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8" r:id="rId2"/>
    <p:sldId id="299" r:id="rId3"/>
    <p:sldId id="302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26" r:id="rId15"/>
    <p:sldId id="304" r:id="rId16"/>
    <p:sldId id="315" r:id="rId17"/>
    <p:sldId id="316" r:id="rId18"/>
    <p:sldId id="317" r:id="rId19"/>
    <p:sldId id="318" r:id="rId20"/>
    <p:sldId id="319" r:id="rId21"/>
    <p:sldId id="320" r:id="rId22"/>
    <p:sldId id="322" r:id="rId23"/>
    <p:sldId id="321" r:id="rId24"/>
    <p:sldId id="323" r:id="rId25"/>
    <p:sldId id="324" r:id="rId26"/>
    <p:sldId id="325" r:id="rId27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93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DC919-D5AF-4A16-BA5A-A28DF86924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53078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6883-228B-41F6-ADB7-4F06F771F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7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6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64A0-EC1A-4E95-80EA-4AC084A4329A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9B12-3C5E-4773-A328-9D7D0DAA2F5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A10-B357-4C93-A4D2-1E39007908D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6466-AD42-42BE-85D2-C3772C215AB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650E-F211-4D08-95BD-9F2D18D41DD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FA67-D944-4C5E-9CF9-6ACCEA1FD7E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A62E-7757-4DB8-81DC-447E42115524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632-01FB-4318-8EEF-7E5AE2F6EAB5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2010E-ABCD-4F96-ACA9-1E3C4FDB15D2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03140-49E4-4194-873B-42DBBE17A58F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33E4-4A77-4BDD-A322-8118AF0941C1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2008-24C6-4667-8D93-39515676795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zanadin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TEL 12072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Dina </a:t>
            </a:r>
            <a:r>
              <a:rPr lang="en-US" dirty="0" err="1" smtClean="0"/>
              <a:t>Maizana</a:t>
            </a:r>
            <a:r>
              <a:rPr lang="en-US" dirty="0" smtClean="0"/>
              <a:t> MT</a:t>
            </a:r>
          </a:p>
          <a:p>
            <a:r>
              <a:rPr lang="en-US" dirty="0" smtClean="0">
                <a:hlinkClick r:id="rId3"/>
              </a:rPr>
              <a:t>maizanadina@gmail.com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 rot="16200000">
            <a:off x="-2811780" y="2827021"/>
            <a:ext cx="676656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Universitas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Medan Area</a:t>
            </a:r>
          </a:p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Fakultas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3"/>
                </a:solidFill>
              </a:rPr>
              <a:t>Teknik</a:t>
            </a:r>
            <a:endParaRPr lang="en-US" sz="28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kapasitor</a:t>
            </a:r>
            <a:r>
              <a:rPr lang="en-US" dirty="0" smtClean="0"/>
              <a:t> bank di </a:t>
            </a:r>
            <a:r>
              <a:rPr lang="en-US" dirty="0" err="1" smtClean="0"/>
              <a:t>industri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0,85.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PLN.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33950" y="2555081"/>
            <a:ext cx="3467100" cy="261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02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Perbaikan</a:t>
            </a:r>
            <a:r>
              <a:rPr lang="en-US" b="1" dirty="0"/>
              <a:t> </a:t>
            </a: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semu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Cara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semu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aktifnya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4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bank </a:t>
            </a:r>
            <a:r>
              <a:rPr lang="en-US" dirty="0" err="1"/>
              <a:t>adalah</a:t>
            </a:r>
            <a:r>
              <a:rPr lang="en-US" dirty="0"/>
              <a:t> s1, </a:t>
            </a:r>
            <a:r>
              <a:rPr lang="en-US" dirty="0" err="1"/>
              <a:t>cos</a:t>
            </a:r>
            <a:r>
              <a:rPr lang="en-US" dirty="0"/>
              <a:t> 1, </a:t>
            </a:r>
            <a:r>
              <a:rPr lang="en-US" dirty="0" err="1"/>
              <a:t>sedangkan</a:t>
            </a:r>
            <a:r>
              <a:rPr lang="en-US" dirty="0"/>
              <a:t> P1 = P2,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2.31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  <a:r>
              <a:rPr lang="en-US" i="1" dirty="0"/>
              <a:t>(</a:t>
            </a:r>
            <a:r>
              <a:rPr lang="en-US" i="1" dirty="0" err="1"/>
              <a:t>Hasan</a:t>
            </a:r>
            <a:r>
              <a:rPr lang="en-US" i="1" dirty="0"/>
              <a:t> </a:t>
            </a:r>
            <a:r>
              <a:rPr lang="en-US" i="1" dirty="0" err="1"/>
              <a:t>Basri</a:t>
            </a:r>
            <a:r>
              <a:rPr lang="en-US" i="1" dirty="0"/>
              <a:t>, 1997 : 90 ) </a:t>
            </a:r>
            <a:endParaRPr lang="en-US" dirty="0"/>
          </a:p>
          <a:p>
            <a:r>
              <a:rPr lang="en-US" i="1" dirty="0"/>
              <a:t>Q1 = P1 x tan </a:t>
            </a:r>
            <a:r>
              <a:rPr lang="en-US" dirty="0"/>
              <a:t></a:t>
            </a:r>
            <a:r>
              <a:rPr lang="en-US" i="1" dirty="0"/>
              <a:t>1( </a:t>
            </a:r>
            <a:r>
              <a:rPr lang="en-US" i="1" dirty="0" err="1"/>
              <a:t>kVAr</a:t>
            </a:r>
            <a:r>
              <a:rPr lang="en-US" i="1" dirty="0"/>
              <a:t> ) </a:t>
            </a:r>
            <a:r>
              <a:rPr lang="en-US" dirty="0"/>
              <a:t>.......(2.31)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i="1" dirty="0"/>
              <a:t>bank</a:t>
            </a:r>
            <a:r>
              <a:rPr lang="en-US" dirty="0"/>
              <a:t>,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2.32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  <a:r>
              <a:rPr lang="en-US" i="1" dirty="0"/>
              <a:t>(</a:t>
            </a:r>
            <a:r>
              <a:rPr lang="en-US" i="1" dirty="0" err="1"/>
              <a:t>Hasan</a:t>
            </a:r>
            <a:r>
              <a:rPr lang="en-US" i="1" dirty="0"/>
              <a:t> </a:t>
            </a:r>
            <a:r>
              <a:rPr lang="en-US" i="1" dirty="0" err="1"/>
              <a:t>Basri</a:t>
            </a:r>
            <a:r>
              <a:rPr lang="en-US" i="1" dirty="0"/>
              <a:t>, 1997 : 90 ) </a:t>
            </a:r>
            <a:endParaRPr lang="en-US" dirty="0"/>
          </a:p>
          <a:p>
            <a:r>
              <a:rPr lang="en-US" i="1" dirty="0"/>
              <a:t>Q2 = P2 x tan </a:t>
            </a:r>
            <a:r>
              <a:rPr lang="en-US" dirty="0"/>
              <a:t></a:t>
            </a:r>
            <a:r>
              <a:rPr lang="en-US" i="1" dirty="0"/>
              <a:t>2 ( </a:t>
            </a:r>
            <a:r>
              <a:rPr lang="en-US" i="1" dirty="0" err="1"/>
              <a:t>kVAr</a:t>
            </a:r>
            <a:r>
              <a:rPr lang="en-US" i="1" dirty="0"/>
              <a:t> )</a:t>
            </a:r>
            <a:r>
              <a:rPr lang="en-US" dirty="0"/>
              <a:t>...... (2.32)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1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Besar kapasitor </a:t>
            </a:r>
            <a:r>
              <a:rPr lang="sv-SE" dirty="0"/>
              <a:t>yang dibutuhkan </a:t>
            </a:r>
            <a:r>
              <a:rPr lang="sv-SE" dirty="0" smtClean="0"/>
              <a:t>untuk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endParaRPr lang="en-US" dirty="0"/>
          </a:p>
          <a:p>
            <a:r>
              <a:rPr lang="en-US" dirty="0" err="1"/>
              <a:t>persamaan</a:t>
            </a:r>
            <a:r>
              <a:rPr lang="en-US" dirty="0"/>
              <a:t> 2.33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r>
              <a:rPr lang="en-US" dirty="0"/>
              <a:t>Q</a:t>
            </a:r>
            <a:r>
              <a:rPr lang="en-US" i="1" dirty="0"/>
              <a:t>c </a:t>
            </a:r>
            <a:r>
              <a:rPr lang="en-US" dirty="0"/>
              <a:t>= 𝑃 𝑥 (tan 𝜑1 − 𝑡𝑎𝑛 𝜑2</a:t>
            </a:r>
            <a:r>
              <a:rPr lang="en-US" dirty="0" smtClean="0"/>
              <a:t>)</a:t>
            </a:r>
            <a:r>
              <a:rPr lang="en-US" dirty="0"/>
              <a:t> ..... (</a:t>
            </a:r>
            <a:r>
              <a:rPr lang="en-US" dirty="0" smtClean="0"/>
              <a:t>2.33)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0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an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1366838"/>
            <a:ext cx="17557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1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(</a:t>
            </a:r>
            <a:r>
              <a:rPr lang="en-US" dirty="0" err="1"/>
              <a:t>cos</a:t>
            </a:r>
            <a:r>
              <a:rPr lang="en-US" dirty="0"/>
              <a:t> 𝜑)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Harco</a:t>
            </a:r>
            <a:r>
              <a:rPr lang="en-US" dirty="0"/>
              <a:t> </a:t>
            </a:r>
            <a:r>
              <a:rPr lang="en-US" dirty="0" err="1"/>
              <a:t>Glodok</a:t>
            </a:r>
            <a:r>
              <a:rPr lang="en-US" dirty="0"/>
              <a:t> Jakarta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0,9 </a:t>
            </a:r>
            <a:r>
              <a:rPr lang="en-US" i="1" dirty="0"/>
              <a:t>lagging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(</a:t>
            </a:r>
            <a:r>
              <a:rPr lang="en-US" dirty="0" err="1"/>
              <a:t>cos</a:t>
            </a:r>
            <a:r>
              <a:rPr lang="en-US" dirty="0"/>
              <a:t> 𝜑) yang paling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1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0,99.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semu</a:t>
            </a:r>
            <a:r>
              <a:rPr lang="en-US" dirty="0"/>
              <a:t> (KVA) </a:t>
            </a:r>
            <a:r>
              <a:rPr lang="en-US" dirty="0" err="1"/>
              <a:t>dari</a:t>
            </a:r>
            <a:r>
              <a:rPr lang="en-US" dirty="0"/>
              <a:t> PLN </a:t>
            </a:r>
            <a:r>
              <a:rPr lang="en-US" dirty="0" err="1"/>
              <a:t>yaitu</a:t>
            </a:r>
            <a:r>
              <a:rPr lang="en-US" dirty="0"/>
              <a:t> 6.660 KVA,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2.23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pt-BR" dirty="0"/>
              <a:t>P = S x Cos 𝜑 </a:t>
            </a:r>
          </a:p>
          <a:p>
            <a:r>
              <a:rPr lang="en-US" dirty="0"/>
              <a:t>P = 6.660 x 0,9 </a:t>
            </a:r>
          </a:p>
          <a:p>
            <a:r>
              <a:rPr lang="en-US" dirty="0"/>
              <a:t>= 5.994 KW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cos</a:t>
            </a:r>
            <a:r>
              <a:rPr lang="en-US" dirty="0"/>
              <a:t> 𝜑 </a:t>
            </a:r>
            <a:r>
              <a:rPr lang="en-US" dirty="0" err="1"/>
              <a:t>awal</a:t>
            </a:r>
            <a:r>
              <a:rPr lang="en-US" dirty="0"/>
              <a:t> (𝑄1) </a:t>
            </a:r>
            <a:r>
              <a:rPr lang="en-US" dirty="0" err="1"/>
              <a:t>sebesar</a:t>
            </a:r>
            <a:r>
              <a:rPr lang="en-US" dirty="0"/>
              <a:t> 0,9,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2.31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en-US" dirty="0"/>
              <a:t>P = 5.994 KW </a:t>
            </a:r>
          </a:p>
          <a:p>
            <a:r>
              <a:rPr lang="es-ES" dirty="0"/>
              <a:t>𝑄1= P x tan 𝜑1 </a:t>
            </a:r>
          </a:p>
          <a:p>
            <a:r>
              <a:rPr lang="es-ES" dirty="0"/>
              <a:t>= 5.994 x tan (</a:t>
            </a:r>
            <a:r>
              <a:rPr lang="es-ES" dirty="0" err="1"/>
              <a:t>cos</a:t>
            </a:r>
            <a:r>
              <a:rPr lang="es-ES" dirty="0"/>
              <a:t> 0,9) 1 </a:t>
            </a:r>
          </a:p>
          <a:p>
            <a:r>
              <a:rPr lang="en-US" dirty="0"/>
              <a:t>= 5.994 x tan 25,841</a:t>
            </a:r>
            <a:r>
              <a:rPr lang="en-US" i="1" dirty="0"/>
              <a:t>° </a:t>
            </a:r>
            <a:endParaRPr lang="en-US" dirty="0"/>
          </a:p>
          <a:p>
            <a:r>
              <a:rPr lang="en-US" dirty="0"/>
              <a:t>= 5.994 x 0,484 </a:t>
            </a:r>
          </a:p>
          <a:p>
            <a:r>
              <a:rPr lang="en-US" dirty="0"/>
              <a:t>= 2901,096 </a:t>
            </a:r>
            <a:r>
              <a:rPr lang="en-US" dirty="0" err="1"/>
              <a:t>KVAr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8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cos</a:t>
            </a:r>
            <a:r>
              <a:rPr lang="en-US" dirty="0"/>
              <a:t> 𝑄2 </a:t>
            </a:r>
            <a:r>
              <a:rPr lang="en-US" dirty="0" err="1"/>
              <a:t>sebesar</a:t>
            </a:r>
            <a:r>
              <a:rPr lang="en-US" dirty="0"/>
              <a:t> 0,99,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2.32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en-US" dirty="0"/>
              <a:t>P = 5.994 KW </a:t>
            </a:r>
          </a:p>
          <a:p>
            <a:r>
              <a:rPr lang="es-ES" dirty="0"/>
              <a:t>𝑄2= P x tan 𝜑2 </a:t>
            </a:r>
          </a:p>
          <a:p>
            <a:r>
              <a:rPr lang="es-ES" dirty="0"/>
              <a:t>= 5.994 x tan (</a:t>
            </a:r>
            <a:r>
              <a:rPr lang="es-ES" dirty="0" err="1"/>
              <a:t>cos</a:t>
            </a:r>
            <a:r>
              <a:rPr lang="es-ES" dirty="0"/>
              <a:t> 0,99) 1 </a:t>
            </a:r>
          </a:p>
          <a:p>
            <a:r>
              <a:rPr lang="en-US" dirty="0"/>
              <a:t>= 5.994 x tan 8,109° </a:t>
            </a:r>
            <a:endParaRPr lang="en-US" dirty="0" smtClean="0"/>
          </a:p>
          <a:p>
            <a:r>
              <a:rPr lang="en-US" dirty="0"/>
              <a:t>= 5.994 x 0,1424 </a:t>
            </a:r>
          </a:p>
          <a:p>
            <a:r>
              <a:rPr lang="en-US" dirty="0"/>
              <a:t>= 853,545 </a:t>
            </a:r>
            <a:r>
              <a:rPr lang="en-US" dirty="0" err="1"/>
              <a:t>KVAr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9351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berdoa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agama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kepercayaan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masing-masing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kelas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oabab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0209" y="3713162"/>
            <a:ext cx="218358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Dari </a:t>
            </a:r>
            <a:r>
              <a:rPr lang="en-US" dirty="0" err="1"/>
              <a:t>perhitungan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kapasitor</a:t>
            </a:r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endParaRPr lang="en-US" dirty="0"/>
          </a:p>
          <a:p>
            <a:r>
              <a:rPr lang="sv-SE" dirty="0"/>
              <a:t>dengan persamaan 2.33 sebagai berikut :</a:t>
            </a:r>
          </a:p>
          <a:p>
            <a:r>
              <a:rPr lang="en-US" dirty="0"/>
              <a:t>𝑄𝑐 = 𝑃𝑥(tan 𝜑1 − 𝑡𝑎𝑛𝑄2)</a:t>
            </a:r>
          </a:p>
          <a:p>
            <a:r>
              <a:rPr lang="es-ES" dirty="0"/>
              <a:t>= 5.994 x tan (</a:t>
            </a:r>
            <a:r>
              <a:rPr lang="es-ES" dirty="0" err="1"/>
              <a:t>cos</a:t>
            </a:r>
            <a:r>
              <a:rPr lang="es-ES" dirty="0"/>
              <a:t> 1 0,9) – tan (</a:t>
            </a:r>
            <a:r>
              <a:rPr lang="es-ES" dirty="0" err="1"/>
              <a:t>cos</a:t>
            </a:r>
            <a:r>
              <a:rPr lang="es-ES" dirty="0"/>
              <a:t> 1</a:t>
            </a:r>
          </a:p>
          <a:p>
            <a:r>
              <a:rPr lang="en-US" dirty="0"/>
              <a:t>0,99)</a:t>
            </a:r>
          </a:p>
          <a:p>
            <a:r>
              <a:rPr lang="es-ES" dirty="0"/>
              <a:t>= 5.994 x tan 25,841</a:t>
            </a:r>
            <a:r>
              <a:rPr lang="es-ES" i="1" dirty="0"/>
              <a:t>° </a:t>
            </a:r>
            <a:r>
              <a:rPr lang="es-ES" dirty="0"/>
              <a:t>- tan 8,109°</a:t>
            </a:r>
          </a:p>
          <a:p>
            <a:r>
              <a:rPr lang="en-US" dirty="0"/>
              <a:t>= 5.994 x (0,484 – 0,1424)</a:t>
            </a:r>
          </a:p>
          <a:p>
            <a:r>
              <a:rPr lang="en-US" dirty="0"/>
              <a:t>= 5.994 x 0,3416</a:t>
            </a:r>
          </a:p>
          <a:p>
            <a:r>
              <a:rPr lang="en-US" dirty="0"/>
              <a:t>= 2.047,55 </a:t>
            </a:r>
            <a:r>
              <a:rPr lang="en-US" dirty="0" err="1"/>
              <a:t>KVAr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4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Dari </a:t>
            </a:r>
            <a:r>
              <a:rPr lang="en-US" dirty="0" err="1"/>
              <a:t>perhitungan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Harco</a:t>
            </a:r>
            <a:r>
              <a:rPr lang="en-US" dirty="0"/>
              <a:t> </a:t>
            </a:r>
            <a:r>
              <a:rPr lang="en-US" dirty="0" err="1"/>
              <a:t>Glodok</a:t>
            </a:r>
            <a:r>
              <a:rPr lang="en-US" dirty="0"/>
              <a:t> Jakarta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berkapasitas</a:t>
            </a:r>
            <a:r>
              <a:rPr lang="en-US" dirty="0"/>
              <a:t> 2.047,55 </a:t>
            </a:r>
            <a:r>
              <a:rPr lang="en-US" dirty="0" err="1"/>
              <a:t>KVAr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3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bank </a:t>
            </a:r>
            <a:r>
              <a:rPr lang="en-US" dirty="0" err="1"/>
              <a:t>berkapasitas</a:t>
            </a:r>
            <a:r>
              <a:rPr lang="en-US" dirty="0"/>
              <a:t> 2.500 </a:t>
            </a:r>
            <a:r>
              <a:rPr lang="en-US" dirty="0" err="1"/>
              <a:t>KVAr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mencukupi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1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yang </a:t>
            </a:r>
            <a:r>
              <a:rPr lang="en-US" dirty="0" err="1"/>
              <a:t>terpasang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Harco</a:t>
            </a:r>
            <a:r>
              <a:rPr lang="en-US" dirty="0"/>
              <a:t> </a:t>
            </a:r>
            <a:r>
              <a:rPr lang="en-US" dirty="0" err="1"/>
              <a:t>Glodok</a:t>
            </a:r>
            <a:r>
              <a:rPr lang="en-US" dirty="0"/>
              <a:t> Jakarta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5.981.954 watt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6.646,615 KVA,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aktifnya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2.23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en-US" dirty="0"/>
              <a:t>P = KVA x </a:t>
            </a:r>
            <a:r>
              <a:rPr lang="en-US" dirty="0" err="1"/>
              <a:t>cos</a:t>
            </a:r>
            <a:r>
              <a:rPr lang="en-US" dirty="0"/>
              <a:t> 𝜑 </a:t>
            </a:r>
          </a:p>
          <a:p>
            <a:r>
              <a:rPr lang="en-US" dirty="0"/>
              <a:t>= 6.646,615 x 0,9 </a:t>
            </a:r>
          </a:p>
          <a:p>
            <a:r>
              <a:rPr lang="en-US" dirty="0"/>
              <a:t>= 5.981,4 KW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cos</a:t>
            </a:r>
            <a:r>
              <a:rPr lang="en-US" dirty="0"/>
              <a:t> 𝜑 </a:t>
            </a:r>
            <a:r>
              <a:rPr lang="en-US" dirty="0" err="1"/>
              <a:t>awal</a:t>
            </a:r>
            <a:r>
              <a:rPr lang="en-US" dirty="0"/>
              <a:t> (𝜑1) </a:t>
            </a:r>
            <a:r>
              <a:rPr lang="en-US" dirty="0" err="1"/>
              <a:t>sebesar</a:t>
            </a:r>
            <a:r>
              <a:rPr lang="en-US" dirty="0"/>
              <a:t> 0,9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2.31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en-US" dirty="0"/>
              <a:t>P = 5.981,4 KW </a:t>
            </a:r>
          </a:p>
          <a:p>
            <a:r>
              <a:rPr lang="es-ES" dirty="0"/>
              <a:t>Q= P x tan 𝜑1 1 </a:t>
            </a:r>
          </a:p>
          <a:p>
            <a:r>
              <a:rPr lang="es-ES" dirty="0"/>
              <a:t>= 5.981,4 x tan (</a:t>
            </a:r>
            <a:r>
              <a:rPr lang="es-ES" dirty="0" err="1"/>
              <a:t>cos</a:t>
            </a:r>
            <a:r>
              <a:rPr lang="es-ES" dirty="0"/>
              <a:t> 0,9) 1 </a:t>
            </a:r>
          </a:p>
          <a:p>
            <a:r>
              <a:rPr lang="en-US" dirty="0"/>
              <a:t>= 5.981,4 x tan 25,841</a:t>
            </a:r>
            <a:r>
              <a:rPr lang="en-US" i="1" dirty="0"/>
              <a:t>° </a:t>
            </a:r>
            <a:endParaRPr lang="en-US" dirty="0"/>
          </a:p>
          <a:p>
            <a:r>
              <a:rPr lang="en-US" dirty="0"/>
              <a:t>= 45.981,4 x 0,484 </a:t>
            </a:r>
          </a:p>
          <a:p>
            <a:r>
              <a:rPr lang="en-US" dirty="0"/>
              <a:t>= 2.894,997 </a:t>
            </a:r>
            <a:r>
              <a:rPr lang="en-US" dirty="0" err="1"/>
              <a:t>KVAr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3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cos</a:t>
            </a:r>
            <a:r>
              <a:rPr lang="en-US" dirty="0"/>
              <a:t> 𝜑2</a:t>
            </a:r>
          </a:p>
          <a:p>
            <a:r>
              <a:rPr lang="en-US" dirty="0" err="1"/>
              <a:t>sebesar</a:t>
            </a:r>
            <a:r>
              <a:rPr lang="en-US" dirty="0"/>
              <a:t> 0,99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endParaRPr lang="en-US" dirty="0"/>
          </a:p>
          <a:p>
            <a:r>
              <a:rPr lang="en-US" dirty="0"/>
              <a:t>2.32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r>
              <a:rPr lang="en-US" dirty="0"/>
              <a:t>P = 5.981,4 KW</a:t>
            </a:r>
          </a:p>
          <a:p>
            <a:r>
              <a:rPr lang="es-ES" dirty="0"/>
              <a:t>Q 2 = P x tan 𝜑2</a:t>
            </a:r>
          </a:p>
          <a:p>
            <a:r>
              <a:rPr lang="es-ES" dirty="0"/>
              <a:t>= 5.981,4 x tan (</a:t>
            </a:r>
            <a:r>
              <a:rPr lang="es-ES" dirty="0" err="1"/>
              <a:t>cos</a:t>
            </a:r>
            <a:r>
              <a:rPr lang="es-ES" dirty="0"/>
              <a:t> 1 0,99)</a:t>
            </a:r>
          </a:p>
          <a:p>
            <a:r>
              <a:rPr lang="en-US" dirty="0"/>
              <a:t>= 5.981,4 x tan 8,11°</a:t>
            </a:r>
          </a:p>
          <a:p>
            <a:r>
              <a:rPr lang="en-US" dirty="0"/>
              <a:t>= 5.981,4 x 0,1424</a:t>
            </a:r>
          </a:p>
          <a:p>
            <a:r>
              <a:rPr lang="en-US" dirty="0"/>
              <a:t>= 851,751 </a:t>
            </a:r>
            <a:r>
              <a:rPr lang="en-US" dirty="0" err="1"/>
              <a:t>KVAr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5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Dari perhitungan di atas maka dapat diketahui</a:t>
            </a:r>
          </a:p>
          <a:p>
            <a:r>
              <a:rPr lang="sv-SE" dirty="0"/>
              <a:t>besar kapasitor yang dibutuhkan untuk</a:t>
            </a:r>
          </a:p>
          <a:p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endParaRPr lang="en-US" dirty="0"/>
          </a:p>
          <a:p>
            <a:r>
              <a:rPr lang="en-US" dirty="0" err="1"/>
              <a:t>persamaan</a:t>
            </a:r>
            <a:r>
              <a:rPr lang="en-US" dirty="0"/>
              <a:t> 2.33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r>
              <a:rPr lang="en-US" dirty="0"/>
              <a:t>Q</a:t>
            </a:r>
            <a:r>
              <a:rPr lang="en-US" i="1" dirty="0"/>
              <a:t>c </a:t>
            </a:r>
            <a:r>
              <a:rPr lang="en-US" dirty="0"/>
              <a:t>= 𝑃 𝑥 (tan 𝜑1 − 𝑡𝑎𝑛 𝜑2)</a:t>
            </a:r>
          </a:p>
          <a:p>
            <a:r>
              <a:rPr lang="es-ES" dirty="0"/>
              <a:t>= 5.981,4 x tan (</a:t>
            </a:r>
            <a:r>
              <a:rPr lang="es-ES" dirty="0" err="1"/>
              <a:t>cos</a:t>
            </a:r>
            <a:r>
              <a:rPr lang="es-ES" dirty="0"/>
              <a:t> 1 0,9) – tan (</a:t>
            </a:r>
            <a:r>
              <a:rPr lang="es-ES" dirty="0" err="1"/>
              <a:t>cos</a:t>
            </a:r>
            <a:endParaRPr lang="es-ES" dirty="0"/>
          </a:p>
          <a:p>
            <a:r>
              <a:rPr lang="en-US" dirty="0"/>
              <a:t>1 0,99)</a:t>
            </a:r>
          </a:p>
          <a:p>
            <a:r>
              <a:rPr lang="es-ES" dirty="0"/>
              <a:t>= 5.981,4 x tan 25,841</a:t>
            </a:r>
            <a:r>
              <a:rPr lang="es-ES" i="1" dirty="0"/>
              <a:t>° </a:t>
            </a:r>
            <a:r>
              <a:rPr lang="es-ES" dirty="0"/>
              <a:t>- tan 8,109°</a:t>
            </a:r>
          </a:p>
          <a:p>
            <a:r>
              <a:rPr lang="en-US" dirty="0"/>
              <a:t>= 5.981,4 x (0,484 – 0,1424</a:t>
            </a:r>
            <a:r>
              <a:rPr lang="en-US" dirty="0" smtClean="0"/>
              <a:t>)</a:t>
            </a:r>
          </a:p>
          <a:p>
            <a:r>
              <a:rPr lang="en-US" dirty="0"/>
              <a:t>= 5.981,4 x 0,3416 </a:t>
            </a:r>
          </a:p>
          <a:p>
            <a:r>
              <a:rPr lang="en-US" dirty="0"/>
              <a:t>= 2.043,246 </a:t>
            </a:r>
            <a:r>
              <a:rPr lang="en-US" dirty="0" err="1"/>
              <a:t>KVAr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5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di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2.043,246 </a:t>
            </a:r>
            <a:r>
              <a:rPr lang="en-US" dirty="0" err="1"/>
              <a:t>KVAr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bank yang </a:t>
            </a:r>
            <a:r>
              <a:rPr lang="en-US" dirty="0" err="1"/>
              <a:t>berkapasitas</a:t>
            </a:r>
            <a:r>
              <a:rPr lang="en-US" dirty="0"/>
              <a:t> 1000 x 3 = 3000 </a:t>
            </a:r>
            <a:r>
              <a:rPr lang="en-US" dirty="0" err="1"/>
              <a:t>KVAr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mencukupi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Demand)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Aliran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Flow)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Load Current)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Proteksi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gangguan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(Protection on Fault)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Cadangan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Power  Standby)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Uninterruptible power supply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(UPS)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(Harmonics)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Pentanahan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(Grounding)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Penangkal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(Lightning rod)</a:t>
            </a:r>
          </a:p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Kapasitor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bank ( Bank Capacitor)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(Savings)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Kapasitor</a:t>
            </a:r>
            <a:r>
              <a:rPr lang="en-US" dirty="0" smtClean="0"/>
              <a:t> Bank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Kapasitor</a:t>
            </a:r>
            <a:r>
              <a:rPr lang="en-US" dirty="0" smtClean="0"/>
              <a:t> bank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kapasitor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dihubungkan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Content Placeholder 6" descr="http://panduanteknisi.com/wp-content/uploads/2018/02/kapasitor-bank-pada-panel-listrik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66263"/>
            <a:ext cx="4038600" cy="3793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998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AC: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DC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riak</a:t>
            </a:r>
            <a:r>
              <a:rPr lang="en-US" dirty="0" smtClean="0"/>
              <a:t> </a:t>
            </a:r>
            <a:r>
              <a:rPr lang="en-US" dirty="0" err="1" smtClean="0"/>
              <a:t>catu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yang </a:t>
            </a:r>
            <a:r>
              <a:rPr lang="en-US" dirty="0" err="1" smtClean="0"/>
              <a:t>tersimpan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3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,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reaktif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generator </a:t>
            </a:r>
            <a:r>
              <a:rPr lang="en-US" dirty="0" err="1" smtClean="0"/>
              <a:t>listrik</a:t>
            </a:r>
            <a:r>
              <a:rPr lang="en-US" dirty="0" smtClean="0"/>
              <a:t> (VA).</a:t>
            </a:r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digunakann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(Watt)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82031" y="1981200"/>
            <a:ext cx="3009900" cy="2387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5000" y="4572000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Analogi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7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r>
              <a:rPr lang="en-US" dirty="0" smtClean="0"/>
              <a:t> (L) </a:t>
            </a:r>
            <a:r>
              <a:rPr lang="en-US" dirty="0" err="1" smtClean="0"/>
              <a:t>cth</a:t>
            </a:r>
            <a:r>
              <a:rPr lang="en-US" dirty="0" smtClean="0"/>
              <a:t> motor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kulkas</a:t>
            </a:r>
            <a:r>
              <a:rPr lang="en-US" dirty="0" smtClean="0"/>
              <a:t>, freezer, </a:t>
            </a:r>
            <a:r>
              <a:rPr lang="en-US" dirty="0" err="1" smtClean="0"/>
              <a:t>kompressor</a:t>
            </a:r>
            <a:r>
              <a:rPr lang="en-US" dirty="0" smtClean="0"/>
              <a:t> AC, </a:t>
            </a:r>
            <a:r>
              <a:rPr lang="en-US" dirty="0" err="1" smtClean="0"/>
              <a:t>kipas</a:t>
            </a:r>
            <a:r>
              <a:rPr lang="en-US" dirty="0" smtClean="0"/>
              <a:t> aging.</a:t>
            </a:r>
          </a:p>
          <a:p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reistif</a:t>
            </a:r>
            <a:r>
              <a:rPr lang="en-US" dirty="0" smtClean="0"/>
              <a:t> (R) </a:t>
            </a:r>
            <a:r>
              <a:rPr lang="en-US" dirty="0" err="1" smtClean="0"/>
              <a:t>cth</a:t>
            </a:r>
            <a:r>
              <a:rPr lang="en-US" dirty="0" smtClean="0"/>
              <a:t> </a:t>
            </a:r>
            <a:r>
              <a:rPr lang="en-US" dirty="0" err="1" smtClean="0"/>
              <a:t>lampu</a:t>
            </a:r>
            <a:r>
              <a:rPr lang="en-US" dirty="0" smtClean="0"/>
              <a:t> </a:t>
            </a:r>
            <a:r>
              <a:rPr lang="en-US" dirty="0" err="1" smtClean="0"/>
              <a:t>pijar</a:t>
            </a:r>
            <a:r>
              <a:rPr lang="en-US" dirty="0" smtClean="0"/>
              <a:t>, </a:t>
            </a:r>
            <a:r>
              <a:rPr lang="en-US" dirty="0" err="1" smtClean="0"/>
              <a:t>setrika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Kapasitf</a:t>
            </a:r>
            <a:r>
              <a:rPr lang="en-US" dirty="0" smtClean="0"/>
              <a:t> (C) </a:t>
            </a:r>
            <a:r>
              <a:rPr lang="en-US" dirty="0" err="1" smtClean="0"/>
              <a:t>cth</a:t>
            </a:r>
            <a:r>
              <a:rPr lang="en-US" dirty="0" smtClean="0"/>
              <a:t> </a:t>
            </a:r>
            <a:r>
              <a:rPr lang="en-US" dirty="0" err="1" smtClean="0"/>
              <a:t>kapasitor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1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kapasitor</a:t>
            </a:r>
            <a:r>
              <a:rPr lang="en-US" sz="2000" dirty="0" smtClean="0"/>
              <a:t> bank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meminimalisir</a:t>
            </a:r>
            <a:r>
              <a:rPr lang="en-US" sz="2000" dirty="0" smtClean="0"/>
              <a:t> </a:t>
            </a:r>
            <a:r>
              <a:rPr lang="en-US" sz="2000" dirty="0" err="1" smtClean="0"/>
              <a:t>efek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melawan</a:t>
            </a:r>
            <a:r>
              <a:rPr lang="en-US" sz="2000" dirty="0" smtClean="0"/>
              <a:t>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beban</a:t>
            </a:r>
            <a:r>
              <a:rPr lang="en-US" sz="2000" dirty="0" smtClean="0"/>
              <a:t> </a:t>
            </a:r>
            <a:r>
              <a:rPr lang="en-US" sz="2000" dirty="0" err="1" smtClean="0"/>
              <a:t>induktif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memasang</a:t>
            </a:r>
            <a:r>
              <a:rPr lang="en-US" sz="2000" dirty="0" smtClean="0"/>
              <a:t> </a:t>
            </a:r>
            <a:r>
              <a:rPr lang="en-US" sz="2000" dirty="0" err="1" smtClean="0"/>
              <a:t>paralel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beban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866" y="1900158"/>
            <a:ext cx="8714269" cy="392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51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Mensuplai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reaktif</a:t>
            </a:r>
            <a:r>
              <a:rPr lang="en-US" dirty="0" smtClean="0"/>
              <a:t> 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trafo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rugi-rugi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PLN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reaktif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2621</TotalTime>
  <Words>1206</Words>
  <Application>Microsoft Office PowerPoint</Application>
  <PresentationFormat>On-screen Show (4:3)</PresentationFormat>
  <Paragraphs>148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Perencanaan Sistem Listrik untuk Industri TEL 12072</vt:lpstr>
      <vt:lpstr>Mari kita berdoa menurut agama dan kepercayaan masing-masing sebelum kelas dimulai.</vt:lpstr>
      <vt:lpstr>Agenda</vt:lpstr>
      <vt:lpstr>Kapasitor Bank</vt:lpstr>
      <vt:lpstr>Penggunaan</vt:lpstr>
      <vt:lpstr>Cara kerja</vt:lpstr>
      <vt:lpstr>Jenis beban peralatan listrik</vt:lpstr>
      <vt:lpstr>Penggunaan kapasitor bank untuk meminimalisir efek atau melawan sifat beban induktif dengan cara memasang paralel dengan beban.</vt:lpstr>
      <vt:lpstr>Fungsi </vt:lpstr>
      <vt:lpstr>Fungsi kapasitor bank di industri</vt:lpstr>
      <vt:lpstr>Perbaikan Faktor Daya </vt:lpstr>
      <vt:lpstr>PowerPoint Presentation</vt:lpstr>
      <vt:lpstr>PowerPoint Presentation</vt:lpstr>
      <vt:lpstr>PowerPoint Presentation</vt:lpstr>
      <vt:lpstr>Thank you for coming</vt:lpstr>
      <vt:lpstr>Contoh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Elektronika Daya ‘Power Electronic”</dc:title>
  <dc:creator>windows</dc:creator>
  <cp:lastModifiedBy>Windows User</cp:lastModifiedBy>
  <cp:revision>351</cp:revision>
  <cp:lastPrinted>2019-07-03T04:05:51Z</cp:lastPrinted>
  <dcterms:created xsi:type="dcterms:W3CDTF">2018-02-07T14:50:42Z</dcterms:created>
  <dcterms:modified xsi:type="dcterms:W3CDTF">2019-07-03T04:05:54Z</dcterms:modified>
</cp:coreProperties>
</file>