
<file path=[Content_Types].xml><?xml version="1.0" encoding="utf-8"?>
<Types xmlns="http://schemas.openxmlformats.org/package/2006/content-types">
  <Default Extension="png" ContentType="image/png"/>
  <Default Extension="bin" ContentType="application/vnd.openxmlformats-officedocument.oleObject"/>
  <Default Extension="jpeg" ContentType="image/jpeg"/>
  <Default Extension="wmf" ContentType="image/x-wmf"/>
  <Default Extension="rels" ContentType="application/vnd.openxmlformats-package.relationships+xml"/>
  <Default Extension="xml" ContentType="application/xml"/>
  <Default Extension="wdp" ContentType="image/vnd.ms-photo"/>
  <Default Extension="vml" ContentType="application/vnd.openxmlformats-officedocument.vmlDrawing"/>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8"/>
  </p:notesMasterIdLst>
  <p:handoutMasterIdLst>
    <p:handoutMasterId r:id="rId39"/>
  </p:handoutMasterIdLst>
  <p:sldIdLst>
    <p:sldId id="298" r:id="rId2"/>
    <p:sldId id="299" r:id="rId3"/>
    <p:sldId id="302" r:id="rId4"/>
    <p:sldId id="257" r:id="rId5"/>
    <p:sldId id="339" r:id="rId6"/>
    <p:sldId id="340" r:id="rId7"/>
    <p:sldId id="341" r:id="rId8"/>
    <p:sldId id="342" r:id="rId9"/>
    <p:sldId id="343" r:id="rId10"/>
    <p:sldId id="344" r:id="rId11"/>
    <p:sldId id="346" r:id="rId12"/>
    <p:sldId id="353" r:id="rId13"/>
    <p:sldId id="354" r:id="rId14"/>
    <p:sldId id="355" r:id="rId15"/>
    <p:sldId id="356" r:id="rId16"/>
    <p:sldId id="345" r:id="rId17"/>
    <p:sldId id="347" r:id="rId18"/>
    <p:sldId id="348" r:id="rId19"/>
    <p:sldId id="349" r:id="rId20"/>
    <p:sldId id="350" r:id="rId21"/>
    <p:sldId id="351" r:id="rId22"/>
    <p:sldId id="352" r:id="rId23"/>
    <p:sldId id="357" r:id="rId24"/>
    <p:sldId id="358" r:id="rId25"/>
    <p:sldId id="359" r:id="rId26"/>
    <p:sldId id="332" r:id="rId27"/>
    <p:sldId id="330" r:id="rId28"/>
    <p:sldId id="333" r:id="rId29"/>
    <p:sldId id="334" r:id="rId30"/>
    <p:sldId id="335" r:id="rId31"/>
    <p:sldId id="360" r:id="rId32"/>
    <p:sldId id="336" r:id="rId33"/>
    <p:sldId id="337" r:id="rId34"/>
    <p:sldId id="338" r:id="rId35"/>
    <p:sldId id="304" r:id="rId36"/>
    <p:sldId id="329" r:id="rId37"/>
  </p:sldIdLst>
  <p:sldSz cx="9144000" cy="6858000" type="screen4x3"/>
  <p:notesSz cx="9945688" cy="6858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10" d="100"/>
          <a:sy n="110" d="100"/>
        </p:scale>
        <p:origin x="1614" y="8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ableStyles" Target="tableStyle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5.wmf"/></Relationships>
</file>

<file path=ppt/drawings/_rels/vmlDrawing2.vml.rels><?xml version="1.0" encoding="UTF-8" standalone="yes"?>
<Relationships xmlns="http://schemas.openxmlformats.org/package/2006/relationships"><Relationship Id="rId2" Type="http://schemas.openxmlformats.org/officeDocument/2006/relationships/image" Target="../media/image9.wmf"/><Relationship Id="rId1" Type="http://schemas.openxmlformats.org/officeDocument/2006/relationships/image" Target="../media/image8.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10.w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12.wmf"/></Relationships>
</file>

<file path=ppt/drawings/_rels/vmlDrawing5.vml.rels><?xml version="1.0" encoding="UTF-8" standalone="yes"?>
<Relationships xmlns="http://schemas.openxmlformats.org/package/2006/relationships"><Relationship Id="rId3" Type="http://schemas.openxmlformats.org/officeDocument/2006/relationships/image" Target="../media/image15.wmf"/><Relationship Id="rId2" Type="http://schemas.openxmlformats.org/officeDocument/2006/relationships/image" Target="../media/image14.wmf"/><Relationship Id="rId1" Type="http://schemas.openxmlformats.org/officeDocument/2006/relationships/image" Target="../media/image13.wmf"/></Relationships>
</file>

<file path=ppt/drawings/_rels/vmlDrawing6.vml.rels><?xml version="1.0" encoding="UTF-8" standalone="yes"?>
<Relationships xmlns="http://schemas.openxmlformats.org/package/2006/relationships"><Relationship Id="rId1" Type="http://schemas.openxmlformats.org/officeDocument/2006/relationships/image" Target="../media/image16.wmf"/></Relationships>
</file>

<file path=ppt/drawings/_rels/vmlDrawing7.vml.rels><?xml version="1.0" encoding="UTF-8" standalone="yes"?>
<Relationships xmlns="http://schemas.openxmlformats.org/package/2006/relationships"><Relationship Id="rId1" Type="http://schemas.openxmlformats.org/officeDocument/2006/relationships/image" Target="../media/image17.wmf"/></Relationships>
</file>

<file path=ppt/drawings/_rels/vmlDrawing8.vml.rels><?xml version="1.0" encoding="UTF-8" standalone="yes"?>
<Relationships xmlns="http://schemas.openxmlformats.org/package/2006/relationships"><Relationship Id="rId1" Type="http://schemas.openxmlformats.org/officeDocument/2006/relationships/image" Target="../media/image25.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4309798" cy="344091"/>
          </a:xfrm>
          <a:prstGeom prst="rect">
            <a:avLst/>
          </a:prstGeom>
        </p:spPr>
        <p:txBody>
          <a:bodyPr vert="horz" lIns="91440" tIns="45720" rIns="91440" bIns="45720" rtlCol="0"/>
          <a:lstStyle>
            <a:lvl1pPr algn="l">
              <a:defRPr sz="1200"/>
            </a:lvl1pPr>
          </a:lstStyle>
          <a:p>
            <a:endParaRPr lang="id-ID"/>
          </a:p>
        </p:txBody>
      </p:sp>
      <p:sp>
        <p:nvSpPr>
          <p:cNvPr id="3" name="Date Placeholder 2"/>
          <p:cNvSpPr>
            <a:spLocks noGrp="1"/>
          </p:cNvSpPr>
          <p:nvPr>
            <p:ph type="dt" sz="quarter" idx="1"/>
          </p:nvPr>
        </p:nvSpPr>
        <p:spPr>
          <a:xfrm>
            <a:off x="5633588" y="1"/>
            <a:ext cx="4309798" cy="344091"/>
          </a:xfrm>
          <a:prstGeom prst="rect">
            <a:avLst/>
          </a:prstGeom>
        </p:spPr>
        <p:txBody>
          <a:bodyPr vert="horz" lIns="91440" tIns="45720" rIns="91440" bIns="45720" rtlCol="0"/>
          <a:lstStyle>
            <a:lvl1pPr algn="r">
              <a:defRPr sz="1200"/>
            </a:lvl1pPr>
          </a:lstStyle>
          <a:p>
            <a:endParaRPr lang="id-ID"/>
          </a:p>
        </p:txBody>
      </p:sp>
      <p:sp>
        <p:nvSpPr>
          <p:cNvPr id="4" name="Footer Placeholder 3"/>
          <p:cNvSpPr>
            <a:spLocks noGrp="1"/>
          </p:cNvSpPr>
          <p:nvPr>
            <p:ph type="ftr" sz="quarter" idx="2"/>
          </p:nvPr>
        </p:nvSpPr>
        <p:spPr>
          <a:xfrm>
            <a:off x="0" y="6513910"/>
            <a:ext cx="4309798" cy="344090"/>
          </a:xfrm>
          <a:prstGeom prst="rect">
            <a:avLst/>
          </a:prstGeom>
        </p:spPr>
        <p:txBody>
          <a:bodyPr vert="horz" lIns="91440" tIns="45720" rIns="91440" bIns="45720" rtlCol="0" anchor="b"/>
          <a:lstStyle>
            <a:lvl1pPr algn="l">
              <a:defRPr sz="1200"/>
            </a:lvl1pPr>
          </a:lstStyle>
          <a:p>
            <a:endParaRPr lang="id-ID"/>
          </a:p>
        </p:txBody>
      </p:sp>
      <p:sp>
        <p:nvSpPr>
          <p:cNvPr id="5" name="Slide Number Placeholder 4"/>
          <p:cNvSpPr>
            <a:spLocks noGrp="1"/>
          </p:cNvSpPr>
          <p:nvPr>
            <p:ph type="sldNum" sz="quarter" idx="3"/>
          </p:nvPr>
        </p:nvSpPr>
        <p:spPr>
          <a:xfrm>
            <a:off x="5633588" y="6513910"/>
            <a:ext cx="4309798" cy="344090"/>
          </a:xfrm>
          <a:prstGeom prst="rect">
            <a:avLst/>
          </a:prstGeom>
        </p:spPr>
        <p:txBody>
          <a:bodyPr vert="horz" lIns="91440" tIns="45720" rIns="91440" bIns="45720" rtlCol="0" anchor="b"/>
          <a:lstStyle>
            <a:lvl1pPr algn="r">
              <a:defRPr sz="1200"/>
            </a:lvl1pPr>
          </a:lstStyle>
          <a:p>
            <a:fld id="{900DB04B-2B50-44BB-AA42-65D74376E82C}" type="slidenum">
              <a:rPr lang="id-ID" smtClean="0"/>
              <a:t>‹#›</a:t>
            </a:fld>
            <a:endParaRPr lang="id-ID"/>
          </a:p>
        </p:txBody>
      </p:sp>
    </p:spTree>
    <p:extLst>
      <p:ext uri="{BB962C8B-B14F-4D97-AF65-F5344CB8AC3E}">
        <p14:creationId xmlns:p14="http://schemas.microsoft.com/office/powerpoint/2010/main" val="3965309959"/>
      </p:ext>
    </p:extLst>
  </p:cSld>
  <p:clrMap bg1="lt1" tx1="dk1" bg2="lt2" tx2="dk2" accent1="accent1" accent2="accent2" accent3="accent3" accent4="accent4" accent5="accent5" accent6="accent6" hlink="hlink" folHlink="folHlink"/>
  <p:hf hdr="0"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4309798" cy="3429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5633588" y="0"/>
            <a:ext cx="4309798" cy="342900"/>
          </a:xfrm>
          <a:prstGeom prst="rect">
            <a:avLst/>
          </a:prstGeom>
        </p:spPr>
        <p:txBody>
          <a:bodyPr vert="horz" lIns="91440" tIns="45720" rIns="91440" bIns="45720" rtlCol="0"/>
          <a:lstStyle>
            <a:lvl1pPr algn="r">
              <a:defRPr sz="1200"/>
            </a:lvl1pPr>
          </a:lstStyle>
          <a:p>
            <a:endParaRPr lang="en-US"/>
          </a:p>
        </p:txBody>
      </p:sp>
      <p:sp>
        <p:nvSpPr>
          <p:cNvPr id="4" name="Slide Image Placeholder 3"/>
          <p:cNvSpPr>
            <a:spLocks noGrp="1" noRot="1" noChangeAspect="1"/>
          </p:cNvSpPr>
          <p:nvPr>
            <p:ph type="sldImg" idx="2"/>
          </p:nvPr>
        </p:nvSpPr>
        <p:spPr>
          <a:xfrm>
            <a:off x="3257550" y="514350"/>
            <a:ext cx="3430588" cy="257175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994569" y="3257550"/>
            <a:ext cx="7956550" cy="30861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6513910"/>
            <a:ext cx="4309798" cy="3429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5633588" y="6513910"/>
            <a:ext cx="4309798" cy="342900"/>
          </a:xfrm>
          <a:prstGeom prst="rect">
            <a:avLst/>
          </a:prstGeom>
        </p:spPr>
        <p:txBody>
          <a:bodyPr vert="horz" lIns="91440" tIns="45720" rIns="91440" bIns="45720" rtlCol="0" anchor="b"/>
          <a:lstStyle>
            <a:lvl1pPr algn="r">
              <a:defRPr sz="1200"/>
            </a:lvl1pPr>
          </a:lstStyle>
          <a:p>
            <a:fld id="{083B6883-228B-41F6-ADB7-4F06F771FE94}" type="slidenum">
              <a:rPr lang="en-US" smtClean="0"/>
              <a:pPr/>
              <a:t>‹#›</a:t>
            </a:fld>
            <a:endParaRPr lang="en-US"/>
          </a:p>
        </p:txBody>
      </p:sp>
    </p:spTree>
    <p:extLst>
      <p:ext uri="{BB962C8B-B14F-4D97-AF65-F5344CB8AC3E}">
        <p14:creationId xmlns:p14="http://schemas.microsoft.com/office/powerpoint/2010/main" val="988748982"/>
      </p:ext>
    </p:extLst>
  </p:cSld>
  <p:clrMap bg1="lt1" tx1="dk1" bg2="lt2" tx2="dk2" accent1="accent1" accent2="accent2" accent3="accent3" accent4="accent4" accent5="accent5" accent6="accent6" hlink="hlink" folHlink="folHlink"/>
  <p:hf hdr="0" ft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id-ID"/>
          </a:p>
        </p:txBody>
      </p:sp>
      <p:sp>
        <p:nvSpPr>
          <p:cNvPr id="4" name="Slide Number Placeholder 3"/>
          <p:cNvSpPr>
            <a:spLocks noGrp="1"/>
          </p:cNvSpPr>
          <p:nvPr>
            <p:ph type="sldNum" sz="quarter" idx="10"/>
          </p:nvPr>
        </p:nvSpPr>
        <p:spPr/>
        <p:txBody>
          <a:bodyPr/>
          <a:lstStyle/>
          <a:p>
            <a:fld id="{083B6883-228B-41F6-ADB7-4F06F771FE94}" type="slidenum">
              <a:rPr lang="en-US" smtClean="0"/>
              <a:pPr/>
              <a:t>1</a:t>
            </a:fld>
            <a:endParaRPr lang="en-US"/>
          </a:p>
        </p:txBody>
      </p:sp>
      <p:sp>
        <p:nvSpPr>
          <p:cNvPr id="5" name="Date Placeholder 4"/>
          <p:cNvSpPr>
            <a:spLocks noGrp="1"/>
          </p:cNvSpPr>
          <p:nvPr>
            <p:ph type="dt" idx="11"/>
          </p:nvPr>
        </p:nvSpPr>
        <p:spPr/>
        <p:txBody>
          <a:bodyPr/>
          <a:lstStyle/>
          <a:p>
            <a:endParaRPr lang="en-US"/>
          </a:p>
        </p:txBody>
      </p:sp>
    </p:spTree>
    <p:extLst>
      <p:ext uri="{BB962C8B-B14F-4D97-AF65-F5344CB8AC3E}">
        <p14:creationId xmlns:p14="http://schemas.microsoft.com/office/powerpoint/2010/main" val="391824228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390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2390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MY" smtClean="0"/>
          </a:p>
        </p:txBody>
      </p:sp>
      <p:sp>
        <p:nvSpPr>
          <p:cNvPr id="126980"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AA1777D4-4FF5-438D-9061-FC006B027409}" type="slidenum">
              <a:rPr lang="en-US" smtClean="0"/>
              <a:pPr fontAlgn="base">
                <a:spcBef>
                  <a:spcPct val="0"/>
                </a:spcBef>
                <a:spcAft>
                  <a:spcPct val="0"/>
                </a:spcAft>
                <a:defRPr/>
              </a:pPr>
              <a:t>12</a:t>
            </a:fld>
            <a:endParaRPr lang="en-US" smtClean="0"/>
          </a:p>
        </p:txBody>
      </p:sp>
      <p:sp>
        <p:nvSpPr>
          <p:cNvPr id="2" name="Date Placeholder 1"/>
          <p:cNvSpPr>
            <a:spLocks noGrp="1"/>
          </p:cNvSpPr>
          <p:nvPr>
            <p:ph type="dt" idx="10"/>
          </p:nvPr>
        </p:nvSpPr>
        <p:spPr/>
        <p:txBody>
          <a:bodyPr/>
          <a:lstStyle/>
          <a:p>
            <a:endParaRPr lang="en-US"/>
          </a:p>
        </p:txBody>
      </p:sp>
    </p:spTree>
    <p:extLst>
      <p:ext uri="{BB962C8B-B14F-4D97-AF65-F5344CB8AC3E}">
        <p14:creationId xmlns:p14="http://schemas.microsoft.com/office/powerpoint/2010/main" val="146735270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493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2493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MY" smtClean="0"/>
          </a:p>
        </p:txBody>
      </p:sp>
      <p:sp>
        <p:nvSpPr>
          <p:cNvPr id="128004"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E772DCA4-D497-4FA7-A00B-BC696FBDAFCD}" type="slidenum">
              <a:rPr lang="en-US" smtClean="0"/>
              <a:pPr fontAlgn="base">
                <a:spcBef>
                  <a:spcPct val="0"/>
                </a:spcBef>
                <a:spcAft>
                  <a:spcPct val="0"/>
                </a:spcAft>
                <a:defRPr/>
              </a:pPr>
              <a:t>13</a:t>
            </a:fld>
            <a:endParaRPr lang="en-US" smtClean="0"/>
          </a:p>
        </p:txBody>
      </p:sp>
      <p:sp>
        <p:nvSpPr>
          <p:cNvPr id="2" name="Date Placeholder 1"/>
          <p:cNvSpPr>
            <a:spLocks noGrp="1"/>
          </p:cNvSpPr>
          <p:nvPr>
            <p:ph type="dt" idx="10"/>
          </p:nvPr>
        </p:nvSpPr>
        <p:spPr/>
        <p:txBody>
          <a:bodyPr/>
          <a:lstStyle/>
          <a:p>
            <a:endParaRPr lang="en-US"/>
          </a:p>
        </p:txBody>
      </p:sp>
    </p:spTree>
    <p:extLst>
      <p:ext uri="{BB962C8B-B14F-4D97-AF65-F5344CB8AC3E}">
        <p14:creationId xmlns:p14="http://schemas.microsoft.com/office/powerpoint/2010/main" val="338567235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595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2595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MY" smtClean="0"/>
          </a:p>
        </p:txBody>
      </p:sp>
      <p:sp>
        <p:nvSpPr>
          <p:cNvPr id="129028"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EBBD6443-690B-4AEA-8E4F-2904A8BFE477}" type="slidenum">
              <a:rPr lang="en-US" smtClean="0"/>
              <a:pPr fontAlgn="base">
                <a:spcBef>
                  <a:spcPct val="0"/>
                </a:spcBef>
                <a:spcAft>
                  <a:spcPct val="0"/>
                </a:spcAft>
                <a:defRPr/>
              </a:pPr>
              <a:t>14</a:t>
            </a:fld>
            <a:endParaRPr lang="en-US" smtClean="0"/>
          </a:p>
        </p:txBody>
      </p:sp>
      <p:sp>
        <p:nvSpPr>
          <p:cNvPr id="2" name="Date Placeholder 1"/>
          <p:cNvSpPr>
            <a:spLocks noGrp="1"/>
          </p:cNvSpPr>
          <p:nvPr>
            <p:ph type="dt" idx="10"/>
          </p:nvPr>
        </p:nvSpPr>
        <p:spPr/>
        <p:txBody>
          <a:bodyPr/>
          <a:lstStyle/>
          <a:p>
            <a:endParaRPr lang="en-US"/>
          </a:p>
        </p:txBody>
      </p:sp>
    </p:spTree>
    <p:extLst>
      <p:ext uri="{BB962C8B-B14F-4D97-AF65-F5344CB8AC3E}">
        <p14:creationId xmlns:p14="http://schemas.microsoft.com/office/powerpoint/2010/main" val="245070819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97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2697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MY" smtClean="0"/>
          </a:p>
        </p:txBody>
      </p:sp>
      <p:sp>
        <p:nvSpPr>
          <p:cNvPr id="130052"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BBB099B8-7055-4D62-A1DE-4897932E194E}" type="slidenum">
              <a:rPr lang="en-US" smtClean="0"/>
              <a:pPr fontAlgn="base">
                <a:spcBef>
                  <a:spcPct val="0"/>
                </a:spcBef>
                <a:spcAft>
                  <a:spcPct val="0"/>
                </a:spcAft>
                <a:defRPr/>
              </a:pPr>
              <a:t>15</a:t>
            </a:fld>
            <a:endParaRPr lang="en-US" smtClean="0"/>
          </a:p>
        </p:txBody>
      </p:sp>
      <p:sp>
        <p:nvSpPr>
          <p:cNvPr id="2" name="Date Placeholder 1"/>
          <p:cNvSpPr>
            <a:spLocks noGrp="1"/>
          </p:cNvSpPr>
          <p:nvPr>
            <p:ph type="dt" idx="10"/>
          </p:nvPr>
        </p:nvSpPr>
        <p:spPr/>
        <p:txBody>
          <a:bodyPr/>
          <a:lstStyle/>
          <a:p>
            <a:endParaRPr lang="en-US"/>
          </a:p>
        </p:txBody>
      </p:sp>
    </p:spTree>
    <p:extLst>
      <p:ext uri="{BB962C8B-B14F-4D97-AF65-F5344CB8AC3E}">
        <p14:creationId xmlns:p14="http://schemas.microsoft.com/office/powerpoint/2010/main" val="71322054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179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6179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MY" smtClean="0"/>
          </a:p>
        </p:txBody>
      </p:sp>
      <p:sp>
        <p:nvSpPr>
          <p:cNvPr id="4" name="Slide Number Placeholder 3"/>
          <p:cNvSpPr>
            <a:spLocks noGrp="1"/>
          </p:cNvSpPr>
          <p:nvPr>
            <p:ph type="sldNum" sz="quarter" idx="5"/>
          </p:nvPr>
        </p:nvSpPr>
        <p:spPr/>
        <p:txBody>
          <a:bodyPr/>
          <a:lstStyle/>
          <a:p>
            <a:pPr>
              <a:defRPr/>
            </a:pPr>
            <a:fld id="{84DD8EE3-72B1-4494-8E2F-A13ED8D14DAF}" type="slidenum">
              <a:rPr lang="en-MY" smtClean="0"/>
              <a:pPr>
                <a:defRPr/>
              </a:pPr>
              <a:t>23</a:t>
            </a:fld>
            <a:endParaRPr lang="en-MY"/>
          </a:p>
        </p:txBody>
      </p:sp>
      <p:sp>
        <p:nvSpPr>
          <p:cNvPr id="2" name="Date Placeholder 1"/>
          <p:cNvSpPr>
            <a:spLocks noGrp="1"/>
          </p:cNvSpPr>
          <p:nvPr>
            <p:ph type="dt" idx="10"/>
          </p:nvPr>
        </p:nvSpPr>
        <p:spPr/>
        <p:txBody>
          <a:bodyPr/>
          <a:lstStyle/>
          <a:p>
            <a:endParaRPr lang="en-US"/>
          </a:p>
        </p:txBody>
      </p:sp>
    </p:spTree>
    <p:extLst>
      <p:ext uri="{BB962C8B-B14F-4D97-AF65-F5344CB8AC3E}">
        <p14:creationId xmlns:p14="http://schemas.microsoft.com/office/powerpoint/2010/main" val="388243059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281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6281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MY" smtClean="0"/>
          </a:p>
        </p:txBody>
      </p:sp>
      <p:sp>
        <p:nvSpPr>
          <p:cNvPr id="4" name="Slide Number Placeholder 3"/>
          <p:cNvSpPr>
            <a:spLocks noGrp="1"/>
          </p:cNvSpPr>
          <p:nvPr>
            <p:ph type="sldNum" sz="quarter" idx="5"/>
          </p:nvPr>
        </p:nvSpPr>
        <p:spPr/>
        <p:txBody>
          <a:bodyPr/>
          <a:lstStyle/>
          <a:p>
            <a:pPr>
              <a:defRPr/>
            </a:pPr>
            <a:fld id="{71679939-2737-40F1-9FDF-BD1E0FA998E7}" type="slidenum">
              <a:rPr lang="en-MY" smtClean="0"/>
              <a:pPr>
                <a:defRPr/>
              </a:pPr>
              <a:t>24</a:t>
            </a:fld>
            <a:endParaRPr lang="en-MY"/>
          </a:p>
        </p:txBody>
      </p:sp>
      <p:sp>
        <p:nvSpPr>
          <p:cNvPr id="2" name="Date Placeholder 1"/>
          <p:cNvSpPr>
            <a:spLocks noGrp="1"/>
          </p:cNvSpPr>
          <p:nvPr>
            <p:ph type="dt" idx="10"/>
          </p:nvPr>
        </p:nvSpPr>
        <p:spPr/>
        <p:txBody>
          <a:bodyPr/>
          <a:lstStyle/>
          <a:p>
            <a:endParaRPr lang="en-US"/>
          </a:p>
        </p:txBody>
      </p:sp>
    </p:spTree>
    <p:extLst>
      <p:ext uri="{BB962C8B-B14F-4D97-AF65-F5344CB8AC3E}">
        <p14:creationId xmlns:p14="http://schemas.microsoft.com/office/powerpoint/2010/main" val="206850196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4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6384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MY" smtClean="0"/>
          </a:p>
        </p:txBody>
      </p:sp>
      <p:sp>
        <p:nvSpPr>
          <p:cNvPr id="4" name="Slide Number Placeholder 3"/>
          <p:cNvSpPr>
            <a:spLocks noGrp="1"/>
          </p:cNvSpPr>
          <p:nvPr>
            <p:ph type="sldNum" sz="quarter" idx="5"/>
          </p:nvPr>
        </p:nvSpPr>
        <p:spPr/>
        <p:txBody>
          <a:bodyPr/>
          <a:lstStyle/>
          <a:p>
            <a:pPr>
              <a:defRPr/>
            </a:pPr>
            <a:fld id="{50C6C5E9-333C-4CBE-82DB-58F58A64B15D}" type="slidenum">
              <a:rPr lang="en-MY" smtClean="0"/>
              <a:pPr>
                <a:defRPr/>
              </a:pPr>
              <a:t>25</a:t>
            </a:fld>
            <a:endParaRPr lang="en-MY"/>
          </a:p>
        </p:txBody>
      </p:sp>
      <p:sp>
        <p:nvSpPr>
          <p:cNvPr id="2" name="Date Placeholder 1"/>
          <p:cNvSpPr>
            <a:spLocks noGrp="1"/>
          </p:cNvSpPr>
          <p:nvPr>
            <p:ph type="dt" idx="10"/>
          </p:nvPr>
        </p:nvSpPr>
        <p:spPr/>
        <p:txBody>
          <a:bodyPr/>
          <a:lstStyle/>
          <a:p>
            <a:endParaRPr lang="en-US"/>
          </a:p>
        </p:txBody>
      </p:sp>
    </p:spTree>
    <p:extLst>
      <p:ext uri="{BB962C8B-B14F-4D97-AF65-F5344CB8AC3E}">
        <p14:creationId xmlns:p14="http://schemas.microsoft.com/office/powerpoint/2010/main" val="402496938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4438000B-3049-4F23-8B3C-CEC9B0B109DB}" type="datetime1">
              <a:rPr lang="en-US" smtClean="0"/>
              <a:pPr/>
              <a:t>7/3/2019</a:t>
            </a:fld>
            <a:endParaRPr lang="en-US"/>
          </a:p>
        </p:txBody>
      </p:sp>
      <p:sp>
        <p:nvSpPr>
          <p:cNvPr id="5" name="Footer Placeholder 4"/>
          <p:cNvSpPr>
            <a:spLocks noGrp="1"/>
          </p:cNvSpPr>
          <p:nvPr>
            <p:ph type="ftr" sz="quarter" idx="11"/>
          </p:nvPr>
        </p:nvSpPr>
        <p:spPr/>
        <p:txBody>
          <a:bodyPr/>
          <a:lstStyle/>
          <a:p>
            <a:r>
              <a:rPr lang="en-US" smtClean="0"/>
              <a:t>Introduction to Power Electronic by DMZ</a:t>
            </a:r>
            <a:endParaRPr lang="en-US"/>
          </a:p>
        </p:txBody>
      </p:sp>
      <p:sp>
        <p:nvSpPr>
          <p:cNvPr id="6" name="Slide Number Placeholder 5"/>
          <p:cNvSpPr>
            <a:spLocks noGrp="1"/>
          </p:cNvSpPr>
          <p:nvPr>
            <p:ph type="sldNum" sz="quarter" idx="12"/>
          </p:nvPr>
        </p:nvSpPr>
        <p:spPr/>
        <p:txBody>
          <a:bodyPr/>
          <a:lstStyle/>
          <a:p>
            <a:fld id="{DE299CD2-EC90-42C5-86DE-5AEDB40DA71D}"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9AC5A8B-DBFD-4054-970B-B039DA476E2E}" type="datetime1">
              <a:rPr lang="en-US" smtClean="0"/>
              <a:pPr/>
              <a:t>7/3/2019</a:t>
            </a:fld>
            <a:endParaRPr lang="en-US"/>
          </a:p>
        </p:txBody>
      </p:sp>
      <p:sp>
        <p:nvSpPr>
          <p:cNvPr id="5" name="Footer Placeholder 4"/>
          <p:cNvSpPr>
            <a:spLocks noGrp="1"/>
          </p:cNvSpPr>
          <p:nvPr>
            <p:ph type="ftr" sz="quarter" idx="11"/>
          </p:nvPr>
        </p:nvSpPr>
        <p:spPr/>
        <p:txBody>
          <a:bodyPr/>
          <a:lstStyle/>
          <a:p>
            <a:r>
              <a:rPr lang="en-US" smtClean="0"/>
              <a:t>Introduction to Power Electronic by DMZ</a:t>
            </a:r>
            <a:endParaRPr lang="en-US"/>
          </a:p>
        </p:txBody>
      </p:sp>
      <p:sp>
        <p:nvSpPr>
          <p:cNvPr id="6" name="Slide Number Placeholder 5"/>
          <p:cNvSpPr>
            <a:spLocks noGrp="1"/>
          </p:cNvSpPr>
          <p:nvPr>
            <p:ph type="sldNum" sz="quarter" idx="12"/>
          </p:nvPr>
        </p:nvSpPr>
        <p:spPr/>
        <p:txBody>
          <a:bodyPr/>
          <a:lstStyle/>
          <a:p>
            <a:fld id="{DE299CD2-EC90-42C5-86DE-5AEDB40DA71D}"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3A47535-AEEB-4E82-9A4B-F2B75AA758CF}" type="datetime1">
              <a:rPr lang="en-US" smtClean="0"/>
              <a:pPr/>
              <a:t>7/3/2019</a:t>
            </a:fld>
            <a:endParaRPr lang="en-US"/>
          </a:p>
        </p:txBody>
      </p:sp>
      <p:sp>
        <p:nvSpPr>
          <p:cNvPr id="5" name="Footer Placeholder 4"/>
          <p:cNvSpPr>
            <a:spLocks noGrp="1"/>
          </p:cNvSpPr>
          <p:nvPr>
            <p:ph type="ftr" sz="quarter" idx="11"/>
          </p:nvPr>
        </p:nvSpPr>
        <p:spPr/>
        <p:txBody>
          <a:bodyPr/>
          <a:lstStyle/>
          <a:p>
            <a:r>
              <a:rPr lang="en-US" smtClean="0"/>
              <a:t>Introduction to Power Electronic by DMZ</a:t>
            </a:r>
            <a:endParaRPr lang="en-US"/>
          </a:p>
        </p:txBody>
      </p:sp>
      <p:sp>
        <p:nvSpPr>
          <p:cNvPr id="6" name="Slide Number Placeholder 5"/>
          <p:cNvSpPr>
            <a:spLocks noGrp="1"/>
          </p:cNvSpPr>
          <p:nvPr>
            <p:ph type="sldNum" sz="quarter" idx="12"/>
          </p:nvPr>
        </p:nvSpPr>
        <p:spPr/>
        <p:txBody>
          <a:bodyPr/>
          <a:lstStyle/>
          <a:p>
            <a:fld id="{DE299CD2-EC90-42C5-86DE-5AEDB40DA71D}"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0658604-8E29-4E46-B2D6-B6521E2AFFA5}" type="datetime1">
              <a:rPr lang="en-US" smtClean="0"/>
              <a:pPr/>
              <a:t>7/3/2019</a:t>
            </a:fld>
            <a:endParaRPr lang="en-US"/>
          </a:p>
        </p:txBody>
      </p:sp>
      <p:sp>
        <p:nvSpPr>
          <p:cNvPr id="5" name="Footer Placeholder 4"/>
          <p:cNvSpPr>
            <a:spLocks noGrp="1"/>
          </p:cNvSpPr>
          <p:nvPr>
            <p:ph type="ftr" sz="quarter" idx="11"/>
          </p:nvPr>
        </p:nvSpPr>
        <p:spPr/>
        <p:txBody>
          <a:bodyPr/>
          <a:lstStyle/>
          <a:p>
            <a:r>
              <a:rPr lang="en-US" smtClean="0"/>
              <a:t>Introduction to Power Electronic by DMZ</a:t>
            </a:r>
            <a:endParaRPr lang="en-US"/>
          </a:p>
        </p:txBody>
      </p:sp>
      <p:sp>
        <p:nvSpPr>
          <p:cNvPr id="6" name="Slide Number Placeholder 5"/>
          <p:cNvSpPr>
            <a:spLocks noGrp="1"/>
          </p:cNvSpPr>
          <p:nvPr>
            <p:ph type="sldNum" sz="quarter" idx="12"/>
          </p:nvPr>
        </p:nvSpPr>
        <p:spPr/>
        <p:txBody>
          <a:bodyPr/>
          <a:lstStyle/>
          <a:p>
            <a:fld id="{DE299CD2-EC90-42C5-86DE-5AEDB40DA71D}"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66828F7-F083-4F17-9D12-0517F9F5C3A4}" type="datetime1">
              <a:rPr lang="en-US" smtClean="0"/>
              <a:pPr/>
              <a:t>7/3/2019</a:t>
            </a:fld>
            <a:endParaRPr lang="en-US"/>
          </a:p>
        </p:txBody>
      </p:sp>
      <p:sp>
        <p:nvSpPr>
          <p:cNvPr id="5" name="Footer Placeholder 4"/>
          <p:cNvSpPr>
            <a:spLocks noGrp="1"/>
          </p:cNvSpPr>
          <p:nvPr>
            <p:ph type="ftr" sz="quarter" idx="11"/>
          </p:nvPr>
        </p:nvSpPr>
        <p:spPr/>
        <p:txBody>
          <a:bodyPr/>
          <a:lstStyle/>
          <a:p>
            <a:r>
              <a:rPr lang="en-US" smtClean="0"/>
              <a:t>Introduction to Power Electronic by DMZ</a:t>
            </a:r>
            <a:endParaRPr lang="en-US"/>
          </a:p>
        </p:txBody>
      </p:sp>
      <p:sp>
        <p:nvSpPr>
          <p:cNvPr id="6" name="Slide Number Placeholder 5"/>
          <p:cNvSpPr>
            <a:spLocks noGrp="1"/>
          </p:cNvSpPr>
          <p:nvPr>
            <p:ph type="sldNum" sz="quarter" idx="12"/>
          </p:nvPr>
        </p:nvSpPr>
        <p:spPr/>
        <p:txBody>
          <a:bodyPr/>
          <a:lstStyle/>
          <a:p>
            <a:fld id="{DE299CD2-EC90-42C5-86DE-5AEDB40DA71D}"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098C3258-59C1-46BF-ACA0-1CC8A120EE79}" type="datetime1">
              <a:rPr lang="en-US" smtClean="0"/>
              <a:pPr/>
              <a:t>7/3/2019</a:t>
            </a:fld>
            <a:endParaRPr lang="en-US"/>
          </a:p>
        </p:txBody>
      </p:sp>
      <p:sp>
        <p:nvSpPr>
          <p:cNvPr id="6" name="Footer Placeholder 5"/>
          <p:cNvSpPr>
            <a:spLocks noGrp="1"/>
          </p:cNvSpPr>
          <p:nvPr>
            <p:ph type="ftr" sz="quarter" idx="11"/>
          </p:nvPr>
        </p:nvSpPr>
        <p:spPr/>
        <p:txBody>
          <a:bodyPr/>
          <a:lstStyle/>
          <a:p>
            <a:r>
              <a:rPr lang="en-US" smtClean="0"/>
              <a:t>Introduction to Power Electronic by DMZ</a:t>
            </a:r>
            <a:endParaRPr lang="en-US"/>
          </a:p>
        </p:txBody>
      </p:sp>
      <p:sp>
        <p:nvSpPr>
          <p:cNvPr id="7" name="Slide Number Placeholder 6"/>
          <p:cNvSpPr>
            <a:spLocks noGrp="1"/>
          </p:cNvSpPr>
          <p:nvPr>
            <p:ph type="sldNum" sz="quarter" idx="12"/>
          </p:nvPr>
        </p:nvSpPr>
        <p:spPr/>
        <p:txBody>
          <a:bodyPr/>
          <a:lstStyle/>
          <a:p>
            <a:fld id="{DE299CD2-EC90-42C5-86DE-5AEDB40DA71D}"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84A11484-74D5-483D-B826-B8D5730B5000}" type="datetime1">
              <a:rPr lang="en-US" smtClean="0"/>
              <a:pPr/>
              <a:t>7/3/2019</a:t>
            </a:fld>
            <a:endParaRPr lang="en-US"/>
          </a:p>
        </p:txBody>
      </p:sp>
      <p:sp>
        <p:nvSpPr>
          <p:cNvPr id="8" name="Footer Placeholder 7"/>
          <p:cNvSpPr>
            <a:spLocks noGrp="1"/>
          </p:cNvSpPr>
          <p:nvPr>
            <p:ph type="ftr" sz="quarter" idx="11"/>
          </p:nvPr>
        </p:nvSpPr>
        <p:spPr/>
        <p:txBody>
          <a:bodyPr/>
          <a:lstStyle/>
          <a:p>
            <a:r>
              <a:rPr lang="en-US" smtClean="0"/>
              <a:t>Introduction to Power Electronic by DMZ</a:t>
            </a:r>
            <a:endParaRPr lang="en-US"/>
          </a:p>
        </p:txBody>
      </p:sp>
      <p:sp>
        <p:nvSpPr>
          <p:cNvPr id="9" name="Slide Number Placeholder 8"/>
          <p:cNvSpPr>
            <a:spLocks noGrp="1"/>
          </p:cNvSpPr>
          <p:nvPr>
            <p:ph type="sldNum" sz="quarter" idx="12"/>
          </p:nvPr>
        </p:nvSpPr>
        <p:spPr/>
        <p:txBody>
          <a:bodyPr/>
          <a:lstStyle/>
          <a:p>
            <a:fld id="{DE299CD2-EC90-42C5-86DE-5AEDB40DA71D}"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B758DFA9-9879-4251-BD04-B49ACAE75499}" type="datetime1">
              <a:rPr lang="en-US" smtClean="0"/>
              <a:pPr/>
              <a:t>7/3/2019</a:t>
            </a:fld>
            <a:endParaRPr lang="en-US"/>
          </a:p>
        </p:txBody>
      </p:sp>
      <p:sp>
        <p:nvSpPr>
          <p:cNvPr id="4" name="Footer Placeholder 3"/>
          <p:cNvSpPr>
            <a:spLocks noGrp="1"/>
          </p:cNvSpPr>
          <p:nvPr>
            <p:ph type="ftr" sz="quarter" idx="11"/>
          </p:nvPr>
        </p:nvSpPr>
        <p:spPr/>
        <p:txBody>
          <a:bodyPr/>
          <a:lstStyle/>
          <a:p>
            <a:r>
              <a:rPr lang="en-US" smtClean="0"/>
              <a:t>Introduction to Power Electronic by DMZ</a:t>
            </a:r>
            <a:endParaRPr lang="en-US"/>
          </a:p>
        </p:txBody>
      </p:sp>
      <p:sp>
        <p:nvSpPr>
          <p:cNvPr id="5" name="Slide Number Placeholder 4"/>
          <p:cNvSpPr>
            <a:spLocks noGrp="1"/>
          </p:cNvSpPr>
          <p:nvPr>
            <p:ph type="sldNum" sz="quarter" idx="12"/>
          </p:nvPr>
        </p:nvSpPr>
        <p:spPr/>
        <p:txBody>
          <a:bodyPr/>
          <a:lstStyle/>
          <a:p>
            <a:fld id="{DE299CD2-EC90-42C5-86DE-5AEDB40DA71D}"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64D889E-F7FB-4596-B3B3-623D48CC5BE2}" type="datetime1">
              <a:rPr lang="en-US" smtClean="0"/>
              <a:pPr/>
              <a:t>7/3/2019</a:t>
            </a:fld>
            <a:endParaRPr lang="en-US"/>
          </a:p>
        </p:txBody>
      </p:sp>
      <p:sp>
        <p:nvSpPr>
          <p:cNvPr id="3" name="Footer Placeholder 2"/>
          <p:cNvSpPr>
            <a:spLocks noGrp="1"/>
          </p:cNvSpPr>
          <p:nvPr>
            <p:ph type="ftr" sz="quarter" idx="11"/>
          </p:nvPr>
        </p:nvSpPr>
        <p:spPr/>
        <p:txBody>
          <a:bodyPr/>
          <a:lstStyle/>
          <a:p>
            <a:r>
              <a:rPr lang="en-US" smtClean="0"/>
              <a:t>Introduction to Power Electronic by DMZ</a:t>
            </a:r>
            <a:endParaRPr lang="en-US"/>
          </a:p>
        </p:txBody>
      </p:sp>
      <p:sp>
        <p:nvSpPr>
          <p:cNvPr id="4" name="Slide Number Placeholder 3"/>
          <p:cNvSpPr>
            <a:spLocks noGrp="1"/>
          </p:cNvSpPr>
          <p:nvPr>
            <p:ph type="sldNum" sz="quarter" idx="12"/>
          </p:nvPr>
        </p:nvSpPr>
        <p:spPr/>
        <p:txBody>
          <a:bodyPr/>
          <a:lstStyle/>
          <a:p>
            <a:fld id="{DE299CD2-EC90-42C5-86DE-5AEDB40DA71D}"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9DA46A0-D34A-4B48-9A8C-E2A57AC9F19E}" type="datetime1">
              <a:rPr lang="en-US" smtClean="0"/>
              <a:pPr/>
              <a:t>7/3/2019</a:t>
            </a:fld>
            <a:endParaRPr lang="en-US"/>
          </a:p>
        </p:txBody>
      </p:sp>
      <p:sp>
        <p:nvSpPr>
          <p:cNvPr id="6" name="Footer Placeholder 5"/>
          <p:cNvSpPr>
            <a:spLocks noGrp="1"/>
          </p:cNvSpPr>
          <p:nvPr>
            <p:ph type="ftr" sz="quarter" idx="11"/>
          </p:nvPr>
        </p:nvSpPr>
        <p:spPr/>
        <p:txBody>
          <a:bodyPr/>
          <a:lstStyle/>
          <a:p>
            <a:r>
              <a:rPr lang="en-US" smtClean="0"/>
              <a:t>Introduction to Power Electronic by DMZ</a:t>
            </a:r>
            <a:endParaRPr lang="en-US"/>
          </a:p>
        </p:txBody>
      </p:sp>
      <p:sp>
        <p:nvSpPr>
          <p:cNvPr id="7" name="Slide Number Placeholder 6"/>
          <p:cNvSpPr>
            <a:spLocks noGrp="1"/>
          </p:cNvSpPr>
          <p:nvPr>
            <p:ph type="sldNum" sz="quarter" idx="12"/>
          </p:nvPr>
        </p:nvSpPr>
        <p:spPr/>
        <p:txBody>
          <a:bodyPr/>
          <a:lstStyle/>
          <a:p>
            <a:fld id="{DE299CD2-EC90-42C5-86DE-5AEDB40DA71D}"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1261668-FA1E-40EC-8D84-6BB4358D3206}" type="datetime1">
              <a:rPr lang="en-US" smtClean="0"/>
              <a:pPr/>
              <a:t>7/3/2019</a:t>
            </a:fld>
            <a:endParaRPr lang="en-US"/>
          </a:p>
        </p:txBody>
      </p:sp>
      <p:sp>
        <p:nvSpPr>
          <p:cNvPr id="6" name="Footer Placeholder 5"/>
          <p:cNvSpPr>
            <a:spLocks noGrp="1"/>
          </p:cNvSpPr>
          <p:nvPr>
            <p:ph type="ftr" sz="quarter" idx="11"/>
          </p:nvPr>
        </p:nvSpPr>
        <p:spPr/>
        <p:txBody>
          <a:bodyPr/>
          <a:lstStyle/>
          <a:p>
            <a:r>
              <a:rPr lang="en-US" smtClean="0"/>
              <a:t>Introduction to Power Electronic by DMZ</a:t>
            </a:r>
            <a:endParaRPr lang="en-US"/>
          </a:p>
        </p:txBody>
      </p:sp>
      <p:sp>
        <p:nvSpPr>
          <p:cNvPr id="7" name="Slide Number Placeholder 6"/>
          <p:cNvSpPr>
            <a:spLocks noGrp="1"/>
          </p:cNvSpPr>
          <p:nvPr>
            <p:ph type="sldNum" sz="quarter" idx="12"/>
          </p:nvPr>
        </p:nvSpPr>
        <p:spPr/>
        <p:txBody>
          <a:bodyPr/>
          <a:lstStyle/>
          <a:p>
            <a:fld id="{DE299CD2-EC90-42C5-86DE-5AEDB40DA71D}"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C290A7C-CFEC-479F-9FD2-DAC908601C30}" type="datetime1">
              <a:rPr lang="en-US" smtClean="0"/>
              <a:pPr/>
              <a:t>7/3/2019</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smtClean="0"/>
              <a:t>Introduction to Power Electronic by DMZ</a:t>
            </a: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E299CD2-EC90-42C5-86DE-5AEDB40DA71D}"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maizanadina@gmail.com"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1.png"/></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image" Target="../media/image9.wmf"/><Relationship Id="rId2" Type="http://schemas.openxmlformats.org/officeDocument/2006/relationships/slideLayout" Target="../slideLayouts/slideLayout2.xml"/><Relationship Id="rId1" Type="http://schemas.openxmlformats.org/officeDocument/2006/relationships/vmlDrawing" Target="../drawings/vmlDrawing2.vml"/><Relationship Id="rId6" Type="http://schemas.openxmlformats.org/officeDocument/2006/relationships/oleObject" Target="../embeddings/oleObject3.bin"/><Relationship Id="rId5" Type="http://schemas.openxmlformats.org/officeDocument/2006/relationships/image" Target="../media/image8.wmf"/><Relationship Id="rId4" Type="http://schemas.openxmlformats.org/officeDocument/2006/relationships/oleObject" Target="../embeddings/oleObject2.bin"/></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vmlDrawing" Target="../drawings/vmlDrawing3.vml"/><Relationship Id="rId5" Type="http://schemas.openxmlformats.org/officeDocument/2006/relationships/image" Target="../media/image10.wmf"/><Relationship Id="rId4" Type="http://schemas.openxmlformats.org/officeDocument/2006/relationships/oleObject" Target="../embeddings/oleObject4.bin"/></Relationships>
</file>

<file path=ppt/slides/_rels/slide12.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2.xml"/><Relationship Id="rId1" Type="http://schemas.openxmlformats.org/officeDocument/2006/relationships/vmlDrawing" Target="../drawings/vmlDrawing4.vml"/><Relationship Id="rId5" Type="http://schemas.openxmlformats.org/officeDocument/2006/relationships/image" Target="../media/image12.wmf"/><Relationship Id="rId4" Type="http://schemas.openxmlformats.org/officeDocument/2006/relationships/oleObject" Target="../embeddings/oleObject5.bin"/></Relationships>
</file>

<file path=ppt/slides/_rels/slide15.xml.rels><?xml version="1.0" encoding="UTF-8" standalone="yes"?>
<Relationships xmlns="http://schemas.openxmlformats.org/package/2006/relationships"><Relationship Id="rId8" Type="http://schemas.openxmlformats.org/officeDocument/2006/relationships/oleObject" Target="../embeddings/oleObject8.bin"/><Relationship Id="rId3" Type="http://schemas.openxmlformats.org/officeDocument/2006/relationships/notesSlide" Target="../notesSlides/notesSlide5.xml"/><Relationship Id="rId7" Type="http://schemas.openxmlformats.org/officeDocument/2006/relationships/image" Target="../media/image14.wmf"/><Relationship Id="rId2" Type="http://schemas.openxmlformats.org/officeDocument/2006/relationships/slideLayout" Target="../slideLayouts/slideLayout2.xml"/><Relationship Id="rId1" Type="http://schemas.openxmlformats.org/officeDocument/2006/relationships/vmlDrawing" Target="../drawings/vmlDrawing5.vml"/><Relationship Id="rId6" Type="http://schemas.openxmlformats.org/officeDocument/2006/relationships/oleObject" Target="../embeddings/oleObject7.bin"/><Relationship Id="rId5" Type="http://schemas.openxmlformats.org/officeDocument/2006/relationships/image" Target="../media/image13.wmf"/><Relationship Id="rId4" Type="http://schemas.openxmlformats.org/officeDocument/2006/relationships/oleObject" Target="../embeddings/oleObject6.bin"/><Relationship Id="rId9" Type="http://schemas.openxmlformats.org/officeDocument/2006/relationships/image" Target="../media/image15.wmf"/></Relationships>
</file>

<file path=ppt/slides/_rels/slide1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vmlDrawing" Target="../drawings/vmlDrawing6.vml"/><Relationship Id="rId5" Type="http://schemas.openxmlformats.org/officeDocument/2006/relationships/image" Target="../media/image16.wmf"/><Relationship Id="rId4" Type="http://schemas.openxmlformats.org/officeDocument/2006/relationships/oleObject" Target="../embeddings/oleObject9.bin"/></Relationships>
</file>

<file path=ppt/slides/_rels/slide17.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image" Target="../media/image17.wmf"/><Relationship Id="rId2" Type="http://schemas.openxmlformats.org/officeDocument/2006/relationships/slideLayout" Target="../slideLayouts/slideLayout2.xml"/><Relationship Id="rId1" Type="http://schemas.openxmlformats.org/officeDocument/2006/relationships/vmlDrawing" Target="../drawings/vmlDrawing7.vml"/><Relationship Id="rId6" Type="http://schemas.openxmlformats.org/officeDocument/2006/relationships/oleObject" Target="../embeddings/oleObject10.bin"/><Relationship Id="rId5" Type="http://schemas.microsoft.com/office/2007/relationships/hdphoto" Target="../media/hdphoto3.wdp"/><Relationship Id="rId4" Type="http://schemas.openxmlformats.org/officeDocument/2006/relationships/image" Target="../media/image18.png"/></Relationships>
</file>

<file path=ppt/slides/_rels/slide1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image" Target="../media/image1.png"/><Relationship Id="rId1" Type="http://schemas.openxmlformats.org/officeDocument/2006/relationships/slideLayout" Target="../slideLayouts/slideLayout2.xml"/><Relationship Id="rId4" Type="http://schemas.microsoft.com/office/2007/relationships/hdphoto" Target="../media/hdphoto4.wdp"/></Relationships>
</file>

<file path=ppt/slides/_rels/slide2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image" Target="../media/image1.png"/><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21.png"/><Relationship Id="rId2" Type="http://schemas.openxmlformats.org/officeDocument/2006/relationships/image" Target="../media/image1.png"/><Relationship Id="rId1" Type="http://schemas.openxmlformats.org/officeDocument/2006/relationships/slideLayout" Target="../slideLayouts/slideLayout6.xml"/><Relationship Id="rId6" Type="http://schemas.openxmlformats.org/officeDocument/2006/relationships/image" Target="../media/image24.wmf"/><Relationship Id="rId5" Type="http://schemas.openxmlformats.org/officeDocument/2006/relationships/image" Target="../media/image23.png"/><Relationship Id="rId4" Type="http://schemas.openxmlformats.org/officeDocument/2006/relationships/image" Target="../media/image22.png"/></Relationships>
</file>

<file path=ppt/slides/_rels/slide2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26.png"/><Relationship Id="rId7" Type="http://schemas.openxmlformats.org/officeDocument/2006/relationships/image" Target="../media/image25.wmf"/><Relationship Id="rId2" Type="http://schemas.openxmlformats.org/officeDocument/2006/relationships/slideLayout" Target="../slideLayouts/slideLayout4.xml"/><Relationship Id="rId1" Type="http://schemas.openxmlformats.org/officeDocument/2006/relationships/vmlDrawing" Target="../drawings/vmlDrawing8.vml"/><Relationship Id="rId6" Type="http://schemas.openxmlformats.org/officeDocument/2006/relationships/oleObject" Target="../embeddings/oleObject11.bin"/><Relationship Id="rId5" Type="http://schemas.openxmlformats.org/officeDocument/2006/relationships/image" Target="../media/image1.png"/><Relationship Id="rId4" Type="http://schemas.openxmlformats.org/officeDocument/2006/relationships/image" Target="../media/image27.png"/></Relationships>
</file>

<file path=ppt/slides/_rels/slide31.xml.rels><?xml version="1.0" encoding="UTF-8" standalone="yes"?>
<Relationships xmlns="http://schemas.openxmlformats.org/package/2006/relationships"><Relationship Id="rId3" Type="http://schemas.openxmlformats.org/officeDocument/2006/relationships/image" Target="../media/image29.png"/><Relationship Id="rId2" Type="http://schemas.openxmlformats.org/officeDocument/2006/relationships/image" Target="../media/image28.png"/><Relationship Id="rId1" Type="http://schemas.openxmlformats.org/officeDocument/2006/relationships/slideLayout" Target="../slideLayouts/slideLayout4.xml"/><Relationship Id="rId4" Type="http://schemas.openxmlformats.org/officeDocument/2006/relationships/image" Target="../media/image1.png"/></Relationships>
</file>

<file path=ppt/slides/_rels/slide3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4.xml"/></Relationships>
</file>

<file path=ppt/slides/_rels/slide3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30.pn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31.pn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image" Target="../media/image26.gif"/><Relationship Id="rId1" Type="http://schemas.openxmlformats.org/officeDocument/2006/relationships/slideLayout" Target="../slideLayouts/slideLayout3.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hyperlink" Target="https://en.wikipedia.org/wiki/One-line_diagram" TargetMode="External"/><Relationship Id="rId2" Type="http://schemas.openxmlformats.org/officeDocument/2006/relationships/hyperlink" Target="https://en.wikipedia.org/wiki/Numerical_analysis" TargetMode="External"/><Relationship Id="rId1" Type="http://schemas.openxmlformats.org/officeDocument/2006/relationships/slideLayout" Target="../slideLayouts/slideLayout2.xml"/><Relationship Id="rId6" Type="http://schemas.openxmlformats.org/officeDocument/2006/relationships/image" Target="../media/image1.png"/><Relationship Id="rId5" Type="http://schemas.openxmlformats.org/officeDocument/2006/relationships/hyperlink" Target="https://en.wikipedia.org/wiki/AC_power" TargetMode="External"/><Relationship Id="rId4" Type="http://schemas.openxmlformats.org/officeDocument/2006/relationships/hyperlink" Target="https://en.wikipedia.org/wiki/Per-unit_system" TargetMode="Externa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2.xml"/><Relationship Id="rId4" Type="http://schemas.microsoft.com/office/2007/relationships/hdphoto" Target="../media/hdphoto1.wdp"/></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png"/><Relationship Id="rId1" Type="http://schemas.openxmlformats.org/officeDocument/2006/relationships/slideLayout" Target="../slideLayouts/slideLayout2.xml"/><Relationship Id="rId4" Type="http://schemas.microsoft.com/office/2007/relationships/hdphoto" Target="../media/hdphoto2.wdp"/></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vmlDrawing" Target="../drawings/vmlDrawing1.vml"/><Relationship Id="rId5" Type="http://schemas.openxmlformats.org/officeDocument/2006/relationships/image" Target="../media/image5.wmf"/><Relationship Id="rId4" Type="http://schemas.openxmlformats.org/officeDocument/2006/relationships/oleObject" Target="../embeddings/oleObject1.bin"/></Relationships>
</file>

<file path=ppt/slides/_rels/slide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7.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dirty="0" err="1" smtClean="0"/>
              <a:t>Perencanaan</a:t>
            </a:r>
            <a:r>
              <a:rPr lang="en-US" dirty="0" smtClean="0"/>
              <a:t> </a:t>
            </a:r>
            <a:r>
              <a:rPr lang="en-US" dirty="0" err="1" smtClean="0"/>
              <a:t>Sistem</a:t>
            </a:r>
            <a:r>
              <a:rPr lang="en-US" dirty="0" smtClean="0"/>
              <a:t> </a:t>
            </a:r>
            <a:r>
              <a:rPr lang="en-US" dirty="0" err="1" smtClean="0"/>
              <a:t>Listrik</a:t>
            </a:r>
            <a:r>
              <a:rPr lang="en-US" dirty="0" smtClean="0"/>
              <a:t> </a:t>
            </a:r>
            <a:r>
              <a:rPr lang="en-US" dirty="0" err="1" smtClean="0"/>
              <a:t>untuk</a:t>
            </a:r>
            <a:r>
              <a:rPr lang="en-US" dirty="0" smtClean="0"/>
              <a:t> </a:t>
            </a:r>
            <a:r>
              <a:rPr lang="en-US" dirty="0" err="1" smtClean="0"/>
              <a:t>Industri</a:t>
            </a:r>
            <a:r>
              <a:rPr lang="en-US" dirty="0" smtClean="0"/>
              <a:t/>
            </a:r>
            <a:br>
              <a:rPr lang="en-US" dirty="0" smtClean="0"/>
            </a:br>
            <a:r>
              <a:rPr lang="en-US" dirty="0" smtClean="0"/>
              <a:t>TEL 12072</a:t>
            </a:r>
            <a:endParaRPr lang="en-US" dirty="0"/>
          </a:p>
        </p:txBody>
      </p:sp>
      <p:sp>
        <p:nvSpPr>
          <p:cNvPr id="3" name="Subtitle 2"/>
          <p:cNvSpPr>
            <a:spLocks noGrp="1"/>
          </p:cNvSpPr>
          <p:nvPr>
            <p:ph type="subTitle" idx="1"/>
          </p:nvPr>
        </p:nvSpPr>
        <p:spPr/>
        <p:txBody>
          <a:bodyPr>
            <a:normAutofit/>
          </a:bodyPr>
          <a:lstStyle/>
          <a:p>
            <a:r>
              <a:rPr lang="en-US" dirty="0" err="1" smtClean="0"/>
              <a:t>Oleh</a:t>
            </a:r>
            <a:endParaRPr lang="en-US" dirty="0" smtClean="0"/>
          </a:p>
          <a:p>
            <a:r>
              <a:rPr lang="en-US" dirty="0" err="1" smtClean="0"/>
              <a:t>Dr</a:t>
            </a:r>
            <a:r>
              <a:rPr lang="en-US" dirty="0" smtClean="0"/>
              <a:t> </a:t>
            </a:r>
            <a:r>
              <a:rPr lang="en-US" dirty="0" err="1" smtClean="0"/>
              <a:t>Ir</a:t>
            </a:r>
            <a:r>
              <a:rPr lang="en-US" dirty="0" smtClean="0"/>
              <a:t> Dina </a:t>
            </a:r>
            <a:r>
              <a:rPr lang="en-US" dirty="0" err="1" smtClean="0"/>
              <a:t>Maizana</a:t>
            </a:r>
            <a:r>
              <a:rPr lang="en-US" dirty="0" smtClean="0"/>
              <a:t> MT</a:t>
            </a:r>
          </a:p>
          <a:p>
            <a:r>
              <a:rPr lang="en-US" dirty="0" smtClean="0">
                <a:hlinkClick r:id="rId3"/>
              </a:rPr>
              <a:t>maizanadina@gmail.com</a:t>
            </a:r>
            <a:endParaRPr lang="en-US" dirty="0" smtClean="0"/>
          </a:p>
        </p:txBody>
      </p:sp>
      <p:sp>
        <p:nvSpPr>
          <p:cNvPr id="4" name="Rectangle 3"/>
          <p:cNvSpPr/>
          <p:nvPr/>
        </p:nvSpPr>
        <p:spPr>
          <a:xfrm rot="16200000">
            <a:off x="-2811780" y="2827021"/>
            <a:ext cx="6766560" cy="1143000"/>
          </a:xfrm>
          <a:prstGeom prst="rect">
            <a:avLst/>
          </a:prstGeom>
        </p:spPr>
        <p:style>
          <a:lnRef idx="1">
            <a:schemeClr val="accent1"/>
          </a:lnRef>
          <a:fillRef idx="2">
            <a:schemeClr val="accent1"/>
          </a:fillRef>
          <a:effectRef idx="1">
            <a:schemeClr val="accent1"/>
          </a:effectRef>
          <a:fontRef idx="minor">
            <a:schemeClr val="dk1"/>
          </a:fontRef>
        </p:style>
        <p:txBody>
          <a:bodyPr rtlCol="0" anchor="ctr">
            <a:scene3d>
              <a:camera prst="orthographicFront"/>
              <a:lightRig rig="flat" dir="t">
                <a:rot lat="0" lon="0" rev="18900000"/>
              </a:lightRig>
            </a:scene3d>
            <a:sp3d extrusionH="31750" contourW="6350" prstMaterial="powder">
              <a:bevelT w="19050" h="19050" prst="angle"/>
              <a:contourClr>
                <a:schemeClr val="accent3">
                  <a:tint val="100000"/>
                  <a:shade val="100000"/>
                  <a:satMod val="100000"/>
                  <a:hueMod val="100000"/>
                </a:schemeClr>
              </a:contourClr>
            </a:sp3d>
          </a:bodyPr>
          <a:lstStyle/>
          <a:p>
            <a:pPr algn="ctr"/>
            <a:r>
              <a:rPr lang="en-US" sz="2800" b="1" dirty="0" err="1">
                <a:ln/>
                <a:solidFill>
                  <a:schemeClr val="accent3"/>
                </a:solidFill>
              </a:rPr>
              <a:t>Universitas</a:t>
            </a:r>
            <a:r>
              <a:rPr lang="en-US" sz="2800" b="1" dirty="0">
                <a:ln/>
                <a:solidFill>
                  <a:schemeClr val="accent3"/>
                </a:solidFill>
              </a:rPr>
              <a:t> Medan Area</a:t>
            </a:r>
          </a:p>
          <a:p>
            <a:pPr algn="ctr"/>
            <a:r>
              <a:rPr lang="en-US" sz="2800" b="1" dirty="0" err="1">
                <a:ln/>
                <a:solidFill>
                  <a:schemeClr val="accent3"/>
                </a:solidFill>
              </a:rPr>
              <a:t>Fakultas</a:t>
            </a:r>
            <a:r>
              <a:rPr lang="en-US" sz="2800" b="1" dirty="0">
                <a:ln/>
                <a:solidFill>
                  <a:schemeClr val="accent3"/>
                </a:solidFill>
              </a:rPr>
              <a:t> </a:t>
            </a:r>
            <a:r>
              <a:rPr lang="en-US" sz="2800" b="1" dirty="0" err="1" smtClean="0">
                <a:ln/>
                <a:solidFill>
                  <a:schemeClr val="accent3"/>
                </a:solidFill>
              </a:rPr>
              <a:t>Teknik</a:t>
            </a:r>
            <a:endParaRPr lang="en-US" sz="2800" b="1" dirty="0">
              <a:ln/>
              <a:solidFill>
                <a:schemeClr val="accent3"/>
              </a:solidFill>
            </a:endParaRPr>
          </a:p>
        </p:txBody>
      </p:sp>
      <p:pic>
        <p:nvPicPr>
          <p:cNvPr id="6" name="Picture 5"/>
          <p:cNvPicPr/>
          <p:nvPr/>
        </p:nvPicPr>
        <p:blipFill>
          <a:blip r:embed="rId4" cstate="print">
            <a:extLst>
              <a:ext uri="{28A0092B-C50C-407E-A947-70E740481C1C}">
                <a14:useLocalDpi xmlns:a14="http://schemas.microsoft.com/office/drawing/2010/main" val="0"/>
              </a:ext>
            </a:extLst>
          </a:blip>
          <a:stretch>
            <a:fillRect/>
          </a:stretch>
        </p:blipFill>
        <p:spPr>
          <a:xfrm>
            <a:off x="38100" y="0"/>
            <a:ext cx="1104900" cy="1085850"/>
          </a:xfrm>
          <a:prstGeom prst="rect">
            <a:avLst/>
          </a:prstGeom>
        </p:spPr>
      </p:pic>
    </p:spTree>
    <p:extLst>
      <p:ext uri="{BB962C8B-B14F-4D97-AF65-F5344CB8AC3E}">
        <p14:creationId xmlns:p14="http://schemas.microsoft.com/office/powerpoint/2010/main" val="206600331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r"/>
            <a:r>
              <a:rPr lang="en-US" sz="2400" b="1" dirty="0">
                <a:latin typeface="Times New Roman" pitchFamily="18" charset="0"/>
                <a:cs typeface="Times New Roman" pitchFamily="18" charset="0"/>
              </a:rPr>
              <a:t>Voltage Drop</a:t>
            </a:r>
            <a:endParaRPr lang="en-US" sz="2400" b="1" dirty="0">
              <a:solidFill>
                <a:schemeClr val="tx2"/>
              </a:solidFill>
            </a:endParaRPr>
          </a:p>
        </p:txBody>
      </p:sp>
      <p:sp>
        <p:nvSpPr>
          <p:cNvPr id="3" name="Content Placeholder 2"/>
          <p:cNvSpPr>
            <a:spLocks noGrp="1"/>
          </p:cNvSpPr>
          <p:nvPr>
            <p:ph idx="1"/>
          </p:nvPr>
        </p:nvSpPr>
        <p:spPr/>
        <p:txBody>
          <a:bodyPr>
            <a:normAutofit fontScale="92500" lnSpcReduction="20000"/>
          </a:bodyPr>
          <a:lstStyle/>
          <a:p>
            <a:r>
              <a:rPr lang="en-US" dirty="0">
                <a:latin typeface="Times New Roman" pitchFamily="18" charset="0"/>
                <a:cs typeface="Times New Roman" pitchFamily="18" charset="0"/>
              </a:rPr>
              <a:t>The scalar relationship can be written as</a:t>
            </a:r>
          </a:p>
          <a:p>
            <a:endParaRPr lang="en-US" dirty="0">
              <a:latin typeface="Times New Roman" pitchFamily="18" charset="0"/>
              <a:cs typeface="Times New Roman" pitchFamily="18" charset="0"/>
            </a:endParaRPr>
          </a:p>
          <a:p>
            <a:endParaRPr lang="en-US" dirty="0">
              <a:latin typeface="Times New Roman" pitchFamily="18" charset="0"/>
              <a:cs typeface="Times New Roman" pitchFamily="18" charset="0"/>
            </a:endParaRPr>
          </a:p>
          <a:p>
            <a:endParaRPr lang="en-US" dirty="0" smtClean="0">
              <a:latin typeface="Times New Roman" pitchFamily="18" charset="0"/>
              <a:cs typeface="Times New Roman" pitchFamily="18" charset="0"/>
            </a:endParaRPr>
          </a:p>
          <a:p>
            <a:r>
              <a:rPr lang="en-US" dirty="0" smtClean="0">
                <a:latin typeface="Times New Roman" pitchFamily="18" charset="0"/>
                <a:cs typeface="Times New Roman" pitchFamily="18" charset="0"/>
              </a:rPr>
              <a:t>The </a:t>
            </a:r>
            <a:r>
              <a:rPr lang="en-US" dirty="0">
                <a:latin typeface="Times New Roman" pitchFamily="18" charset="0"/>
                <a:cs typeface="Times New Roman" pitchFamily="18" charset="0"/>
              </a:rPr>
              <a:t>voltage drop </a:t>
            </a:r>
            <a:r>
              <a:rPr lang="en-US" dirty="0" err="1">
                <a:latin typeface="Times New Roman" pitchFamily="18" charset="0"/>
                <a:cs typeface="Times New Roman" pitchFamily="18" charset="0"/>
              </a:rPr>
              <a:t>Vd</a:t>
            </a:r>
            <a:r>
              <a:rPr lang="en-US" dirty="0">
                <a:latin typeface="Times New Roman" pitchFamily="18" charset="0"/>
                <a:cs typeface="Times New Roman" pitchFamily="18" charset="0"/>
              </a:rPr>
              <a:t> in the line is given by</a:t>
            </a:r>
          </a:p>
          <a:p>
            <a:endParaRPr lang="en-US" b="1" i="1" dirty="0" smtClean="0">
              <a:latin typeface="Times New Roman" pitchFamily="18" charset="0"/>
              <a:cs typeface="Times New Roman" pitchFamily="18" charset="0"/>
            </a:endParaRPr>
          </a:p>
          <a:p>
            <a:endParaRPr lang="en-US" b="1" i="1" dirty="0">
              <a:latin typeface="Times New Roman" pitchFamily="18" charset="0"/>
              <a:cs typeface="Times New Roman" pitchFamily="18" charset="0"/>
            </a:endParaRPr>
          </a:p>
          <a:p>
            <a:endParaRPr lang="en-US" b="1" i="1" dirty="0" smtClean="0">
              <a:latin typeface="Times New Roman" pitchFamily="18" charset="0"/>
              <a:cs typeface="Times New Roman" pitchFamily="18" charset="0"/>
            </a:endParaRPr>
          </a:p>
          <a:p>
            <a:r>
              <a:rPr lang="en-US" b="1" i="1" dirty="0" smtClean="0">
                <a:latin typeface="Times New Roman" pitchFamily="18" charset="0"/>
                <a:cs typeface="Times New Roman" pitchFamily="18" charset="0"/>
              </a:rPr>
              <a:t>I</a:t>
            </a:r>
            <a:r>
              <a:rPr lang="en-US" b="1" i="1" baseline="-25000" dirty="0" smtClean="0">
                <a:latin typeface="Times New Roman" pitchFamily="18" charset="0"/>
                <a:cs typeface="Times New Roman" pitchFamily="18" charset="0"/>
              </a:rPr>
              <a:t>P</a:t>
            </a:r>
            <a:r>
              <a:rPr lang="en-US" b="1" i="1" dirty="0" smtClean="0">
                <a:latin typeface="Times New Roman" pitchFamily="18" charset="0"/>
                <a:cs typeface="Times New Roman" pitchFamily="18" charset="0"/>
              </a:rPr>
              <a:t> </a:t>
            </a:r>
            <a:r>
              <a:rPr lang="en-US" dirty="0">
                <a:latin typeface="Times New Roman" pitchFamily="18" charset="0"/>
                <a:cs typeface="Times New Roman" pitchFamily="18" charset="0"/>
              </a:rPr>
              <a:t>and </a:t>
            </a:r>
            <a:r>
              <a:rPr lang="en-US" b="1" i="1" dirty="0" err="1">
                <a:latin typeface="Times New Roman" pitchFamily="18" charset="0"/>
                <a:cs typeface="Times New Roman" pitchFamily="18" charset="0"/>
              </a:rPr>
              <a:t>I</a:t>
            </a:r>
            <a:r>
              <a:rPr lang="en-US" b="1" i="1" baseline="-25000" dirty="0" err="1">
                <a:latin typeface="Times New Roman" pitchFamily="18" charset="0"/>
                <a:cs typeface="Times New Roman" pitchFamily="18" charset="0"/>
              </a:rPr>
              <a:t>q</a:t>
            </a:r>
            <a:r>
              <a:rPr lang="en-US" dirty="0">
                <a:latin typeface="Times New Roman" pitchFamily="18" charset="0"/>
                <a:cs typeface="Times New Roman" pitchFamily="18" charset="0"/>
              </a:rPr>
              <a:t> represent the resistive and reactive component of load current I</a:t>
            </a:r>
          </a:p>
          <a:p>
            <a:endParaRPr lang="en-US" dirty="0"/>
          </a:p>
        </p:txBody>
      </p:sp>
      <p:sp>
        <p:nvSpPr>
          <p:cNvPr id="4" name="Footer Placeholder 3"/>
          <p:cNvSpPr>
            <a:spLocks noGrp="1"/>
          </p:cNvSpPr>
          <p:nvPr>
            <p:ph type="ftr" sz="quarter" idx="11"/>
          </p:nvPr>
        </p:nvSpPr>
        <p:spPr/>
        <p:txBody>
          <a:bodyPr/>
          <a:lstStyle/>
          <a:p>
            <a:r>
              <a:rPr lang="en-US" dirty="0" err="1" smtClean="0"/>
              <a:t>Perencanaan</a:t>
            </a:r>
            <a:r>
              <a:rPr lang="en-US" dirty="0" smtClean="0"/>
              <a:t> </a:t>
            </a:r>
            <a:r>
              <a:rPr lang="en-US" dirty="0" err="1" smtClean="0"/>
              <a:t>Sistem</a:t>
            </a:r>
            <a:r>
              <a:rPr lang="en-US" dirty="0" smtClean="0"/>
              <a:t> </a:t>
            </a:r>
            <a:r>
              <a:rPr lang="en-US" dirty="0" err="1" smtClean="0"/>
              <a:t>Listrik</a:t>
            </a:r>
            <a:r>
              <a:rPr lang="en-US" dirty="0" smtClean="0"/>
              <a:t> </a:t>
            </a:r>
            <a:r>
              <a:rPr lang="en-US" dirty="0" err="1" smtClean="0"/>
              <a:t>untuk</a:t>
            </a:r>
            <a:r>
              <a:rPr lang="en-US" dirty="0" smtClean="0"/>
              <a:t> </a:t>
            </a:r>
            <a:r>
              <a:rPr lang="en-US" dirty="0" err="1" smtClean="0"/>
              <a:t>Industri</a:t>
            </a:r>
            <a:r>
              <a:rPr lang="en-US" dirty="0" smtClean="0"/>
              <a:t> by DMZ</a:t>
            </a:r>
            <a:endParaRPr lang="en-US" dirty="0"/>
          </a:p>
        </p:txBody>
      </p:sp>
      <p:cxnSp>
        <p:nvCxnSpPr>
          <p:cNvPr id="6" name="Straight Connector 5"/>
          <p:cNvCxnSpPr/>
          <p:nvPr/>
        </p:nvCxnSpPr>
        <p:spPr>
          <a:xfrm>
            <a:off x="457200" y="6324600"/>
            <a:ext cx="8229600" cy="1588"/>
          </a:xfrm>
          <a:prstGeom prst="line">
            <a:avLst/>
          </a:prstGeom>
          <a:ln w="76200" cmpd="thinThick">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a:off x="1295400" y="990600"/>
            <a:ext cx="7391400" cy="1588"/>
          </a:xfrm>
          <a:prstGeom prst="line">
            <a:avLst/>
          </a:prstGeom>
          <a:ln w="19050"/>
        </p:spPr>
        <p:style>
          <a:lnRef idx="1">
            <a:schemeClr val="accent1"/>
          </a:lnRef>
          <a:fillRef idx="0">
            <a:schemeClr val="accent1"/>
          </a:fillRef>
          <a:effectRef idx="0">
            <a:schemeClr val="accent1"/>
          </a:effectRef>
          <a:fontRef idx="minor">
            <a:schemeClr val="tx1"/>
          </a:fontRef>
        </p:style>
      </p:cxnSp>
      <p:pic>
        <p:nvPicPr>
          <p:cNvPr id="9" name="Picture 8"/>
          <p:cNvPicPr/>
          <p:nvPr/>
        </p:nvPicPr>
        <p:blipFill>
          <a:blip r:embed="rId3" cstate="print">
            <a:extLst>
              <a:ext uri="{28A0092B-C50C-407E-A947-70E740481C1C}">
                <a14:useLocalDpi xmlns:a14="http://schemas.microsoft.com/office/drawing/2010/main" val="0"/>
              </a:ext>
            </a:extLst>
          </a:blip>
          <a:stretch>
            <a:fillRect/>
          </a:stretch>
        </p:blipFill>
        <p:spPr>
          <a:xfrm>
            <a:off x="38100" y="0"/>
            <a:ext cx="1104900" cy="1085850"/>
          </a:xfrm>
          <a:prstGeom prst="rect">
            <a:avLst/>
          </a:prstGeom>
        </p:spPr>
      </p:pic>
      <p:graphicFrame>
        <p:nvGraphicFramePr>
          <p:cNvPr id="5" name="Object 4"/>
          <p:cNvGraphicFramePr>
            <a:graphicFrameLocks noChangeAspect="1"/>
          </p:cNvGraphicFramePr>
          <p:nvPr>
            <p:extLst>
              <p:ext uri="{D42A27DB-BD31-4B8C-83A1-F6EECF244321}">
                <p14:modId xmlns:p14="http://schemas.microsoft.com/office/powerpoint/2010/main" val="3167633613"/>
              </p:ext>
            </p:extLst>
          </p:nvPr>
        </p:nvGraphicFramePr>
        <p:xfrm>
          <a:off x="1295400" y="2209800"/>
          <a:ext cx="4035425" cy="554037"/>
        </p:xfrm>
        <a:graphic>
          <a:graphicData uri="http://schemas.openxmlformats.org/presentationml/2006/ole">
            <mc:AlternateContent xmlns:mc="http://schemas.openxmlformats.org/markup-compatibility/2006">
              <mc:Choice xmlns:v="urn:schemas-microsoft-com:vml" Requires="v">
                <p:oleObj spid="_x0000_s2132" name="Equation" r:id="rId4" imgW="1765300" imgH="228600" progId="Equation.3">
                  <p:embed/>
                </p:oleObj>
              </mc:Choice>
              <mc:Fallback>
                <p:oleObj name="Equation" r:id="rId4" imgW="1765300" imgH="228600" progId="Equation.3">
                  <p:embed/>
                  <p:pic>
                    <p:nvPicPr>
                      <p:cNvPr id="0" name="Object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295400" y="2209800"/>
                        <a:ext cx="4035425" cy="554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7" name="Object 6"/>
          <p:cNvGraphicFramePr>
            <a:graphicFrameLocks noChangeAspect="1"/>
          </p:cNvGraphicFramePr>
          <p:nvPr>
            <p:extLst>
              <p:ext uri="{D42A27DB-BD31-4B8C-83A1-F6EECF244321}">
                <p14:modId xmlns:p14="http://schemas.microsoft.com/office/powerpoint/2010/main" val="1548789802"/>
              </p:ext>
            </p:extLst>
          </p:nvPr>
        </p:nvGraphicFramePr>
        <p:xfrm>
          <a:off x="809625" y="4191000"/>
          <a:ext cx="6429375" cy="615950"/>
        </p:xfrm>
        <a:graphic>
          <a:graphicData uri="http://schemas.openxmlformats.org/presentationml/2006/ole">
            <mc:AlternateContent xmlns:mc="http://schemas.openxmlformats.org/markup-compatibility/2006">
              <mc:Choice xmlns:v="urn:schemas-microsoft-com:vml" Requires="v">
                <p:oleObj spid="_x0000_s2133" name="Equation" r:id="rId6" imgW="3098520" imgH="253800" progId="Equation.3">
                  <p:embed/>
                </p:oleObj>
              </mc:Choice>
              <mc:Fallback>
                <p:oleObj name="Equation" r:id="rId6" imgW="3098520" imgH="253800" progId="Equation.3">
                  <p:embed/>
                  <p:pic>
                    <p:nvPicPr>
                      <p:cNvPr id="0" name="Object 3"/>
                      <p:cNvPicPr>
                        <a:picLocks noChangeAspect="1" noChangeArrowheads="1"/>
                      </p:cNvPicPr>
                      <p:nvPr/>
                    </p:nvPicPr>
                    <p:blipFill>
                      <a:blip r:embed="rId7"/>
                      <a:srcRect/>
                      <a:stretch>
                        <a:fillRect/>
                      </a:stretch>
                    </p:blipFill>
                    <p:spPr bwMode="auto">
                      <a:xfrm>
                        <a:off x="809625" y="4191000"/>
                        <a:ext cx="6429375" cy="615950"/>
                      </a:xfrm>
                      <a:prstGeom prst="rect">
                        <a:avLst/>
                      </a:prstGeom>
                      <a:noFill/>
                      <a:ln>
                        <a:noFill/>
                      </a:ln>
                    </p:spPr>
                  </p:pic>
                </p:oleObj>
              </mc:Fallback>
            </mc:AlternateContent>
          </a:graphicData>
        </a:graphic>
      </p:graphicFrame>
    </p:spTree>
    <p:extLst>
      <p:ext uri="{BB962C8B-B14F-4D97-AF65-F5344CB8AC3E}">
        <p14:creationId xmlns:p14="http://schemas.microsoft.com/office/powerpoint/2010/main" val="82645517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r"/>
            <a:r>
              <a:rPr lang="en-US" sz="2400" b="1" dirty="0">
                <a:latin typeface="Times New Roman" pitchFamily="18" charset="0"/>
                <a:cs typeface="Times New Roman" pitchFamily="18" charset="0"/>
              </a:rPr>
              <a:t>Voltage Drop</a:t>
            </a:r>
            <a:endParaRPr lang="en-US" sz="2400" b="1" dirty="0">
              <a:solidFill>
                <a:schemeClr val="tx2"/>
              </a:solidFill>
            </a:endParaRPr>
          </a:p>
        </p:txBody>
      </p:sp>
      <p:sp>
        <p:nvSpPr>
          <p:cNvPr id="3" name="Content Placeholder 2"/>
          <p:cNvSpPr>
            <a:spLocks noGrp="1"/>
          </p:cNvSpPr>
          <p:nvPr>
            <p:ph idx="1"/>
          </p:nvPr>
        </p:nvSpPr>
        <p:spPr/>
        <p:txBody>
          <a:bodyPr>
            <a:normAutofit lnSpcReduction="10000"/>
          </a:bodyPr>
          <a:lstStyle/>
          <a:p>
            <a:r>
              <a:rPr lang="en-US" dirty="0">
                <a:latin typeface="Times New Roman" pitchFamily="18" charset="0"/>
                <a:cs typeface="Times New Roman" pitchFamily="18" charset="0"/>
              </a:rPr>
              <a:t>In single phase calculations the resistance and reactance of the return path must be included in </a:t>
            </a:r>
            <a:r>
              <a:rPr lang="en-US" b="1" i="1" dirty="0">
                <a:latin typeface="Times New Roman" pitchFamily="18" charset="0"/>
                <a:cs typeface="Times New Roman" pitchFamily="18" charset="0"/>
              </a:rPr>
              <a:t>R</a:t>
            </a:r>
            <a:r>
              <a:rPr lang="en-US" dirty="0">
                <a:latin typeface="Times New Roman" pitchFamily="18" charset="0"/>
                <a:cs typeface="Times New Roman" pitchFamily="18" charset="0"/>
              </a:rPr>
              <a:t> and </a:t>
            </a:r>
            <a:r>
              <a:rPr lang="en-US" b="1" i="1" dirty="0">
                <a:latin typeface="Times New Roman" pitchFamily="18" charset="0"/>
                <a:cs typeface="Times New Roman" pitchFamily="18" charset="0"/>
              </a:rPr>
              <a:t>X</a:t>
            </a:r>
            <a:r>
              <a:rPr lang="en-US" dirty="0">
                <a:latin typeface="Times New Roman" pitchFamily="18" charset="0"/>
                <a:cs typeface="Times New Roman" pitchFamily="18" charset="0"/>
              </a:rPr>
              <a:t>.</a:t>
            </a:r>
          </a:p>
          <a:p>
            <a:r>
              <a:rPr lang="en-US" dirty="0">
                <a:latin typeface="Times New Roman" pitchFamily="18" charset="0"/>
                <a:cs typeface="Times New Roman" pitchFamily="18" charset="0"/>
              </a:rPr>
              <a:t>For 3-phase systems the line-line voltage drop can be calculated from</a:t>
            </a:r>
          </a:p>
          <a:p>
            <a:endParaRPr lang="en-US" dirty="0" smtClean="0"/>
          </a:p>
          <a:p>
            <a:endParaRPr lang="en-US" dirty="0"/>
          </a:p>
          <a:p>
            <a:r>
              <a:rPr lang="en-US" dirty="0">
                <a:latin typeface="Times New Roman" pitchFamily="18" charset="0"/>
                <a:cs typeface="Times New Roman" pitchFamily="18" charset="0"/>
              </a:rPr>
              <a:t>Where V is line – line voltage and P is the total 3 phase power</a:t>
            </a:r>
          </a:p>
          <a:p>
            <a:endParaRPr lang="en-US" dirty="0"/>
          </a:p>
        </p:txBody>
      </p:sp>
      <p:sp>
        <p:nvSpPr>
          <p:cNvPr id="4" name="Footer Placeholder 3"/>
          <p:cNvSpPr>
            <a:spLocks noGrp="1"/>
          </p:cNvSpPr>
          <p:nvPr>
            <p:ph type="ftr" sz="quarter" idx="11"/>
          </p:nvPr>
        </p:nvSpPr>
        <p:spPr/>
        <p:txBody>
          <a:bodyPr/>
          <a:lstStyle/>
          <a:p>
            <a:r>
              <a:rPr lang="en-US" dirty="0" err="1" smtClean="0"/>
              <a:t>Perencanaan</a:t>
            </a:r>
            <a:r>
              <a:rPr lang="en-US" dirty="0" smtClean="0"/>
              <a:t> </a:t>
            </a:r>
            <a:r>
              <a:rPr lang="en-US" dirty="0" err="1" smtClean="0"/>
              <a:t>Sistem</a:t>
            </a:r>
            <a:r>
              <a:rPr lang="en-US" dirty="0" smtClean="0"/>
              <a:t> </a:t>
            </a:r>
            <a:r>
              <a:rPr lang="en-US" dirty="0" err="1" smtClean="0"/>
              <a:t>Listrik</a:t>
            </a:r>
            <a:r>
              <a:rPr lang="en-US" dirty="0" smtClean="0"/>
              <a:t> </a:t>
            </a:r>
            <a:r>
              <a:rPr lang="en-US" dirty="0" err="1" smtClean="0"/>
              <a:t>untuk</a:t>
            </a:r>
            <a:r>
              <a:rPr lang="en-US" dirty="0" smtClean="0"/>
              <a:t> </a:t>
            </a:r>
            <a:r>
              <a:rPr lang="en-US" dirty="0" err="1" smtClean="0"/>
              <a:t>Industri</a:t>
            </a:r>
            <a:r>
              <a:rPr lang="en-US" dirty="0" smtClean="0"/>
              <a:t> by DMZ</a:t>
            </a:r>
            <a:endParaRPr lang="en-US" dirty="0"/>
          </a:p>
        </p:txBody>
      </p:sp>
      <p:cxnSp>
        <p:nvCxnSpPr>
          <p:cNvPr id="6" name="Straight Connector 5"/>
          <p:cNvCxnSpPr/>
          <p:nvPr/>
        </p:nvCxnSpPr>
        <p:spPr>
          <a:xfrm>
            <a:off x="457200" y="6324600"/>
            <a:ext cx="8229600" cy="1588"/>
          </a:xfrm>
          <a:prstGeom prst="line">
            <a:avLst/>
          </a:prstGeom>
          <a:ln w="76200" cmpd="thinThick">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a:off x="1295400" y="990600"/>
            <a:ext cx="7391400" cy="1588"/>
          </a:xfrm>
          <a:prstGeom prst="line">
            <a:avLst/>
          </a:prstGeom>
          <a:ln w="19050"/>
        </p:spPr>
        <p:style>
          <a:lnRef idx="1">
            <a:schemeClr val="accent1"/>
          </a:lnRef>
          <a:fillRef idx="0">
            <a:schemeClr val="accent1"/>
          </a:fillRef>
          <a:effectRef idx="0">
            <a:schemeClr val="accent1"/>
          </a:effectRef>
          <a:fontRef idx="minor">
            <a:schemeClr val="tx1"/>
          </a:fontRef>
        </p:style>
      </p:cxnSp>
      <p:pic>
        <p:nvPicPr>
          <p:cNvPr id="9" name="Picture 8"/>
          <p:cNvPicPr/>
          <p:nvPr/>
        </p:nvPicPr>
        <p:blipFill>
          <a:blip r:embed="rId3" cstate="print">
            <a:extLst>
              <a:ext uri="{28A0092B-C50C-407E-A947-70E740481C1C}">
                <a14:useLocalDpi xmlns:a14="http://schemas.microsoft.com/office/drawing/2010/main" val="0"/>
              </a:ext>
            </a:extLst>
          </a:blip>
          <a:stretch>
            <a:fillRect/>
          </a:stretch>
        </p:blipFill>
        <p:spPr>
          <a:xfrm>
            <a:off x="38100" y="0"/>
            <a:ext cx="1104900" cy="1085850"/>
          </a:xfrm>
          <a:prstGeom prst="rect">
            <a:avLst/>
          </a:prstGeom>
        </p:spPr>
      </p:pic>
      <p:graphicFrame>
        <p:nvGraphicFramePr>
          <p:cNvPr id="5" name="Object 4"/>
          <p:cNvGraphicFramePr>
            <a:graphicFrameLocks noChangeAspect="1"/>
          </p:cNvGraphicFramePr>
          <p:nvPr>
            <p:extLst>
              <p:ext uri="{D42A27DB-BD31-4B8C-83A1-F6EECF244321}">
                <p14:modId xmlns:p14="http://schemas.microsoft.com/office/powerpoint/2010/main" val="4080606215"/>
              </p:ext>
            </p:extLst>
          </p:nvPr>
        </p:nvGraphicFramePr>
        <p:xfrm>
          <a:off x="1760537" y="4025900"/>
          <a:ext cx="5630863" cy="955675"/>
        </p:xfrm>
        <a:graphic>
          <a:graphicData uri="http://schemas.openxmlformats.org/presentationml/2006/ole">
            <mc:AlternateContent xmlns:mc="http://schemas.openxmlformats.org/markup-compatibility/2006">
              <mc:Choice xmlns:v="urn:schemas-microsoft-com:vml" Requires="v">
                <p:oleObj spid="_x0000_s3116" name="Equation" r:id="rId4" imgW="2463480" imgH="393480" progId="Equation.3">
                  <p:embed/>
                </p:oleObj>
              </mc:Choice>
              <mc:Fallback>
                <p:oleObj name="Equation" r:id="rId4" imgW="2463480" imgH="393480" progId="Equation.3">
                  <p:embed/>
                  <p:pic>
                    <p:nvPicPr>
                      <p:cNvPr id="0" name="Object 2"/>
                      <p:cNvPicPr>
                        <a:picLocks noChangeAspect="1" noChangeArrowheads="1"/>
                      </p:cNvPicPr>
                      <p:nvPr/>
                    </p:nvPicPr>
                    <p:blipFill>
                      <a:blip r:embed="rId5"/>
                      <a:srcRect/>
                      <a:stretch>
                        <a:fillRect/>
                      </a:stretch>
                    </p:blipFill>
                    <p:spPr bwMode="auto">
                      <a:xfrm>
                        <a:off x="1760537" y="4025900"/>
                        <a:ext cx="5630863" cy="955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extLst>
      <p:ext uri="{BB962C8B-B14F-4D97-AF65-F5344CB8AC3E}">
        <p14:creationId xmlns:p14="http://schemas.microsoft.com/office/powerpoint/2010/main" val="173295489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Title 1"/>
          <p:cNvSpPr>
            <a:spLocks noGrp="1"/>
          </p:cNvSpPr>
          <p:nvPr>
            <p:ph type="title"/>
          </p:nvPr>
        </p:nvSpPr>
        <p:spPr>
          <a:xfrm>
            <a:off x="685800" y="274638"/>
            <a:ext cx="7620000" cy="1143000"/>
          </a:xfrm>
        </p:spPr>
        <p:txBody>
          <a:bodyPr/>
          <a:lstStyle/>
          <a:p>
            <a:pPr algn="l" eaLnBrk="1" hangingPunct="1"/>
            <a:r>
              <a:rPr lang="en-US" sz="3000" b="1" smtClean="0">
                <a:latin typeface="Times New Roman" pitchFamily="18" charset="0"/>
                <a:cs typeface="Times New Roman" pitchFamily="18" charset="0"/>
              </a:rPr>
              <a:t>Voltage Drop</a:t>
            </a:r>
          </a:p>
        </p:txBody>
      </p:sp>
      <p:sp>
        <p:nvSpPr>
          <p:cNvPr id="62467" name="Content Placeholder 2"/>
          <p:cNvSpPr>
            <a:spLocks noGrp="1"/>
          </p:cNvSpPr>
          <p:nvPr>
            <p:ph idx="1"/>
          </p:nvPr>
        </p:nvSpPr>
        <p:spPr>
          <a:xfrm>
            <a:off x="684213" y="1412875"/>
            <a:ext cx="7620000" cy="5257800"/>
          </a:xfrm>
        </p:spPr>
        <p:txBody>
          <a:bodyPr/>
          <a:lstStyle/>
          <a:p>
            <a:pPr algn="just" eaLnBrk="1" hangingPunct="1">
              <a:buFont typeface="Arial" charset="0"/>
              <a:buNone/>
            </a:pPr>
            <a:r>
              <a:rPr lang="en-US" sz="2000" b="1" dirty="0" smtClean="0">
                <a:latin typeface="Times New Roman" pitchFamily="18" charset="0"/>
                <a:cs typeface="Times New Roman" pitchFamily="18" charset="0"/>
              </a:rPr>
              <a:t>Example 4.2 </a:t>
            </a:r>
          </a:p>
          <a:p>
            <a:pPr algn="just" eaLnBrk="1" hangingPunct="1"/>
            <a:r>
              <a:rPr lang="en-US" sz="2000" dirty="0" smtClean="0">
                <a:latin typeface="Times New Roman" pitchFamily="18" charset="0"/>
                <a:cs typeface="Times New Roman" pitchFamily="18" charset="0"/>
              </a:rPr>
              <a:t>Consider the three phases four wire 416 V secondary system with balanced loads at A, B and C as shown in figure below.</a:t>
            </a:r>
          </a:p>
          <a:p>
            <a:pPr algn="just" eaLnBrk="1" hangingPunct="1"/>
            <a:endParaRPr lang="en-US" sz="2000" dirty="0" smtClean="0">
              <a:latin typeface="Times New Roman" pitchFamily="18" charset="0"/>
              <a:cs typeface="Times New Roman" pitchFamily="18" charset="0"/>
            </a:endParaRPr>
          </a:p>
          <a:p>
            <a:pPr algn="just" eaLnBrk="1" hangingPunct="1"/>
            <a:endParaRPr lang="en-US" sz="2000" dirty="0" smtClean="0">
              <a:latin typeface="Times New Roman" pitchFamily="18" charset="0"/>
              <a:cs typeface="Times New Roman" pitchFamily="18" charset="0"/>
            </a:endParaRPr>
          </a:p>
          <a:p>
            <a:pPr algn="just" eaLnBrk="1" hangingPunct="1"/>
            <a:endParaRPr lang="en-US" sz="2000" dirty="0" smtClean="0">
              <a:latin typeface="Times New Roman" pitchFamily="18" charset="0"/>
              <a:cs typeface="Times New Roman" pitchFamily="18" charset="0"/>
            </a:endParaRPr>
          </a:p>
          <a:p>
            <a:pPr algn="just" eaLnBrk="1" hangingPunct="1"/>
            <a:endParaRPr lang="en-US" sz="2000" dirty="0" smtClean="0">
              <a:latin typeface="Times New Roman" pitchFamily="18" charset="0"/>
              <a:cs typeface="Times New Roman" pitchFamily="18" charset="0"/>
            </a:endParaRPr>
          </a:p>
          <a:p>
            <a:pPr algn="just" eaLnBrk="1" hangingPunct="1"/>
            <a:endParaRPr lang="en-US" sz="2000" dirty="0" smtClean="0">
              <a:latin typeface="Times New Roman" pitchFamily="18" charset="0"/>
              <a:cs typeface="Times New Roman" pitchFamily="18" charset="0"/>
            </a:endParaRPr>
          </a:p>
          <a:p>
            <a:pPr algn="just" eaLnBrk="1" hangingPunct="1"/>
            <a:endParaRPr lang="en-US" sz="2000" dirty="0" smtClean="0">
              <a:latin typeface="Times New Roman" pitchFamily="18" charset="0"/>
              <a:cs typeface="Times New Roman" pitchFamily="18" charset="0"/>
            </a:endParaRPr>
          </a:p>
          <a:p>
            <a:pPr algn="just" eaLnBrk="1" hangingPunct="1"/>
            <a:r>
              <a:rPr lang="en-US" sz="2000" dirty="0" smtClean="0">
                <a:latin typeface="Times New Roman" pitchFamily="18" charset="0"/>
                <a:cs typeface="Times New Roman" pitchFamily="18" charset="0"/>
              </a:rPr>
              <a:t>Determine the following:</a:t>
            </a:r>
          </a:p>
          <a:p>
            <a:pPr marL="857250" lvl="1" indent="-457200" algn="just" eaLnBrk="1" hangingPunct="1">
              <a:buFont typeface="Calibri" pitchFamily="34" charset="0"/>
              <a:buAutoNum type="alphaLcParenR"/>
            </a:pPr>
            <a:r>
              <a:rPr lang="en-US" sz="1800" dirty="0" smtClean="0">
                <a:latin typeface="Times New Roman" pitchFamily="18" charset="0"/>
                <a:cs typeface="Times New Roman" pitchFamily="18" charset="0"/>
              </a:rPr>
              <a:t>Calculate the total voltage drop using the approximate method</a:t>
            </a:r>
          </a:p>
          <a:p>
            <a:pPr marL="857250" lvl="1" indent="-457200" algn="just" eaLnBrk="1" hangingPunct="1">
              <a:buFont typeface="Calibri" pitchFamily="34" charset="0"/>
              <a:buAutoNum type="alphaLcParenR"/>
            </a:pPr>
            <a:r>
              <a:rPr lang="en-US" sz="1800" dirty="0" smtClean="0">
                <a:latin typeface="Times New Roman" pitchFamily="18" charset="0"/>
                <a:cs typeface="Times New Roman" pitchFamily="18" charset="0"/>
              </a:rPr>
              <a:t>Calculate the real power per phase for each load</a:t>
            </a:r>
          </a:p>
          <a:p>
            <a:pPr marL="857250" lvl="1" indent="-457200" algn="just" eaLnBrk="1" hangingPunct="1">
              <a:buFont typeface="Calibri" pitchFamily="34" charset="0"/>
              <a:buAutoNum type="alphaLcParenR"/>
            </a:pPr>
            <a:r>
              <a:rPr lang="en-US" sz="1800" dirty="0" smtClean="0">
                <a:latin typeface="Times New Roman" pitchFamily="18" charset="0"/>
                <a:cs typeface="Times New Roman" pitchFamily="18" charset="0"/>
              </a:rPr>
              <a:t>Calculate the reactive power per phase for each load</a:t>
            </a:r>
          </a:p>
          <a:p>
            <a:pPr marL="857250" lvl="1" indent="-457200" algn="just" eaLnBrk="1" hangingPunct="1">
              <a:buFont typeface="Calibri" pitchFamily="34" charset="0"/>
              <a:buAutoNum type="alphaLcParenR"/>
            </a:pPr>
            <a:r>
              <a:rPr lang="en-US" sz="1800" dirty="0" smtClean="0">
                <a:latin typeface="Times New Roman" pitchFamily="18" charset="0"/>
                <a:cs typeface="Times New Roman" pitchFamily="18" charset="0"/>
              </a:rPr>
              <a:t>Calculate the kilovolt ampere output and load power factor of the distribution transformer</a:t>
            </a:r>
          </a:p>
        </p:txBody>
      </p:sp>
      <p:cxnSp>
        <p:nvCxnSpPr>
          <p:cNvPr id="5" name="Straight Connector 4"/>
          <p:cNvCxnSpPr/>
          <p:nvPr/>
        </p:nvCxnSpPr>
        <p:spPr>
          <a:xfrm>
            <a:off x="685800" y="1371600"/>
            <a:ext cx="7620000" cy="1588"/>
          </a:xfrm>
          <a:prstGeom prst="line">
            <a:avLst/>
          </a:prstGeom>
          <a:ln w="38100"/>
          <a:effectLst>
            <a:outerShdw blurRad="50800" dist="38100" dir="2700000" algn="tl" rotWithShape="0">
              <a:prstClr val="black">
                <a:alpha val="40000"/>
              </a:prstClr>
            </a:outerShdw>
          </a:effectLst>
        </p:spPr>
        <p:style>
          <a:lnRef idx="2">
            <a:schemeClr val="dk1"/>
          </a:lnRef>
          <a:fillRef idx="0">
            <a:schemeClr val="dk1"/>
          </a:fillRef>
          <a:effectRef idx="1">
            <a:schemeClr val="dk1"/>
          </a:effectRef>
          <a:fontRef idx="minor">
            <a:schemeClr val="tx1"/>
          </a:fontRef>
        </p:style>
      </p:cxnSp>
      <p:sp>
        <p:nvSpPr>
          <p:cNvPr id="8" name="Slide Number Placeholder 7"/>
          <p:cNvSpPr>
            <a:spLocks noGrp="1"/>
          </p:cNvSpPr>
          <p:nvPr>
            <p:ph type="sldNum" sz="quarter" idx="12"/>
          </p:nvPr>
        </p:nvSpPr>
        <p:spPr/>
        <p:txBody>
          <a:bodyPr/>
          <a:lstStyle/>
          <a:p>
            <a:pPr>
              <a:defRPr/>
            </a:pPr>
            <a:fld id="{FC2791E6-8B21-4ADF-AE48-96CAB3E212D7}" type="slidenum">
              <a:rPr lang="en-US"/>
              <a:pPr>
                <a:defRPr/>
              </a:pPr>
              <a:t>12</a:t>
            </a:fld>
            <a:endParaRPr lang="en-US" dirty="0"/>
          </a:p>
        </p:txBody>
      </p:sp>
      <p:pic>
        <p:nvPicPr>
          <p:cNvPr id="6247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16013" y="2781300"/>
            <a:ext cx="6772275" cy="1368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2471" name="TextBox 8"/>
          <p:cNvSpPr txBox="1">
            <a:spLocks noChangeArrowheads="1"/>
          </p:cNvSpPr>
          <p:nvPr/>
        </p:nvSpPr>
        <p:spPr bwMode="auto">
          <a:xfrm>
            <a:off x="1258888" y="3573463"/>
            <a:ext cx="1217612"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600">
                <a:latin typeface="Calibri" pitchFamily="34" charset="0"/>
              </a:rPr>
              <a:t>Distribution </a:t>
            </a:r>
          </a:p>
          <a:p>
            <a:pPr eaLnBrk="1" hangingPunct="1"/>
            <a:r>
              <a:rPr lang="en-US" sz="1600">
                <a:latin typeface="Calibri" pitchFamily="34" charset="0"/>
              </a:rPr>
              <a:t>transformer</a:t>
            </a:r>
            <a:endParaRPr lang="en-MY" sz="1600">
              <a:latin typeface="Calibri" pitchFamily="34" charset="0"/>
            </a:endParaRPr>
          </a:p>
        </p:txBody>
      </p:sp>
      <p:sp>
        <p:nvSpPr>
          <p:cNvPr id="62472" name="TextBox 9"/>
          <p:cNvSpPr txBox="1">
            <a:spLocks noChangeArrowheads="1"/>
          </p:cNvSpPr>
          <p:nvPr/>
        </p:nvSpPr>
        <p:spPr bwMode="auto">
          <a:xfrm>
            <a:off x="2051050" y="2781300"/>
            <a:ext cx="1525588" cy="338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600" dirty="0">
                <a:latin typeface="Calibri" pitchFamily="34" charset="0"/>
              </a:rPr>
              <a:t>0.05 + j0.01 </a:t>
            </a:r>
            <a:r>
              <a:rPr lang="el-GR" sz="1600" dirty="0">
                <a:latin typeface="Calibri" pitchFamily="34" charset="0"/>
              </a:rPr>
              <a:t>Ω</a:t>
            </a:r>
            <a:r>
              <a:rPr lang="en-US" sz="1600" dirty="0">
                <a:latin typeface="Calibri" pitchFamily="34" charset="0"/>
              </a:rPr>
              <a:t>/ø</a:t>
            </a:r>
          </a:p>
        </p:txBody>
      </p:sp>
      <p:sp>
        <p:nvSpPr>
          <p:cNvPr id="62473" name="TextBox 10"/>
          <p:cNvSpPr txBox="1">
            <a:spLocks noChangeArrowheads="1"/>
          </p:cNvSpPr>
          <p:nvPr/>
        </p:nvSpPr>
        <p:spPr bwMode="auto">
          <a:xfrm>
            <a:off x="3563938" y="2781300"/>
            <a:ext cx="303212" cy="338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600">
                <a:latin typeface="Calibri" pitchFamily="34" charset="0"/>
              </a:rPr>
              <a:t>A</a:t>
            </a:r>
          </a:p>
        </p:txBody>
      </p:sp>
      <p:sp>
        <p:nvSpPr>
          <p:cNvPr id="62474" name="TextBox 11"/>
          <p:cNvSpPr txBox="1">
            <a:spLocks noChangeArrowheads="1"/>
          </p:cNvSpPr>
          <p:nvPr/>
        </p:nvSpPr>
        <p:spPr bwMode="auto">
          <a:xfrm>
            <a:off x="5580063" y="2781300"/>
            <a:ext cx="300037" cy="338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600" b="1">
                <a:latin typeface="Calibri" pitchFamily="34" charset="0"/>
              </a:rPr>
              <a:t>B</a:t>
            </a:r>
          </a:p>
        </p:txBody>
      </p:sp>
      <p:sp>
        <p:nvSpPr>
          <p:cNvPr id="62475" name="TextBox 12"/>
          <p:cNvSpPr txBox="1">
            <a:spLocks noChangeArrowheads="1"/>
          </p:cNvSpPr>
          <p:nvPr/>
        </p:nvSpPr>
        <p:spPr bwMode="auto">
          <a:xfrm>
            <a:off x="7596188" y="2781300"/>
            <a:ext cx="303212" cy="338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600">
                <a:latin typeface="Calibri" pitchFamily="34" charset="0"/>
              </a:rPr>
              <a:t>C</a:t>
            </a:r>
          </a:p>
        </p:txBody>
      </p:sp>
      <p:sp>
        <p:nvSpPr>
          <p:cNvPr id="62476" name="TextBox 13"/>
          <p:cNvSpPr txBox="1">
            <a:spLocks noChangeArrowheads="1"/>
          </p:cNvSpPr>
          <p:nvPr/>
        </p:nvSpPr>
        <p:spPr bwMode="auto">
          <a:xfrm>
            <a:off x="4067175" y="2781300"/>
            <a:ext cx="1420813" cy="338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600">
                <a:latin typeface="Calibri" pitchFamily="34" charset="0"/>
              </a:rPr>
              <a:t>0.1 + j0.02 </a:t>
            </a:r>
            <a:r>
              <a:rPr lang="el-GR" sz="1600">
                <a:latin typeface="Calibri" pitchFamily="34" charset="0"/>
              </a:rPr>
              <a:t>Ω</a:t>
            </a:r>
            <a:r>
              <a:rPr lang="en-US" sz="1600">
                <a:latin typeface="Calibri" pitchFamily="34" charset="0"/>
              </a:rPr>
              <a:t>/ø</a:t>
            </a:r>
          </a:p>
        </p:txBody>
      </p:sp>
      <p:sp>
        <p:nvSpPr>
          <p:cNvPr id="62477" name="TextBox 14"/>
          <p:cNvSpPr txBox="1">
            <a:spLocks noChangeArrowheads="1"/>
          </p:cNvSpPr>
          <p:nvPr/>
        </p:nvSpPr>
        <p:spPr bwMode="auto">
          <a:xfrm>
            <a:off x="6084888" y="2781300"/>
            <a:ext cx="1430337" cy="338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600">
                <a:latin typeface="Calibri" pitchFamily="34" charset="0"/>
              </a:rPr>
              <a:t>0.05+j0.05 </a:t>
            </a:r>
            <a:r>
              <a:rPr lang="el-GR" sz="1600">
                <a:latin typeface="Calibri" pitchFamily="34" charset="0"/>
              </a:rPr>
              <a:t>Ω</a:t>
            </a:r>
            <a:r>
              <a:rPr lang="en-US" sz="1600">
                <a:latin typeface="Calibri" pitchFamily="34" charset="0"/>
              </a:rPr>
              <a:t>/ø</a:t>
            </a:r>
          </a:p>
        </p:txBody>
      </p:sp>
      <p:sp>
        <p:nvSpPr>
          <p:cNvPr id="62478" name="TextBox 15"/>
          <p:cNvSpPr txBox="1">
            <a:spLocks noChangeArrowheads="1"/>
          </p:cNvSpPr>
          <p:nvPr/>
        </p:nvSpPr>
        <p:spPr bwMode="auto">
          <a:xfrm>
            <a:off x="3348038" y="4149725"/>
            <a:ext cx="933450"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600">
                <a:latin typeface="Calibri" pitchFamily="34" charset="0"/>
              </a:rPr>
              <a:t>30 A</a:t>
            </a:r>
          </a:p>
          <a:p>
            <a:pPr eaLnBrk="1" hangingPunct="1"/>
            <a:r>
              <a:rPr lang="en-US" sz="1600">
                <a:latin typeface="Calibri" pitchFamily="34" charset="0"/>
              </a:rPr>
              <a:t>Unity p.f.</a:t>
            </a:r>
          </a:p>
        </p:txBody>
      </p:sp>
      <p:sp>
        <p:nvSpPr>
          <p:cNvPr id="62479" name="TextBox 16"/>
          <p:cNvSpPr txBox="1">
            <a:spLocks noChangeArrowheads="1"/>
          </p:cNvSpPr>
          <p:nvPr/>
        </p:nvSpPr>
        <p:spPr bwMode="auto">
          <a:xfrm>
            <a:off x="5364163" y="4149725"/>
            <a:ext cx="1204912" cy="830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600">
                <a:latin typeface="Calibri" pitchFamily="34" charset="0"/>
              </a:rPr>
              <a:t>20 A</a:t>
            </a:r>
          </a:p>
          <a:p>
            <a:pPr eaLnBrk="1" hangingPunct="1"/>
            <a:r>
              <a:rPr lang="en-US" sz="1600">
                <a:latin typeface="Calibri" pitchFamily="34" charset="0"/>
              </a:rPr>
              <a:t>Cos </a:t>
            </a:r>
            <a:r>
              <a:rPr lang="el-GR" sz="1600">
                <a:latin typeface="Calibri" pitchFamily="34" charset="0"/>
              </a:rPr>
              <a:t>θ</a:t>
            </a:r>
            <a:r>
              <a:rPr lang="en-US" sz="1600" baseline="-25000">
                <a:latin typeface="Calibri" pitchFamily="34" charset="0"/>
              </a:rPr>
              <a:t>B</a:t>
            </a:r>
            <a:r>
              <a:rPr lang="en-US" sz="1600">
                <a:latin typeface="Calibri" pitchFamily="34" charset="0"/>
              </a:rPr>
              <a:t> = 0.5</a:t>
            </a:r>
          </a:p>
          <a:p>
            <a:pPr eaLnBrk="1" hangingPunct="1"/>
            <a:r>
              <a:rPr lang="en-US" sz="1600">
                <a:latin typeface="Calibri" pitchFamily="34" charset="0"/>
              </a:rPr>
              <a:t>lagging</a:t>
            </a:r>
          </a:p>
        </p:txBody>
      </p:sp>
      <p:sp>
        <p:nvSpPr>
          <p:cNvPr id="62480" name="TextBox 17"/>
          <p:cNvSpPr txBox="1">
            <a:spLocks noChangeArrowheads="1"/>
          </p:cNvSpPr>
          <p:nvPr/>
        </p:nvSpPr>
        <p:spPr bwMode="auto">
          <a:xfrm>
            <a:off x="7451725" y="4149725"/>
            <a:ext cx="1166813" cy="830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600">
                <a:latin typeface="Calibri" pitchFamily="34" charset="0"/>
              </a:rPr>
              <a:t>50 A</a:t>
            </a:r>
          </a:p>
          <a:p>
            <a:pPr eaLnBrk="1" hangingPunct="1"/>
            <a:r>
              <a:rPr lang="en-US" sz="1600">
                <a:latin typeface="Calibri" pitchFamily="34" charset="0"/>
              </a:rPr>
              <a:t>Cos </a:t>
            </a:r>
            <a:r>
              <a:rPr lang="el-GR" sz="1600">
                <a:latin typeface="Calibri" pitchFamily="34" charset="0"/>
              </a:rPr>
              <a:t>θ</a:t>
            </a:r>
            <a:r>
              <a:rPr lang="en-US" sz="1600" baseline="-25000">
                <a:latin typeface="Calibri" pitchFamily="34" charset="0"/>
              </a:rPr>
              <a:t>C</a:t>
            </a:r>
            <a:r>
              <a:rPr lang="en-US" sz="1600">
                <a:latin typeface="Calibri" pitchFamily="34" charset="0"/>
              </a:rPr>
              <a:t> = 0.9</a:t>
            </a:r>
          </a:p>
          <a:p>
            <a:pPr eaLnBrk="1" hangingPunct="1"/>
            <a:r>
              <a:rPr lang="en-US" sz="1600">
                <a:latin typeface="Calibri" pitchFamily="34" charset="0"/>
              </a:rPr>
              <a:t>lagging</a:t>
            </a:r>
          </a:p>
        </p:txBody>
      </p:sp>
    </p:spTree>
    <p:extLst>
      <p:ext uri="{BB962C8B-B14F-4D97-AF65-F5344CB8AC3E}">
        <p14:creationId xmlns:p14="http://schemas.microsoft.com/office/powerpoint/2010/main" val="377001335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Title 1"/>
          <p:cNvSpPr>
            <a:spLocks noGrp="1"/>
          </p:cNvSpPr>
          <p:nvPr>
            <p:ph type="title"/>
          </p:nvPr>
        </p:nvSpPr>
        <p:spPr>
          <a:xfrm>
            <a:off x="685800" y="274638"/>
            <a:ext cx="7620000" cy="1143000"/>
          </a:xfrm>
        </p:spPr>
        <p:txBody>
          <a:bodyPr/>
          <a:lstStyle/>
          <a:p>
            <a:pPr algn="l" eaLnBrk="1" hangingPunct="1"/>
            <a:r>
              <a:rPr lang="en-US" sz="3000" b="1" smtClean="0">
                <a:latin typeface="Times New Roman" pitchFamily="18" charset="0"/>
                <a:cs typeface="Times New Roman" pitchFamily="18" charset="0"/>
              </a:rPr>
              <a:t>Voltage Drop</a:t>
            </a:r>
          </a:p>
        </p:txBody>
      </p:sp>
      <p:sp>
        <p:nvSpPr>
          <p:cNvPr id="3" name="Content Placeholder 2"/>
          <p:cNvSpPr>
            <a:spLocks noGrp="1"/>
          </p:cNvSpPr>
          <p:nvPr>
            <p:ph idx="1"/>
          </p:nvPr>
        </p:nvSpPr>
        <p:spPr>
          <a:xfrm>
            <a:off x="685800" y="1600200"/>
            <a:ext cx="7620000" cy="4525963"/>
          </a:xfrm>
        </p:spPr>
        <p:txBody>
          <a:bodyPr rtlCol="0">
            <a:normAutofit/>
          </a:bodyPr>
          <a:lstStyle/>
          <a:p>
            <a:pPr eaLnBrk="1" fontAlgn="auto" hangingPunct="1">
              <a:spcAft>
                <a:spcPts val="0"/>
              </a:spcAft>
              <a:buFont typeface="Arial" pitchFamily="34" charset="0"/>
              <a:buChar char="•"/>
              <a:defRPr/>
            </a:pPr>
            <a:r>
              <a:rPr lang="en-US" sz="2000" b="1" dirty="0" smtClean="0">
                <a:latin typeface="Times New Roman" pitchFamily="18" charset="0"/>
                <a:cs typeface="Times New Roman" pitchFamily="18" charset="0"/>
              </a:rPr>
              <a:t>Solution </a:t>
            </a:r>
            <a:endParaRPr lang="en-US" sz="2000" b="1" dirty="0">
              <a:latin typeface="Times New Roman" pitchFamily="18" charset="0"/>
              <a:cs typeface="Times New Roman" pitchFamily="18" charset="0"/>
            </a:endParaRPr>
          </a:p>
          <a:p>
            <a:pPr marL="457200" indent="-457200" eaLnBrk="1" fontAlgn="auto" hangingPunct="1">
              <a:spcAft>
                <a:spcPts val="0"/>
              </a:spcAft>
              <a:buFont typeface="+mj-lt"/>
              <a:buAutoNum type="alphaLcParenR"/>
              <a:defRPr/>
            </a:pPr>
            <a:r>
              <a:rPr lang="en-US" sz="2000" dirty="0" smtClean="0">
                <a:latin typeface="Times New Roman" pitchFamily="18" charset="0"/>
                <a:cs typeface="Times New Roman" pitchFamily="18" charset="0"/>
              </a:rPr>
              <a:t>Using the approximation voltage drop equation </a:t>
            </a:r>
          </a:p>
          <a:p>
            <a:pPr marL="457200" indent="-457200" algn="ctr" eaLnBrk="1" fontAlgn="auto" hangingPunct="1">
              <a:spcAft>
                <a:spcPts val="0"/>
              </a:spcAft>
              <a:buFont typeface="Arial" pitchFamily="34" charset="0"/>
              <a:buNone/>
              <a:defRPr/>
            </a:pP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V</a:t>
            </a:r>
            <a:r>
              <a:rPr lang="en-US" sz="2000" baseline="-25000" dirty="0" err="1" smtClean="0">
                <a:latin typeface="Times New Roman" pitchFamily="18" charset="0"/>
                <a:cs typeface="Times New Roman" pitchFamily="18" charset="0"/>
              </a:rPr>
              <a:t>d</a:t>
            </a:r>
            <a:r>
              <a:rPr lang="en-US" sz="2000" baseline="-25000" dirty="0" smtClean="0">
                <a:latin typeface="Times New Roman" pitchFamily="18" charset="0"/>
                <a:cs typeface="Times New Roman" pitchFamily="18" charset="0"/>
              </a:rPr>
              <a:t> </a:t>
            </a:r>
            <a:r>
              <a:rPr lang="en-US" sz="2000" dirty="0" smtClean="0">
                <a:latin typeface="Times New Roman" pitchFamily="18" charset="0"/>
                <a:cs typeface="Times New Roman" pitchFamily="18" charset="0"/>
              </a:rPr>
              <a:t>= I(R </a:t>
            </a:r>
            <a:r>
              <a:rPr lang="en-US" sz="2000" dirty="0" err="1" smtClean="0">
                <a:latin typeface="Times New Roman" pitchFamily="18" charset="0"/>
                <a:cs typeface="Times New Roman" pitchFamily="18" charset="0"/>
              </a:rPr>
              <a:t>cos</a:t>
            </a:r>
            <a:r>
              <a:rPr lang="en-US" sz="2000" dirty="0" smtClean="0">
                <a:latin typeface="Times New Roman" pitchFamily="18" charset="0"/>
                <a:cs typeface="Times New Roman" pitchFamily="18" charset="0"/>
                <a:sym typeface="Symbol"/>
              </a:rPr>
              <a:t> + X sin)</a:t>
            </a:r>
          </a:p>
          <a:p>
            <a:pPr marL="457200" indent="-457200" algn="just" eaLnBrk="1" fontAlgn="auto" hangingPunct="1">
              <a:spcAft>
                <a:spcPts val="0"/>
              </a:spcAft>
              <a:buFont typeface="Arial" pitchFamily="34" charset="0"/>
              <a:buNone/>
              <a:defRPr/>
            </a:pPr>
            <a:r>
              <a:rPr lang="en-US" sz="2000" b="1" dirty="0" smtClean="0">
                <a:latin typeface="Times New Roman" pitchFamily="18" charset="0"/>
                <a:cs typeface="Times New Roman" pitchFamily="18" charset="0"/>
                <a:sym typeface="Symbol"/>
              </a:rPr>
              <a:t>	</a:t>
            </a:r>
          </a:p>
          <a:p>
            <a:pPr marL="457200" indent="-457200" algn="just" eaLnBrk="1" fontAlgn="auto" hangingPunct="1">
              <a:spcAft>
                <a:spcPts val="0"/>
              </a:spcAft>
              <a:buFont typeface="Arial" pitchFamily="34" charset="0"/>
              <a:buNone/>
              <a:defRPr/>
            </a:pPr>
            <a:r>
              <a:rPr lang="en-US" sz="2000" dirty="0" smtClean="0">
                <a:latin typeface="Times New Roman" pitchFamily="18" charset="0"/>
                <a:cs typeface="Times New Roman" pitchFamily="18" charset="0"/>
                <a:sym typeface="Symbol"/>
              </a:rPr>
              <a:t>	The voltage drop for each load </a:t>
            </a:r>
          </a:p>
          <a:p>
            <a:pPr marL="457200" indent="-457200" eaLnBrk="1" fontAlgn="auto" hangingPunct="1">
              <a:spcAft>
                <a:spcPts val="0"/>
              </a:spcAft>
              <a:buFont typeface="Arial" pitchFamily="34" charset="0"/>
              <a:buNone/>
              <a:defRPr/>
            </a:pPr>
            <a:r>
              <a:rPr lang="en-US" sz="2000" b="1" dirty="0" smtClean="0">
                <a:latin typeface="Times New Roman" pitchFamily="18" charset="0"/>
                <a:cs typeface="Times New Roman" pitchFamily="18" charset="0"/>
                <a:sym typeface="Symbol"/>
              </a:rPr>
              <a:t>		</a:t>
            </a:r>
            <a:r>
              <a:rPr lang="en-US" sz="2000" dirty="0" err="1" smtClean="0">
                <a:latin typeface="Times New Roman" pitchFamily="18" charset="0"/>
                <a:cs typeface="Times New Roman" pitchFamily="18" charset="0"/>
                <a:sym typeface="Symbol"/>
              </a:rPr>
              <a:t>V</a:t>
            </a:r>
            <a:r>
              <a:rPr lang="en-US" sz="2000" baseline="-25000" dirty="0" err="1" smtClean="0">
                <a:latin typeface="Times New Roman" pitchFamily="18" charset="0"/>
                <a:cs typeface="Times New Roman" pitchFamily="18" charset="0"/>
                <a:sym typeface="Symbol"/>
              </a:rPr>
              <a:t>d</a:t>
            </a:r>
            <a:r>
              <a:rPr lang="en-US" sz="2000" baseline="-25000" dirty="0" smtClean="0">
                <a:latin typeface="Times New Roman" pitchFamily="18" charset="0"/>
                <a:cs typeface="Times New Roman" pitchFamily="18" charset="0"/>
                <a:sym typeface="Symbol"/>
              </a:rPr>
              <a:t>(A) </a:t>
            </a:r>
            <a:r>
              <a:rPr lang="en-US" sz="2000" dirty="0" smtClean="0">
                <a:latin typeface="Times New Roman" pitchFamily="18" charset="0"/>
                <a:cs typeface="Times New Roman" pitchFamily="18" charset="0"/>
                <a:sym typeface="Symbol"/>
              </a:rPr>
              <a:t>= 30(0.05x1.0+0.01x0) = 1.5 V</a:t>
            </a:r>
          </a:p>
          <a:p>
            <a:pPr marL="457200" indent="-457200" eaLnBrk="1" fontAlgn="auto" hangingPunct="1">
              <a:spcAft>
                <a:spcPts val="0"/>
              </a:spcAft>
              <a:buFont typeface="Arial" pitchFamily="34" charset="0"/>
              <a:buNone/>
              <a:defRPr/>
            </a:pPr>
            <a:r>
              <a:rPr lang="en-US" sz="2000" dirty="0" smtClean="0">
                <a:latin typeface="Times New Roman" pitchFamily="18" charset="0"/>
                <a:cs typeface="Times New Roman" pitchFamily="18" charset="0"/>
                <a:sym typeface="Symbol"/>
              </a:rPr>
              <a:t>	 	</a:t>
            </a:r>
            <a:r>
              <a:rPr lang="en-US" sz="2000" dirty="0" err="1" smtClean="0">
                <a:latin typeface="Times New Roman" pitchFamily="18" charset="0"/>
                <a:cs typeface="Times New Roman" pitchFamily="18" charset="0"/>
                <a:sym typeface="Symbol"/>
              </a:rPr>
              <a:t>V</a:t>
            </a:r>
            <a:r>
              <a:rPr lang="en-US" sz="2000" baseline="-25000" dirty="0" err="1" smtClean="0">
                <a:latin typeface="Times New Roman" pitchFamily="18" charset="0"/>
                <a:cs typeface="Times New Roman" pitchFamily="18" charset="0"/>
                <a:sym typeface="Symbol"/>
              </a:rPr>
              <a:t>d</a:t>
            </a:r>
            <a:r>
              <a:rPr lang="en-US" sz="2000" baseline="-25000" dirty="0" smtClean="0">
                <a:latin typeface="Times New Roman" pitchFamily="18" charset="0"/>
                <a:cs typeface="Times New Roman" pitchFamily="18" charset="0"/>
                <a:sym typeface="Symbol"/>
              </a:rPr>
              <a:t>(B) </a:t>
            </a:r>
            <a:r>
              <a:rPr lang="en-US" sz="2000" dirty="0" smtClean="0">
                <a:latin typeface="Times New Roman" pitchFamily="18" charset="0"/>
                <a:cs typeface="Times New Roman" pitchFamily="18" charset="0"/>
                <a:sym typeface="Symbol"/>
              </a:rPr>
              <a:t>= 20(0.15x0.5+0.03x0.866) = 2.02 V</a:t>
            </a:r>
          </a:p>
          <a:p>
            <a:pPr marL="457200" indent="-457200" eaLnBrk="1" fontAlgn="auto" hangingPunct="1">
              <a:spcAft>
                <a:spcPts val="0"/>
              </a:spcAft>
              <a:buFont typeface="Arial" pitchFamily="34" charset="0"/>
              <a:buNone/>
              <a:defRPr/>
            </a:pPr>
            <a:r>
              <a:rPr lang="en-US" sz="2000" dirty="0" smtClean="0">
                <a:latin typeface="Times New Roman" pitchFamily="18" charset="0"/>
                <a:cs typeface="Times New Roman" pitchFamily="18" charset="0"/>
                <a:sym typeface="Symbol"/>
              </a:rPr>
              <a:t>	 	</a:t>
            </a:r>
            <a:r>
              <a:rPr lang="en-US" sz="2000" dirty="0" err="1" smtClean="0">
                <a:latin typeface="Times New Roman" pitchFamily="18" charset="0"/>
                <a:cs typeface="Times New Roman" pitchFamily="18" charset="0"/>
                <a:sym typeface="Symbol"/>
              </a:rPr>
              <a:t>V</a:t>
            </a:r>
            <a:r>
              <a:rPr lang="en-US" sz="2000" baseline="-25000" dirty="0" err="1" smtClean="0">
                <a:latin typeface="Times New Roman" pitchFamily="18" charset="0"/>
                <a:cs typeface="Times New Roman" pitchFamily="18" charset="0"/>
                <a:sym typeface="Symbol"/>
              </a:rPr>
              <a:t>d</a:t>
            </a:r>
            <a:r>
              <a:rPr lang="en-US" sz="2000" baseline="-25000" dirty="0" smtClean="0">
                <a:latin typeface="Times New Roman" pitchFamily="18" charset="0"/>
                <a:cs typeface="Times New Roman" pitchFamily="18" charset="0"/>
                <a:sym typeface="Symbol"/>
              </a:rPr>
              <a:t>(C) </a:t>
            </a:r>
            <a:r>
              <a:rPr lang="en-US" sz="2000" dirty="0" smtClean="0">
                <a:latin typeface="Times New Roman" pitchFamily="18" charset="0"/>
                <a:cs typeface="Times New Roman" pitchFamily="18" charset="0"/>
                <a:sym typeface="Symbol"/>
              </a:rPr>
              <a:t>= 50(0.2x0.9+0.08x0.436) =1 0.744 V</a:t>
            </a:r>
          </a:p>
          <a:p>
            <a:pPr marL="457200" indent="-457200" eaLnBrk="1" fontAlgn="auto" hangingPunct="1">
              <a:spcAft>
                <a:spcPts val="0"/>
              </a:spcAft>
              <a:buFont typeface="Arial" pitchFamily="34" charset="0"/>
              <a:buNone/>
              <a:defRPr/>
            </a:pPr>
            <a:endParaRPr lang="en-US" sz="2000" b="1" dirty="0" smtClean="0">
              <a:latin typeface="Times New Roman" pitchFamily="18" charset="0"/>
              <a:cs typeface="Times New Roman" pitchFamily="18" charset="0"/>
              <a:sym typeface="Symbol"/>
            </a:endParaRPr>
          </a:p>
          <a:p>
            <a:pPr marL="457200" indent="-457200" eaLnBrk="1" fontAlgn="auto" hangingPunct="1">
              <a:spcAft>
                <a:spcPts val="0"/>
              </a:spcAft>
              <a:buFont typeface="Arial" pitchFamily="34" charset="0"/>
              <a:buNone/>
              <a:defRPr/>
            </a:pPr>
            <a:r>
              <a:rPr lang="en-US" sz="2000" dirty="0" smtClean="0">
                <a:latin typeface="Times New Roman" pitchFamily="18" charset="0"/>
                <a:cs typeface="Times New Roman" pitchFamily="18" charset="0"/>
                <a:sym typeface="Symbol"/>
              </a:rPr>
              <a:t>	Therefore, the total voltage drop is</a:t>
            </a:r>
          </a:p>
          <a:p>
            <a:pPr marL="457200" indent="-457200" eaLnBrk="1" fontAlgn="auto" hangingPunct="1">
              <a:spcAft>
                <a:spcPts val="0"/>
              </a:spcAft>
              <a:buFont typeface="Arial" pitchFamily="34" charset="0"/>
              <a:buNone/>
              <a:defRPr/>
            </a:pPr>
            <a:r>
              <a:rPr lang="en-US" sz="2000" dirty="0" smtClean="0">
                <a:latin typeface="Times New Roman" pitchFamily="18" charset="0"/>
                <a:cs typeface="Times New Roman" pitchFamily="18" charset="0"/>
                <a:sym typeface="Symbol"/>
              </a:rPr>
              <a:t>		</a:t>
            </a:r>
            <a:r>
              <a:rPr lang="en-US" sz="2000" dirty="0" err="1" smtClean="0">
                <a:latin typeface="Times New Roman" pitchFamily="18" charset="0"/>
                <a:cs typeface="Times New Roman" pitchFamily="18" charset="0"/>
                <a:sym typeface="Symbol"/>
              </a:rPr>
              <a:t>V</a:t>
            </a:r>
            <a:r>
              <a:rPr lang="en-US" sz="2000" baseline="-25000" dirty="0" err="1" smtClean="0">
                <a:latin typeface="Times New Roman" pitchFamily="18" charset="0"/>
                <a:cs typeface="Times New Roman" pitchFamily="18" charset="0"/>
                <a:sym typeface="Symbol"/>
              </a:rPr>
              <a:t>d</a:t>
            </a:r>
            <a:r>
              <a:rPr lang="en-US" sz="2000" baseline="-25000" dirty="0" smtClean="0">
                <a:latin typeface="Times New Roman" pitchFamily="18" charset="0"/>
                <a:cs typeface="Times New Roman" pitchFamily="18" charset="0"/>
                <a:sym typeface="Symbol"/>
              </a:rPr>
              <a:t>(Total) </a:t>
            </a:r>
            <a:r>
              <a:rPr lang="en-US" sz="2000" dirty="0" smtClean="0">
                <a:latin typeface="Times New Roman" pitchFamily="18" charset="0"/>
                <a:cs typeface="Times New Roman" pitchFamily="18" charset="0"/>
                <a:sym typeface="Symbol"/>
              </a:rPr>
              <a:t>= </a:t>
            </a:r>
            <a:r>
              <a:rPr lang="en-US" sz="2000" dirty="0" err="1" smtClean="0">
                <a:latin typeface="Times New Roman" pitchFamily="18" charset="0"/>
                <a:cs typeface="Times New Roman" pitchFamily="18" charset="0"/>
                <a:sym typeface="Symbol"/>
              </a:rPr>
              <a:t>V</a:t>
            </a:r>
            <a:r>
              <a:rPr lang="en-US" sz="2000" baseline="-25000" dirty="0" err="1" smtClean="0">
                <a:latin typeface="Times New Roman" pitchFamily="18" charset="0"/>
                <a:cs typeface="Times New Roman" pitchFamily="18" charset="0"/>
                <a:sym typeface="Symbol"/>
              </a:rPr>
              <a:t>d</a:t>
            </a:r>
            <a:r>
              <a:rPr lang="en-US" sz="2000" baseline="-25000" dirty="0" smtClean="0">
                <a:latin typeface="Times New Roman" pitchFamily="18" charset="0"/>
                <a:cs typeface="Times New Roman" pitchFamily="18" charset="0"/>
                <a:sym typeface="Symbol"/>
              </a:rPr>
              <a:t>(A)</a:t>
            </a:r>
            <a:r>
              <a:rPr lang="en-US" sz="2000" dirty="0" smtClean="0">
                <a:latin typeface="Times New Roman" pitchFamily="18" charset="0"/>
                <a:cs typeface="Times New Roman" pitchFamily="18" charset="0"/>
                <a:sym typeface="Symbol"/>
              </a:rPr>
              <a:t>+V</a:t>
            </a:r>
            <a:r>
              <a:rPr lang="en-US" sz="2000" baseline="-25000" dirty="0" smtClean="0">
                <a:latin typeface="Times New Roman" pitchFamily="18" charset="0"/>
                <a:cs typeface="Times New Roman" pitchFamily="18" charset="0"/>
                <a:sym typeface="Symbol"/>
              </a:rPr>
              <a:t>d(B)</a:t>
            </a:r>
            <a:r>
              <a:rPr lang="en-US" sz="2000" dirty="0" smtClean="0">
                <a:latin typeface="Times New Roman" pitchFamily="18" charset="0"/>
                <a:cs typeface="Times New Roman" pitchFamily="18" charset="0"/>
                <a:sym typeface="Symbol"/>
              </a:rPr>
              <a:t> </a:t>
            </a:r>
            <a:r>
              <a:rPr lang="en-US" sz="2000" dirty="0" err="1" smtClean="0">
                <a:latin typeface="Times New Roman" pitchFamily="18" charset="0"/>
                <a:cs typeface="Times New Roman" pitchFamily="18" charset="0"/>
                <a:sym typeface="Symbol"/>
              </a:rPr>
              <a:t>V</a:t>
            </a:r>
            <a:r>
              <a:rPr lang="en-US" sz="2000" baseline="-25000" dirty="0" err="1" smtClean="0">
                <a:latin typeface="Times New Roman" pitchFamily="18" charset="0"/>
                <a:cs typeface="Times New Roman" pitchFamily="18" charset="0"/>
                <a:sym typeface="Symbol"/>
              </a:rPr>
              <a:t>d</a:t>
            </a:r>
            <a:r>
              <a:rPr lang="en-US" sz="2000" baseline="-25000" dirty="0" smtClean="0">
                <a:latin typeface="Times New Roman" pitchFamily="18" charset="0"/>
                <a:cs typeface="Times New Roman" pitchFamily="18" charset="0"/>
                <a:sym typeface="Symbol"/>
              </a:rPr>
              <a:t>(C) </a:t>
            </a:r>
            <a:r>
              <a:rPr lang="en-US" sz="2000" dirty="0" smtClean="0">
                <a:latin typeface="Times New Roman" pitchFamily="18" charset="0"/>
                <a:cs typeface="Times New Roman" pitchFamily="18" charset="0"/>
                <a:sym typeface="Symbol"/>
              </a:rPr>
              <a:t>= 14.264 V</a:t>
            </a:r>
            <a:endParaRPr lang="en-US" sz="2000" dirty="0" smtClean="0">
              <a:latin typeface="Times New Roman" pitchFamily="18" charset="0"/>
              <a:cs typeface="Times New Roman" pitchFamily="18" charset="0"/>
            </a:endParaRPr>
          </a:p>
        </p:txBody>
      </p:sp>
      <p:cxnSp>
        <p:nvCxnSpPr>
          <p:cNvPr id="5" name="Straight Connector 4"/>
          <p:cNvCxnSpPr/>
          <p:nvPr/>
        </p:nvCxnSpPr>
        <p:spPr>
          <a:xfrm>
            <a:off x="685800" y="1371600"/>
            <a:ext cx="7620000" cy="1588"/>
          </a:xfrm>
          <a:prstGeom prst="line">
            <a:avLst/>
          </a:prstGeom>
          <a:ln w="38100"/>
          <a:effectLst>
            <a:outerShdw blurRad="50800" dist="38100" dir="2700000" algn="tl" rotWithShape="0">
              <a:prstClr val="black">
                <a:alpha val="40000"/>
              </a:prstClr>
            </a:outerShdw>
          </a:effectLst>
        </p:spPr>
        <p:style>
          <a:lnRef idx="2">
            <a:schemeClr val="dk1"/>
          </a:lnRef>
          <a:fillRef idx="0">
            <a:schemeClr val="dk1"/>
          </a:fillRef>
          <a:effectRef idx="1">
            <a:schemeClr val="dk1"/>
          </a:effectRef>
          <a:fontRef idx="minor">
            <a:schemeClr val="tx1"/>
          </a:fontRef>
        </p:style>
      </p:cxnSp>
      <p:sp>
        <p:nvSpPr>
          <p:cNvPr id="8" name="Slide Number Placeholder 7"/>
          <p:cNvSpPr>
            <a:spLocks noGrp="1"/>
          </p:cNvSpPr>
          <p:nvPr>
            <p:ph type="sldNum" sz="quarter" idx="12"/>
          </p:nvPr>
        </p:nvSpPr>
        <p:spPr/>
        <p:txBody>
          <a:bodyPr/>
          <a:lstStyle/>
          <a:p>
            <a:pPr>
              <a:defRPr/>
            </a:pPr>
            <a:fld id="{7EDBCC00-933E-4A7C-A9EF-6F1825E25173}" type="slidenum">
              <a:rPr lang="en-US"/>
              <a:pPr>
                <a:defRPr/>
              </a:pPr>
              <a:t>13</a:t>
            </a:fld>
            <a:endParaRPr lang="en-US" dirty="0"/>
          </a:p>
        </p:txBody>
      </p:sp>
    </p:spTree>
    <p:extLst>
      <p:ext uri="{BB962C8B-B14F-4D97-AF65-F5344CB8AC3E}">
        <p14:creationId xmlns:p14="http://schemas.microsoft.com/office/powerpoint/2010/main" val="82256606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1" name="Title 1"/>
          <p:cNvSpPr>
            <a:spLocks noGrp="1"/>
          </p:cNvSpPr>
          <p:nvPr>
            <p:ph type="title"/>
          </p:nvPr>
        </p:nvSpPr>
        <p:spPr>
          <a:xfrm>
            <a:off x="685800" y="274638"/>
            <a:ext cx="7620000" cy="1143000"/>
          </a:xfrm>
        </p:spPr>
        <p:txBody>
          <a:bodyPr/>
          <a:lstStyle/>
          <a:p>
            <a:pPr algn="l" eaLnBrk="1" hangingPunct="1"/>
            <a:r>
              <a:rPr lang="en-US" sz="3000" b="1" smtClean="0">
                <a:latin typeface="Times New Roman" pitchFamily="18" charset="0"/>
                <a:cs typeface="Times New Roman" pitchFamily="18" charset="0"/>
              </a:rPr>
              <a:t>Voltage Drop</a:t>
            </a:r>
          </a:p>
        </p:txBody>
      </p:sp>
      <p:sp>
        <p:nvSpPr>
          <p:cNvPr id="3" name="Content Placeholder 2"/>
          <p:cNvSpPr>
            <a:spLocks noGrp="1"/>
          </p:cNvSpPr>
          <p:nvPr>
            <p:ph idx="1"/>
          </p:nvPr>
        </p:nvSpPr>
        <p:spPr>
          <a:xfrm>
            <a:off x="685800" y="1600200"/>
            <a:ext cx="7620000" cy="4997450"/>
          </a:xfrm>
        </p:spPr>
        <p:txBody>
          <a:bodyPr rtlCol="0">
            <a:normAutofit lnSpcReduction="10000"/>
          </a:bodyPr>
          <a:lstStyle/>
          <a:p>
            <a:pPr algn="just" eaLnBrk="1" fontAlgn="auto" hangingPunct="1">
              <a:spcAft>
                <a:spcPts val="0"/>
              </a:spcAft>
              <a:buFont typeface="Arial" pitchFamily="34" charset="0"/>
              <a:buChar char="•"/>
              <a:defRPr/>
            </a:pPr>
            <a:r>
              <a:rPr lang="en-US" sz="2000" b="1" dirty="0" smtClean="0">
                <a:latin typeface="Times New Roman" pitchFamily="18" charset="0"/>
                <a:cs typeface="Times New Roman" pitchFamily="18" charset="0"/>
              </a:rPr>
              <a:t>Solution </a:t>
            </a:r>
          </a:p>
          <a:p>
            <a:pPr marL="457200" indent="-457200" algn="just" eaLnBrk="1" fontAlgn="auto" hangingPunct="1">
              <a:spcAft>
                <a:spcPts val="0"/>
              </a:spcAft>
              <a:buFont typeface="+mj-lt"/>
              <a:buAutoNum type="alphaLcParenR" startAt="2"/>
              <a:defRPr/>
            </a:pPr>
            <a:r>
              <a:rPr lang="en-US" sz="2000" dirty="0" smtClean="0">
                <a:latin typeface="Times New Roman" pitchFamily="18" charset="0"/>
                <a:cs typeface="Times New Roman" pitchFamily="18" charset="0"/>
              </a:rPr>
              <a:t>The real power per phase for each load  </a:t>
            </a:r>
            <a:r>
              <a:rPr lang="en-US" sz="2000" b="1" i="1" dirty="0" smtClean="0">
                <a:latin typeface="Times New Roman" pitchFamily="18" charset="0"/>
                <a:cs typeface="Times New Roman" pitchFamily="18" charset="0"/>
              </a:rPr>
              <a:t>P=VI </a:t>
            </a:r>
            <a:r>
              <a:rPr lang="en-US" sz="2000" b="1" i="1" dirty="0" err="1" smtClean="0">
                <a:latin typeface="Times New Roman" pitchFamily="18" charset="0"/>
                <a:cs typeface="Times New Roman" pitchFamily="18" charset="0"/>
              </a:rPr>
              <a:t>cos</a:t>
            </a:r>
            <a:r>
              <a:rPr lang="en-US" sz="2000" b="1" i="1" dirty="0" smtClean="0">
                <a:latin typeface="Times New Roman" pitchFamily="18" charset="0"/>
                <a:cs typeface="Times New Roman" pitchFamily="18" charset="0"/>
              </a:rPr>
              <a:t> </a:t>
            </a:r>
            <a:r>
              <a:rPr lang="en-US" sz="2000" b="1" i="1" dirty="0" smtClean="0">
                <a:latin typeface="Times New Roman" pitchFamily="18" charset="0"/>
                <a:cs typeface="Times New Roman" pitchFamily="18" charset="0"/>
                <a:sym typeface="Symbol"/>
              </a:rPr>
              <a:t></a:t>
            </a:r>
          </a:p>
          <a:p>
            <a:pPr marL="457200" indent="-457200" algn="just" eaLnBrk="1" fontAlgn="auto" hangingPunct="1">
              <a:spcAft>
                <a:spcPts val="0"/>
              </a:spcAft>
              <a:buFont typeface="Arial" pitchFamily="34" charset="0"/>
              <a:buNone/>
              <a:defRPr/>
            </a:pPr>
            <a:r>
              <a:rPr lang="en-US" sz="2000" dirty="0" smtClean="0">
                <a:latin typeface="Times New Roman" pitchFamily="18" charset="0"/>
                <a:cs typeface="Times New Roman" pitchFamily="18" charset="0"/>
                <a:sym typeface="Symbol"/>
              </a:rPr>
              <a:t>the single phase voltage,  </a:t>
            </a:r>
          </a:p>
          <a:p>
            <a:pPr marL="457200" indent="-457200" algn="just" eaLnBrk="1" fontAlgn="auto" hangingPunct="1">
              <a:spcAft>
                <a:spcPts val="0"/>
              </a:spcAft>
              <a:buFont typeface="Arial" pitchFamily="34" charset="0"/>
              <a:buNone/>
              <a:defRPr/>
            </a:pPr>
            <a:endParaRPr lang="en-US" sz="2000" dirty="0" smtClean="0">
              <a:latin typeface="Times New Roman" pitchFamily="18" charset="0"/>
              <a:cs typeface="Times New Roman" pitchFamily="18" charset="0"/>
              <a:sym typeface="Symbol"/>
            </a:endParaRPr>
          </a:p>
          <a:p>
            <a:pPr marL="457200" indent="-457200" algn="just" eaLnBrk="1" fontAlgn="auto" hangingPunct="1">
              <a:spcAft>
                <a:spcPts val="0"/>
              </a:spcAft>
              <a:buFont typeface="Arial" pitchFamily="34" charset="0"/>
              <a:buNone/>
              <a:defRPr/>
            </a:pPr>
            <a:r>
              <a:rPr lang="en-US" sz="2000" dirty="0" smtClean="0">
                <a:latin typeface="Times New Roman" pitchFamily="18" charset="0"/>
                <a:cs typeface="Times New Roman" pitchFamily="18" charset="0"/>
                <a:sym typeface="Symbol"/>
              </a:rPr>
              <a:t>		P</a:t>
            </a:r>
            <a:r>
              <a:rPr lang="en-US" sz="2000" baseline="-25000" dirty="0" smtClean="0">
                <a:latin typeface="Times New Roman" pitchFamily="18" charset="0"/>
                <a:cs typeface="Times New Roman" pitchFamily="18" charset="0"/>
                <a:sym typeface="Symbol"/>
              </a:rPr>
              <a:t>A</a:t>
            </a:r>
            <a:r>
              <a:rPr lang="en-US" sz="2000" dirty="0" smtClean="0">
                <a:latin typeface="Times New Roman" pitchFamily="18" charset="0"/>
                <a:cs typeface="Times New Roman" pitchFamily="18" charset="0"/>
                <a:sym typeface="Symbol"/>
              </a:rPr>
              <a:t>=240(30)(1.0)=7.2kW</a:t>
            </a:r>
          </a:p>
          <a:p>
            <a:pPr marL="457200" indent="-457200" algn="just" eaLnBrk="1" fontAlgn="auto" hangingPunct="1">
              <a:spcAft>
                <a:spcPts val="0"/>
              </a:spcAft>
              <a:buFont typeface="Arial" pitchFamily="34" charset="0"/>
              <a:buNone/>
              <a:defRPr/>
            </a:pPr>
            <a:r>
              <a:rPr lang="en-US" sz="2000" dirty="0" smtClean="0">
                <a:latin typeface="Times New Roman" pitchFamily="18" charset="0"/>
                <a:cs typeface="Times New Roman" pitchFamily="18" charset="0"/>
                <a:sym typeface="Symbol"/>
              </a:rPr>
              <a:t>		P</a:t>
            </a:r>
            <a:r>
              <a:rPr lang="en-US" sz="2000" baseline="-25000" dirty="0" smtClean="0">
                <a:latin typeface="Times New Roman" pitchFamily="18" charset="0"/>
                <a:cs typeface="Times New Roman" pitchFamily="18" charset="0"/>
                <a:sym typeface="Symbol"/>
              </a:rPr>
              <a:t>B</a:t>
            </a:r>
            <a:r>
              <a:rPr lang="en-US" sz="2000" dirty="0" smtClean="0">
                <a:latin typeface="Times New Roman" pitchFamily="18" charset="0"/>
                <a:cs typeface="Times New Roman" pitchFamily="18" charset="0"/>
                <a:sym typeface="Symbol"/>
              </a:rPr>
              <a:t>=240(20)(0.5)=2.4kW</a:t>
            </a:r>
          </a:p>
          <a:p>
            <a:pPr marL="457200" indent="-457200" algn="just" eaLnBrk="1" fontAlgn="auto" hangingPunct="1">
              <a:spcAft>
                <a:spcPts val="0"/>
              </a:spcAft>
              <a:buFont typeface="Arial" pitchFamily="34" charset="0"/>
              <a:buNone/>
              <a:defRPr/>
            </a:pPr>
            <a:r>
              <a:rPr lang="en-US" sz="2000" dirty="0" smtClean="0">
                <a:latin typeface="Times New Roman" pitchFamily="18" charset="0"/>
                <a:cs typeface="Times New Roman" pitchFamily="18" charset="0"/>
                <a:sym typeface="Symbol"/>
              </a:rPr>
              <a:t>		P</a:t>
            </a:r>
            <a:r>
              <a:rPr lang="en-US" sz="2000" baseline="-25000" dirty="0" smtClean="0">
                <a:latin typeface="Times New Roman" pitchFamily="18" charset="0"/>
                <a:cs typeface="Times New Roman" pitchFamily="18" charset="0"/>
                <a:sym typeface="Symbol"/>
              </a:rPr>
              <a:t>C</a:t>
            </a:r>
            <a:r>
              <a:rPr lang="en-US" sz="2000" dirty="0" smtClean="0">
                <a:latin typeface="Times New Roman" pitchFamily="18" charset="0"/>
                <a:cs typeface="Times New Roman" pitchFamily="18" charset="0"/>
                <a:sym typeface="Symbol"/>
              </a:rPr>
              <a:t>=240(50)(0.9)=10.8kW</a:t>
            </a:r>
            <a:endParaRPr lang="en-US" sz="2000" dirty="0" smtClean="0">
              <a:latin typeface="Times New Roman" pitchFamily="18" charset="0"/>
              <a:cs typeface="Times New Roman" pitchFamily="18" charset="0"/>
            </a:endParaRPr>
          </a:p>
          <a:p>
            <a:pPr algn="just" eaLnBrk="1" fontAlgn="auto" hangingPunct="1">
              <a:spcAft>
                <a:spcPts val="0"/>
              </a:spcAft>
              <a:buFont typeface="Arial" pitchFamily="34" charset="0"/>
              <a:buNone/>
              <a:defRPr/>
            </a:pPr>
            <a:r>
              <a:rPr lang="en-US" sz="2000" dirty="0" smtClean="0">
                <a:latin typeface="Times New Roman" pitchFamily="18" charset="0"/>
                <a:cs typeface="Times New Roman" pitchFamily="18" charset="0"/>
              </a:rPr>
              <a:t>	The total real power per phase is: </a:t>
            </a:r>
            <a:r>
              <a:rPr lang="en-US" sz="2000" dirty="0" smtClean="0">
                <a:latin typeface="Times New Roman" pitchFamily="18" charset="0"/>
                <a:cs typeface="Times New Roman" pitchFamily="18" charset="0"/>
                <a:sym typeface="Symbol"/>
              </a:rPr>
              <a:t> P</a:t>
            </a:r>
            <a:r>
              <a:rPr lang="en-US" sz="2000" baseline="-25000" dirty="0" smtClean="0">
                <a:latin typeface="Times New Roman" pitchFamily="18" charset="0"/>
                <a:cs typeface="Times New Roman" pitchFamily="18" charset="0"/>
                <a:sym typeface="Symbol"/>
              </a:rPr>
              <a:t>A</a:t>
            </a:r>
            <a:r>
              <a:rPr lang="en-US" sz="2000" dirty="0" smtClean="0">
                <a:latin typeface="Times New Roman" pitchFamily="18" charset="0"/>
                <a:cs typeface="Times New Roman" pitchFamily="18" charset="0"/>
                <a:sym typeface="Symbol"/>
              </a:rPr>
              <a:t>+P</a:t>
            </a:r>
            <a:r>
              <a:rPr lang="en-US" sz="2000" baseline="-25000" dirty="0" smtClean="0">
                <a:latin typeface="Times New Roman" pitchFamily="18" charset="0"/>
                <a:cs typeface="Times New Roman" pitchFamily="18" charset="0"/>
                <a:sym typeface="Symbol"/>
              </a:rPr>
              <a:t>B</a:t>
            </a:r>
            <a:r>
              <a:rPr lang="en-US" sz="2000" dirty="0" smtClean="0">
                <a:latin typeface="Times New Roman" pitchFamily="18" charset="0"/>
                <a:cs typeface="Times New Roman" pitchFamily="18" charset="0"/>
                <a:sym typeface="Symbol"/>
              </a:rPr>
              <a:t>+P</a:t>
            </a:r>
            <a:r>
              <a:rPr lang="en-US" sz="2000" baseline="-25000" dirty="0" smtClean="0">
                <a:latin typeface="Times New Roman" pitchFamily="18" charset="0"/>
                <a:cs typeface="Times New Roman" pitchFamily="18" charset="0"/>
                <a:sym typeface="Symbol"/>
              </a:rPr>
              <a:t>C</a:t>
            </a:r>
            <a:r>
              <a:rPr lang="en-US" sz="2000" dirty="0" smtClean="0">
                <a:latin typeface="Times New Roman" pitchFamily="18" charset="0"/>
                <a:cs typeface="Times New Roman" pitchFamily="18" charset="0"/>
                <a:sym typeface="Symbol"/>
              </a:rPr>
              <a:t>=20.4kW</a:t>
            </a:r>
          </a:p>
          <a:p>
            <a:pPr marL="457200" indent="-457200" algn="just" eaLnBrk="1" fontAlgn="auto" hangingPunct="1">
              <a:spcAft>
                <a:spcPts val="0"/>
              </a:spcAft>
              <a:buFont typeface="+mj-lt"/>
              <a:buAutoNum type="alphaLcParenR" startAt="3"/>
              <a:defRPr/>
            </a:pPr>
            <a:endParaRPr lang="en-US" sz="2000" dirty="0" smtClean="0">
              <a:latin typeface="Times New Roman" pitchFamily="18" charset="0"/>
              <a:cs typeface="Times New Roman" pitchFamily="18" charset="0"/>
            </a:endParaRPr>
          </a:p>
          <a:p>
            <a:pPr marL="457200" indent="-457200" algn="just" eaLnBrk="1" fontAlgn="auto" hangingPunct="1">
              <a:spcAft>
                <a:spcPts val="0"/>
              </a:spcAft>
              <a:buFont typeface="+mj-lt"/>
              <a:buAutoNum type="alphaLcParenR" startAt="3"/>
              <a:defRPr/>
            </a:pPr>
            <a:r>
              <a:rPr lang="en-US" sz="2000" dirty="0" smtClean="0">
                <a:latin typeface="Times New Roman" pitchFamily="18" charset="0"/>
                <a:cs typeface="Times New Roman" pitchFamily="18" charset="0"/>
              </a:rPr>
              <a:t>The reactive power per phase each load </a:t>
            </a:r>
            <a:r>
              <a:rPr lang="en-US" sz="2000" b="1" i="1" dirty="0" smtClean="0">
                <a:latin typeface="Times New Roman" pitchFamily="18" charset="0"/>
                <a:cs typeface="Times New Roman" pitchFamily="18" charset="0"/>
              </a:rPr>
              <a:t>Q=VI sin </a:t>
            </a:r>
            <a:r>
              <a:rPr lang="en-US" sz="2000" b="1" i="1" dirty="0" smtClean="0">
                <a:latin typeface="Times New Roman" pitchFamily="18" charset="0"/>
                <a:cs typeface="Times New Roman" pitchFamily="18" charset="0"/>
                <a:sym typeface="Symbol"/>
              </a:rPr>
              <a:t></a:t>
            </a:r>
            <a:endParaRPr lang="en-US" sz="2000" b="1" i="1" dirty="0" smtClean="0">
              <a:latin typeface="Times New Roman" pitchFamily="18" charset="0"/>
              <a:cs typeface="Times New Roman" pitchFamily="18" charset="0"/>
            </a:endParaRPr>
          </a:p>
          <a:p>
            <a:pPr marL="457200" indent="-457200" algn="just" eaLnBrk="1" fontAlgn="auto" hangingPunct="1">
              <a:spcAft>
                <a:spcPts val="0"/>
              </a:spcAft>
              <a:buFont typeface="Arial" pitchFamily="34" charset="0"/>
              <a:buNone/>
              <a:defRPr/>
            </a:pPr>
            <a:r>
              <a:rPr lang="en-US" sz="2000" dirty="0" smtClean="0">
                <a:latin typeface="Times New Roman" pitchFamily="18" charset="0"/>
                <a:cs typeface="Times New Roman" pitchFamily="18" charset="0"/>
                <a:sym typeface="Symbol"/>
              </a:rPr>
              <a:t>		Q</a:t>
            </a:r>
            <a:r>
              <a:rPr lang="en-US" sz="2000" baseline="-25000" dirty="0" smtClean="0">
                <a:latin typeface="Times New Roman" pitchFamily="18" charset="0"/>
                <a:cs typeface="Times New Roman" pitchFamily="18" charset="0"/>
                <a:sym typeface="Symbol"/>
              </a:rPr>
              <a:t>A</a:t>
            </a:r>
            <a:r>
              <a:rPr lang="en-US" sz="2000" dirty="0" smtClean="0">
                <a:latin typeface="Times New Roman" pitchFamily="18" charset="0"/>
                <a:cs typeface="Times New Roman" pitchFamily="18" charset="0"/>
                <a:sym typeface="Symbol"/>
              </a:rPr>
              <a:t>=240(30)(0)=0kvar</a:t>
            </a:r>
          </a:p>
          <a:p>
            <a:pPr marL="457200" indent="-457200" algn="just" eaLnBrk="1" fontAlgn="auto" hangingPunct="1">
              <a:spcAft>
                <a:spcPts val="0"/>
              </a:spcAft>
              <a:buFont typeface="Arial" pitchFamily="34" charset="0"/>
              <a:buNone/>
              <a:defRPr/>
            </a:pPr>
            <a:r>
              <a:rPr lang="en-US" sz="2000" dirty="0" smtClean="0">
                <a:latin typeface="Times New Roman" pitchFamily="18" charset="0"/>
                <a:cs typeface="Times New Roman" pitchFamily="18" charset="0"/>
                <a:sym typeface="Symbol"/>
              </a:rPr>
              <a:t>		Q</a:t>
            </a:r>
            <a:r>
              <a:rPr lang="en-US" sz="2000" baseline="-25000" dirty="0" smtClean="0">
                <a:latin typeface="Times New Roman" pitchFamily="18" charset="0"/>
                <a:cs typeface="Times New Roman" pitchFamily="18" charset="0"/>
                <a:sym typeface="Symbol"/>
              </a:rPr>
              <a:t>B</a:t>
            </a:r>
            <a:r>
              <a:rPr lang="en-US" sz="2000" dirty="0" smtClean="0">
                <a:latin typeface="Times New Roman" pitchFamily="18" charset="0"/>
                <a:cs typeface="Times New Roman" pitchFamily="18" charset="0"/>
                <a:sym typeface="Symbol"/>
              </a:rPr>
              <a:t>=240(20)(0.866)=4.156kvar</a:t>
            </a:r>
          </a:p>
          <a:p>
            <a:pPr marL="457200" indent="-457200" algn="just" eaLnBrk="1" fontAlgn="auto" hangingPunct="1">
              <a:spcAft>
                <a:spcPts val="0"/>
              </a:spcAft>
              <a:buFont typeface="Arial" pitchFamily="34" charset="0"/>
              <a:buNone/>
              <a:defRPr/>
            </a:pPr>
            <a:r>
              <a:rPr lang="en-US" sz="2000" dirty="0" smtClean="0">
                <a:latin typeface="Times New Roman" pitchFamily="18" charset="0"/>
                <a:cs typeface="Times New Roman" pitchFamily="18" charset="0"/>
                <a:sym typeface="Symbol"/>
              </a:rPr>
              <a:t>		Q</a:t>
            </a:r>
            <a:r>
              <a:rPr lang="en-US" sz="2000" baseline="-25000" dirty="0" smtClean="0">
                <a:latin typeface="Times New Roman" pitchFamily="18" charset="0"/>
                <a:cs typeface="Times New Roman" pitchFamily="18" charset="0"/>
                <a:sym typeface="Symbol"/>
              </a:rPr>
              <a:t>C</a:t>
            </a:r>
            <a:r>
              <a:rPr lang="en-US" sz="2000" dirty="0" smtClean="0">
                <a:latin typeface="Times New Roman" pitchFamily="18" charset="0"/>
                <a:cs typeface="Times New Roman" pitchFamily="18" charset="0"/>
                <a:sym typeface="Symbol"/>
              </a:rPr>
              <a:t>=240(50)(0.436)=5.232kvar</a:t>
            </a:r>
          </a:p>
          <a:p>
            <a:pPr marL="457200" indent="-457200" algn="just" eaLnBrk="1" fontAlgn="auto" hangingPunct="1">
              <a:spcAft>
                <a:spcPts val="0"/>
              </a:spcAft>
              <a:buFont typeface="Arial" pitchFamily="34" charset="0"/>
              <a:buNone/>
              <a:defRPr/>
            </a:pPr>
            <a:r>
              <a:rPr lang="en-US" sz="2000" dirty="0" smtClean="0">
                <a:latin typeface="Times New Roman" pitchFamily="18" charset="0"/>
                <a:cs typeface="Times New Roman" pitchFamily="18" charset="0"/>
              </a:rPr>
              <a:t>	The total reactive power per phase is:</a:t>
            </a:r>
            <a:r>
              <a:rPr lang="en-US" sz="2000" dirty="0" smtClean="0">
                <a:latin typeface="Times New Roman" pitchFamily="18" charset="0"/>
                <a:cs typeface="Times New Roman" pitchFamily="18" charset="0"/>
                <a:sym typeface="Symbol"/>
              </a:rPr>
              <a:t> Q</a:t>
            </a:r>
            <a:r>
              <a:rPr lang="en-US" sz="2000" baseline="-25000" dirty="0" smtClean="0">
                <a:latin typeface="Times New Roman" pitchFamily="18" charset="0"/>
                <a:cs typeface="Times New Roman" pitchFamily="18" charset="0"/>
                <a:sym typeface="Symbol"/>
              </a:rPr>
              <a:t>A</a:t>
            </a:r>
            <a:r>
              <a:rPr lang="en-US" sz="2000" dirty="0" smtClean="0">
                <a:latin typeface="Times New Roman" pitchFamily="18" charset="0"/>
                <a:cs typeface="Times New Roman" pitchFamily="18" charset="0"/>
                <a:sym typeface="Symbol"/>
              </a:rPr>
              <a:t>+Q</a:t>
            </a:r>
            <a:r>
              <a:rPr lang="en-US" sz="2000" baseline="-25000" dirty="0" smtClean="0">
                <a:latin typeface="Times New Roman" pitchFamily="18" charset="0"/>
                <a:cs typeface="Times New Roman" pitchFamily="18" charset="0"/>
                <a:sym typeface="Symbol"/>
              </a:rPr>
              <a:t>B</a:t>
            </a:r>
            <a:r>
              <a:rPr lang="en-US" sz="2000" dirty="0" smtClean="0">
                <a:latin typeface="Times New Roman" pitchFamily="18" charset="0"/>
                <a:cs typeface="Times New Roman" pitchFamily="18" charset="0"/>
                <a:sym typeface="Symbol"/>
              </a:rPr>
              <a:t>+Q</a:t>
            </a:r>
            <a:r>
              <a:rPr lang="en-US" sz="2000" baseline="-25000" dirty="0" smtClean="0">
                <a:latin typeface="Times New Roman" pitchFamily="18" charset="0"/>
                <a:cs typeface="Times New Roman" pitchFamily="18" charset="0"/>
                <a:sym typeface="Symbol"/>
              </a:rPr>
              <a:t>C</a:t>
            </a:r>
            <a:r>
              <a:rPr lang="en-US" sz="2000" dirty="0" smtClean="0">
                <a:latin typeface="Times New Roman" pitchFamily="18" charset="0"/>
                <a:cs typeface="Times New Roman" pitchFamily="18" charset="0"/>
                <a:sym typeface="Symbol"/>
              </a:rPr>
              <a:t>=9.389kvar</a:t>
            </a:r>
            <a:endParaRPr lang="en-US" sz="2000" dirty="0" smtClean="0">
              <a:latin typeface="Times New Roman" pitchFamily="18" charset="0"/>
              <a:cs typeface="Times New Roman" pitchFamily="18" charset="0"/>
            </a:endParaRPr>
          </a:p>
        </p:txBody>
      </p:sp>
      <p:cxnSp>
        <p:nvCxnSpPr>
          <p:cNvPr id="5" name="Straight Connector 4"/>
          <p:cNvCxnSpPr/>
          <p:nvPr/>
        </p:nvCxnSpPr>
        <p:spPr>
          <a:xfrm>
            <a:off x="685800" y="1371600"/>
            <a:ext cx="7620000" cy="1588"/>
          </a:xfrm>
          <a:prstGeom prst="line">
            <a:avLst/>
          </a:prstGeom>
          <a:ln w="38100"/>
          <a:effectLst>
            <a:outerShdw blurRad="50800" dist="38100" dir="2700000" algn="tl" rotWithShape="0">
              <a:prstClr val="black">
                <a:alpha val="40000"/>
              </a:prstClr>
            </a:outerShdw>
          </a:effectLst>
        </p:spPr>
        <p:style>
          <a:lnRef idx="2">
            <a:schemeClr val="dk1"/>
          </a:lnRef>
          <a:fillRef idx="0">
            <a:schemeClr val="dk1"/>
          </a:fillRef>
          <a:effectRef idx="1">
            <a:schemeClr val="dk1"/>
          </a:effectRef>
          <a:fontRef idx="minor">
            <a:schemeClr val="tx1"/>
          </a:fontRef>
        </p:style>
      </p:cxnSp>
      <p:sp>
        <p:nvSpPr>
          <p:cNvPr id="8" name="Slide Number Placeholder 7"/>
          <p:cNvSpPr>
            <a:spLocks noGrp="1"/>
          </p:cNvSpPr>
          <p:nvPr>
            <p:ph type="sldNum" sz="quarter" idx="12"/>
          </p:nvPr>
        </p:nvSpPr>
        <p:spPr/>
        <p:txBody>
          <a:bodyPr/>
          <a:lstStyle/>
          <a:p>
            <a:pPr>
              <a:defRPr/>
            </a:pPr>
            <a:fld id="{41865CCA-72E5-4276-A0C1-85A8FD1B8581}" type="slidenum">
              <a:rPr lang="en-US"/>
              <a:pPr>
                <a:defRPr/>
              </a:pPr>
              <a:t>14</a:t>
            </a:fld>
            <a:endParaRPr lang="en-US" dirty="0"/>
          </a:p>
        </p:txBody>
      </p:sp>
      <p:sp>
        <p:nvSpPr>
          <p:cNvPr id="7175" name="Rectangle 2"/>
          <p:cNvSpPr>
            <a:spLocks noChangeArrowheads="1"/>
          </p:cNvSpPr>
          <p:nvPr/>
        </p:nvSpPr>
        <p:spPr bwMode="auto">
          <a:xfrm>
            <a:off x="0" y="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p>
            <a:endParaRPr lang="en-MY">
              <a:latin typeface="Calibri" pitchFamily="34" charset="0"/>
            </a:endParaRPr>
          </a:p>
        </p:txBody>
      </p:sp>
      <p:graphicFrame>
        <p:nvGraphicFramePr>
          <p:cNvPr id="7170" name="Object 2"/>
          <p:cNvGraphicFramePr>
            <a:graphicFrameLocks noChangeAspect="1"/>
          </p:cNvGraphicFramePr>
          <p:nvPr/>
        </p:nvGraphicFramePr>
        <p:xfrm>
          <a:off x="3492500" y="2276475"/>
          <a:ext cx="1916113" cy="676275"/>
        </p:xfrm>
        <a:graphic>
          <a:graphicData uri="http://schemas.openxmlformats.org/presentationml/2006/ole">
            <mc:AlternateContent xmlns:mc="http://schemas.openxmlformats.org/markup-compatibility/2006">
              <mc:Choice xmlns:v="urn:schemas-microsoft-com:vml" Requires="v">
                <p:oleObj spid="_x0000_s6182" name="Equation" r:id="rId4" imgW="1257120" imgH="419040" progId="Equation.3">
                  <p:embed/>
                </p:oleObj>
              </mc:Choice>
              <mc:Fallback>
                <p:oleObj name="Equation" r:id="rId4" imgW="1257120" imgH="419040" progId="Equation.3">
                  <p:embed/>
                  <p:pic>
                    <p:nvPicPr>
                      <p:cNvPr id="0" nam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492500" y="2276475"/>
                        <a:ext cx="1916113" cy="6762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extLst>
      <p:ext uri="{BB962C8B-B14F-4D97-AF65-F5344CB8AC3E}">
        <p14:creationId xmlns:p14="http://schemas.microsoft.com/office/powerpoint/2010/main" val="126668220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7" name="Title 1"/>
          <p:cNvSpPr>
            <a:spLocks noGrp="1"/>
          </p:cNvSpPr>
          <p:nvPr>
            <p:ph type="title"/>
          </p:nvPr>
        </p:nvSpPr>
        <p:spPr>
          <a:xfrm>
            <a:off x="685800" y="274638"/>
            <a:ext cx="7620000" cy="1143000"/>
          </a:xfrm>
        </p:spPr>
        <p:txBody>
          <a:bodyPr/>
          <a:lstStyle/>
          <a:p>
            <a:pPr algn="l" eaLnBrk="1" hangingPunct="1"/>
            <a:r>
              <a:rPr lang="en-US" sz="3000" b="1" smtClean="0">
                <a:latin typeface="Times New Roman" pitchFamily="18" charset="0"/>
                <a:cs typeface="Times New Roman" pitchFamily="18" charset="0"/>
              </a:rPr>
              <a:t>Voltage Drop</a:t>
            </a:r>
          </a:p>
        </p:txBody>
      </p:sp>
      <p:sp>
        <p:nvSpPr>
          <p:cNvPr id="3" name="Content Placeholder 2"/>
          <p:cNvSpPr>
            <a:spLocks noGrp="1"/>
          </p:cNvSpPr>
          <p:nvPr>
            <p:ph idx="1"/>
          </p:nvPr>
        </p:nvSpPr>
        <p:spPr>
          <a:xfrm>
            <a:off x="684213" y="1557338"/>
            <a:ext cx="7620000" cy="4525962"/>
          </a:xfrm>
        </p:spPr>
        <p:txBody>
          <a:bodyPr rtlCol="0">
            <a:normAutofit/>
          </a:bodyPr>
          <a:lstStyle/>
          <a:p>
            <a:pPr eaLnBrk="1" fontAlgn="auto" hangingPunct="1">
              <a:spcAft>
                <a:spcPts val="0"/>
              </a:spcAft>
              <a:buFont typeface="Arial" pitchFamily="34" charset="0"/>
              <a:buChar char="•"/>
              <a:defRPr/>
            </a:pPr>
            <a:r>
              <a:rPr lang="en-US" sz="2000" b="1" dirty="0" smtClean="0">
                <a:latin typeface="Times New Roman" pitchFamily="18" charset="0"/>
                <a:cs typeface="Times New Roman" pitchFamily="18" charset="0"/>
              </a:rPr>
              <a:t>Solution </a:t>
            </a:r>
          </a:p>
          <a:p>
            <a:pPr marL="457200" indent="-457200" algn="just" eaLnBrk="1" fontAlgn="auto" hangingPunct="1">
              <a:spcAft>
                <a:spcPts val="0"/>
              </a:spcAft>
              <a:buFont typeface="+mj-lt"/>
              <a:buAutoNum type="alphaLcParenR" startAt="4"/>
              <a:defRPr/>
            </a:pPr>
            <a:r>
              <a:rPr lang="en-US" sz="2000" dirty="0" smtClean="0">
                <a:latin typeface="Times New Roman" pitchFamily="18" charset="0"/>
                <a:cs typeface="Times New Roman" pitchFamily="18" charset="0"/>
              </a:rPr>
              <a:t>The KVA output of the distribution transformer </a:t>
            </a:r>
          </a:p>
          <a:p>
            <a:pPr marL="457200" indent="-457200" algn="just" eaLnBrk="1" fontAlgn="auto" hangingPunct="1">
              <a:spcAft>
                <a:spcPts val="0"/>
              </a:spcAft>
              <a:buFont typeface="Arial" pitchFamily="34" charset="0"/>
              <a:buNone/>
              <a:defRPr/>
            </a:pPr>
            <a:r>
              <a:rPr lang="en-US" sz="2000" b="1" i="1" dirty="0" smtClean="0">
                <a:latin typeface="Times New Roman" pitchFamily="18" charset="0"/>
                <a:cs typeface="Times New Roman" pitchFamily="18" charset="0"/>
                <a:sym typeface="Symbol"/>
              </a:rPr>
              <a:t>			</a:t>
            </a:r>
          </a:p>
          <a:p>
            <a:pPr marL="457200" indent="-457200" algn="just" eaLnBrk="1" fontAlgn="auto" hangingPunct="1">
              <a:spcAft>
                <a:spcPts val="0"/>
              </a:spcAft>
              <a:buFont typeface="Arial" pitchFamily="34" charset="0"/>
              <a:buNone/>
              <a:defRPr/>
            </a:pPr>
            <a:endParaRPr lang="en-US" sz="2000" b="1" i="1" dirty="0" smtClean="0">
              <a:latin typeface="Times New Roman" pitchFamily="18" charset="0"/>
              <a:cs typeface="Times New Roman" pitchFamily="18" charset="0"/>
              <a:sym typeface="Symbol"/>
            </a:endParaRPr>
          </a:p>
          <a:p>
            <a:pPr marL="457200" indent="-457200" algn="just" eaLnBrk="1" fontAlgn="auto" hangingPunct="1">
              <a:spcAft>
                <a:spcPts val="0"/>
              </a:spcAft>
              <a:buFont typeface="Arial" pitchFamily="34" charset="0"/>
              <a:buNone/>
              <a:defRPr/>
            </a:pPr>
            <a:r>
              <a:rPr lang="en-US" sz="2000" b="1" dirty="0" smtClean="0">
                <a:latin typeface="Times New Roman" pitchFamily="18" charset="0"/>
                <a:cs typeface="Times New Roman" pitchFamily="18" charset="0"/>
              </a:rPr>
              <a:t>	</a:t>
            </a:r>
            <a:r>
              <a:rPr lang="en-US" sz="2000" dirty="0" smtClean="0">
                <a:latin typeface="Times New Roman" pitchFamily="18" charset="0"/>
                <a:cs typeface="Times New Roman" pitchFamily="18" charset="0"/>
              </a:rPr>
              <a:t>Total KVA output of the distribution transformer is</a:t>
            </a:r>
          </a:p>
          <a:p>
            <a:pPr eaLnBrk="1" fontAlgn="auto" hangingPunct="1">
              <a:spcAft>
                <a:spcPts val="0"/>
              </a:spcAft>
              <a:buFont typeface="Arial" pitchFamily="34" charset="0"/>
              <a:buNone/>
              <a:defRPr/>
            </a:pPr>
            <a:r>
              <a:rPr lang="en-US" sz="2000" dirty="0" smtClean="0">
                <a:latin typeface="Times New Roman" pitchFamily="18" charset="0"/>
                <a:cs typeface="Times New Roman" pitchFamily="18" charset="0"/>
              </a:rPr>
              <a:t>		</a:t>
            </a:r>
          </a:p>
          <a:p>
            <a:pPr eaLnBrk="1" fontAlgn="auto" hangingPunct="1">
              <a:spcAft>
                <a:spcPts val="0"/>
              </a:spcAft>
              <a:buFont typeface="Arial" pitchFamily="34" charset="0"/>
              <a:buNone/>
              <a:defRPr/>
            </a:pPr>
            <a:endParaRPr lang="en-US" sz="2000" dirty="0" smtClean="0">
              <a:latin typeface="Times New Roman" pitchFamily="18" charset="0"/>
              <a:cs typeface="Times New Roman" pitchFamily="18" charset="0"/>
            </a:endParaRPr>
          </a:p>
          <a:p>
            <a:pPr eaLnBrk="1" fontAlgn="auto" hangingPunct="1">
              <a:spcAft>
                <a:spcPts val="0"/>
              </a:spcAft>
              <a:buFont typeface="Arial" pitchFamily="34" charset="0"/>
              <a:buNone/>
              <a:defRPr/>
            </a:pPr>
            <a:r>
              <a:rPr lang="en-US" sz="2000" dirty="0" smtClean="0">
                <a:latin typeface="Times New Roman" pitchFamily="18" charset="0"/>
                <a:cs typeface="Times New Roman" pitchFamily="18" charset="0"/>
              </a:rPr>
              <a:t>	The load power factor of the distribution is</a:t>
            </a:r>
          </a:p>
          <a:p>
            <a:pPr eaLnBrk="1" fontAlgn="auto" hangingPunct="1">
              <a:spcAft>
                <a:spcPts val="0"/>
              </a:spcAft>
              <a:buFont typeface="Arial" pitchFamily="34" charset="0"/>
              <a:buNone/>
              <a:defRPr/>
            </a:pPr>
            <a:r>
              <a:rPr lang="en-US" sz="2000" dirty="0" smtClean="0">
                <a:latin typeface="Times New Roman" pitchFamily="18" charset="0"/>
                <a:cs typeface="Times New Roman" pitchFamily="18" charset="0"/>
              </a:rPr>
              <a:t>	       	</a:t>
            </a:r>
          </a:p>
        </p:txBody>
      </p:sp>
      <p:cxnSp>
        <p:nvCxnSpPr>
          <p:cNvPr id="5" name="Straight Connector 4"/>
          <p:cNvCxnSpPr/>
          <p:nvPr/>
        </p:nvCxnSpPr>
        <p:spPr>
          <a:xfrm>
            <a:off x="685800" y="1371600"/>
            <a:ext cx="7620000" cy="1588"/>
          </a:xfrm>
          <a:prstGeom prst="line">
            <a:avLst/>
          </a:prstGeom>
          <a:ln w="38100"/>
          <a:effectLst>
            <a:outerShdw blurRad="50800" dist="38100" dir="2700000" algn="tl" rotWithShape="0">
              <a:prstClr val="black">
                <a:alpha val="40000"/>
              </a:prstClr>
            </a:outerShdw>
          </a:effectLst>
        </p:spPr>
        <p:style>
          <a:lnRef idx="2">
            <a:schemeClr val="dk1"/>
          </a:lnRef>
          <a:fillRef idx="0">
            <a:schemeClr val="dk1"/>
          </a:fillRef>
          <a:effectRef idx="1">
            <a:schemeClr val="dk1"/>
          </a:effectRef>
          <a:fontRef idx="minor">
            <a:schemeClr val="tx1"/>
          </a:fontRef>
        </p:style>
      </p:cxnSp>
      <p:sp>
        <p:nvSpPr>
          <p:cNvPr id="8" name="Slide Number Placeholder 7"/>
          <p:cNvSpPr>
            <a:spLocks noGrp="1"/>
          </p:cNvSpPr>
          <p:nvPr>
            <p:ph type="sldNum" sz="quarter" idx="12"/>
          </p:nvPr>
        </p:nvSpPr>
        <p:spPr/>
        <p:txBody>
          <a:bodyPr/>
          <a:lstStyle/>
          <a:p>
            <a:pPr>
              <a:defRPr/>
            </a:pPr>
            <a:fld id="{5FF4054E-4E4D-4810-B0A3-4F2798F31BE0}" type="slidenum">
              <a:rPr lang="en-US"/>
              <a:pPr>
                <a:defRPr/>
              </a:pPr>
              <a:t>15</a:t>
            </a:fld>
            <a:endParaRPr lang="en-US" dirty="0"/>
          </a:p>
        </p:txBody>
      </p:sp>
      <p:graphicFrame>
        <p:nvGraphicFramePr>
          <p:cNvPr id="8194" name="Object 2"/>
          <p:cNvGraphicFramePr>
            <a:graphicFrameLocks noChangeAspect="1"/>
          </p:cNvGraphicFramePr>
          <p:nvPr/>
        </p:nvGraphicFramePr>
        <p:xfrm>
          <a:off x="1763713" y="2492375"/>
          <a:ext cx="5168900" cy="450850"/>
        </p:xfrm>
        <a:graphic>
          <a:graphicData uri="http://schemas.openxmlformats.org/presentationml/2006/ole">
            <mc:AlternateContent xmlns:mc="http://schemas.openxmlformats.org/markup-compatibility/2006">
              <mc:Choice xmlns:v="urn:schemas-microsoft-com:vml" Requires="v">
                <p:oleObj spid="_x0000_s7278" name="Equation" r:id="rId4" imgW="3390840" imgH="279360" progId="Equation.3">
                  <p:embed/>
                </p:oleObj>
              </mc:Choice>
              <mc:Fallback>
                <p:oleObj name="Equation" r:id="rId4" imgW="3390840" imgH="279360" progId="Equation.3">
                  <p:embed/>
                  <p:pic>
                    <p:nvPicPr>
                      <p:cNvPr id="0" nam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763713" y="2492375"/>
                        <a:ext cx="5168900" cy="4508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8195" name="Object 2"/>
          <p:cNvGraphicFramePr>
            <a:graphicFrameLocks noChangeAspect="1"/>
          </p:cNvGraphicFramePr>
          <p:nvPr/>
        </p:nvGraphicFramePr>
        <p:xfrm>
          <a:off x="1908175" y="3573463"/>
          <a:ext cx="4298950" cy="349250"/>
        </p:xfrm>
        <a:graphic>
          <a:graphicData uri="http://schemas.openxmlformats.org/presentationml/2006/ole">
            <mc:AlternateContent xmlns:mc="http://schemas.openxmlformats.org/markup-compatibility/2006">
              <mc:Choice xmlns:v="urn:schemas-microsoft-com:vml" Requires="v">
                <p:oleObj spid="_x0000_s7279" name="Equation" r:id="rId6" imgW="2819160" imgH="215640" progId="Equation.3">
                  <p:embed/>
                </p:oleObj>
              </mc:Choice>
              <mc:Fallback>
                <p:oleObj name="Equation" r:id="rId6" imgW="2819160" imgH="215640" progId="Equation.3">
                  <p:embed/>
                  <p:pic>
                    <p:nvPicPr>
                      <p:cNvPr id="0" name=""/>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908175" y="3573463"/>
                        <a:ext cx="4298950" cy="3492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8196" name="Object 2"/>
          <p:cNvGraphicFramePr>
            <a:graphicFrameLocks noChangeAspect="1"/>
          </p:cNvGraphicFramePr>
          <p:nvPr/>
        </p:nvGraphicFramePr>
        <p:xfrm>
          <a:off x="1908175" y="4724400"/>
          <a:ext cx="3619500" cy="635000"/>
        </p:xfrm>
        <a:graphic>
          <a:graphicData uri="http://schemas.openxmlformats.org/presentationml/2006/ole">
            <mc:AlternateContent xmlns:mc="http://schemas.openxmlformats.org/markup-compatibility/2006">
              <mc:Choice xmlns:v="urn:schemas-microsoft-com:vml" Requires="v">
                <p:oleObj spid="_x0000_s7280" name="Equation" r:id="rId8" imgW="2374560" imgH="393480" progId="Equation.3">
                  <p:embed/>
                </p:oleObj>
              </mc:Choice>
              <mc:Fallback>
                <p:oleObj name="Equation" r:id="rId8" imgW="2374560" imgH="393480" progId="Equation.3">
                  <p:embed/>
                  <p:pic>
                    <p:nvPicPr>
                      <p:cNvPr id="0" name=""/>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908175" y="4724400"/>
                        <a:ext cx="3619500" cy="635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extLst>
      <p:ext uri="{BB962C8B-B14F-4D97-AF65-F5344CB8AC3E}">
        <p14:creationId xmlns:p14="http://schemas.microsoft.com/office/powerpoint/2010/main" val="186741936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r"/>
            <a:r>
              <a:rPr lang="en-US" sz="2400" b="1" dirty="0" smtClean="0">
                <a:latin typeface="Times New Roman" pitchFamily="18" charset="0"/>
                <a:cs typeface="Times New Roman" pitchFamily="18" charset="0"/>
              </a:rPr>
              <a:t>Power Factor</a:t>
            </a:r>
            <a:endParaRPr lang="en-US" sz="2400" b="1" dirty="0">
              <a:solidFill>
                <a:schemeClr val="tx2"/>
              </a:solidFill>
            </a:endParaRPr>
          </a:p>
        </p:txBody>
      </p:sp>
      <p:sp>
        <p:nvSpPr>
          <p:cNvPr id="3" name="Content Placeholder 2"/>
          <p:cNvSpPr>
            <a:spLocks noGrp="1"/>
          </p:cNvSpPr>
          <p:nvPr>
            <p:ph idx="1"/>
          </p:nvPr>
        </p:nvSpPr>
        <p:spPr/>
        <p:txBody>
          <a:bodyPr>
            <a:normAutofit fontScale="92500" lnSpcReduction="20000"/>
          </a:bodyPr>
          <a:lstStyle/>
          <a:p>
            <a:pPr algn="just"/>
            <a:r>
              <a:rPr lang="en-US" dirty="0">
                <a:latin typeface="Times New Roman" pitchFamily="18" charset="0"/>
                <a:cs typeface="Times New Roman" pitchFamily="18" charset="0"/>
              </a:rPr>
              <a:t>Power factor is the ratio between actual (true) load power (kW) and the apparent load power (kVA)</a:t>
            </a:r>
          </a:p>
          <a:p>
            <a:pPr algn="just"/>
            <a:endParaRPr lang="en-US" dirty="0">
              <a:latin typeface="Times New Roman" pitchFamily="18" charset="0"/>
              <a:cs typeface="Times New Roman" pitchFamily="18" charset="0"/>
            </a:endParaRPr>
          </a:p>
          <a:p>
            <a:pPr algn="just"/>
            <a:endParaRPr lang="en-US" dirty="0">
              <a:latin typeface="Times New Roman" pitchFamily="18" charset="0"/>
              <a:cs typeface="Times New Roman" pitchFamily="18" charset="0"/>
            </a:endParaRPr>
          </a:p>
          <a:p>
            <a:pPr algn="just"/>
            <a:endParaRPr lang="en-US" dirty="0">
              <a:latin typeface="Times New Roman" pitchFamily="18" charset="0"/>
              <a:cs typeface="Times New Roman" pitchFamily="18" charset="0"/>
            </a:endParaRPr>
          </a:p>
          <a:p>
            <a:pPr algn="just"/>
            <a:r>
              <a:rPr lang="en-US" dirty="0">
                <a:latin typeface="Times New Roman" pitchFamily="18" charset="0"/>
                <a:cs typeface="Times New Roman" pitchFamily="18" charset="0"/>
              </a:rPr>
              <a:t>It is a measure of </a:t>
            </a:r>
            <a:r>
              <a:rPr lang="en-US" b="1" i="1" dirty="0">
                <a:latin typeface="Times New Roman" pitchFamily="18" charset="0"/>
                <a:cs typeface="Times New Roman" pitchFamily="18" charset="0"/>
              </a:rPr>
              <a:t>how effectively the current is being converted into useful work output </a:t>
            </a:r>
            <a:r>
              <a:rPr lang="en-US" dirty="0">
                <a:latin typeface="Times New Roman" pitchFamily="18" charset="0"/>
                <a:cs typeface="Times New Roman" pitchFamily="18" charset="0"/>
              </a:rPr>
              <a:t>and </a:t>
            </a:r>
            <a:r>
              <a:rPr lang="en-US" b="1" i="1" dirty="0">
                <a:latin typeface="Times New Roman" pitchFamily="18" charset="0"/>
                <a:cs typeface="Times New Roman" pitchFamily="18" charset="0"/>
              </a:rPr>
              <a:t>more particularly is a good indicator of the effect of the load current on the efficiency of the supply</a:t>
            </a:r>
            <a:r>
              <a:rPr lang="en-US" dirty="0" smtClean="0">
                <a:latin typeface="Times New Roman" pitchFamily="18" charset="0"/>
                <a:cs typeface="Times New Roman" pitchFamily="18" charset="0"/>
              </a:rPr>
              <a:t>.</a:t>
            </a:r>
            <a:endParaRPr lang="en-US" dirty="0">
              <a:latin typeface="Times New Roman" pitchFamily="18" charset="0"/>
              <a:cs typeface="Times New Roman" pitchFamily="18" charset="0"/>
            </a:endParaRPr>
          </a:p>
        </p:txBody>
      </p:sp>
      <p:sp>
        <p:nvSpPr>
          <p:cNvPr id="4" name="Footer Placeholder 3"/>
          <p:cNvSpPr>
            <a:spLocks noGrp="1"/>
          </p:cNvSpPr>
          <p:nvPr>
            <p:ph type="ftr" sz="quarter" idx="11"/>
          </p:nvPr>
        </p:nvSpPr>
        <p:spPr/>
        <p:txBody>
          <a:bodyPr/>
          <a:lstStyle/>
          <a:p>
            <a:r>
              <a:rPr lang="en-US" dirty="0" err="1" smtClean="0"/>
              <a:t>Perencanaan</a:t>
            </a:r>
            <a:r>
              <a:rPr lang="en-US" dirty="0" smtClean="0"/>
              <a:t> </a:t>
            </a:r>
            <a:r>
              <a:rPr lang="en-US" dirty="0" err="1" smtClean="0"/>
              <a:t>Sistem</a:t>
            </a:r>
            <a:r>
              <a:rPr lang="en-US" dirty="0" smtClean="0"/>
              <a:t> </a:t>
            </a:r>
            <a:r>
              <a:rPr lang="en-US" dirty="0" err="1" smtClean="0"/>
              <a:t>Listrik</a:t>
            </a:r>
            <a:r>
              <a:rPr lang="en-US" dirty="0" smtClean="0"/>
              <a:t> </a:t>
            </a:r>
            <a:r>
              <a:rPr lang="en-US" dirty="0" err="1" smtClean="0"/>
              <a:t>untuk</a:t>
            </a:r>
            <a:r>
              <a:rPr lang="en-US" dirty="0" smtClean="0"/>
              <a:t> </a:t>
            </a:r>
            <a:r>
              <a:rPr lang="en-US" dirty="0" err="1" smtClean="0"/>
              <a:t>Industri</a:t>
            </a:r>
            <a:r>
              <a:rPr lang="en-US" dirty="0" smtClean="0"/>
              <a:t> by DMZ</a:t>
            </a:r>
            <a:endParaRPr lang="en-US" dirty="0"/>
          </a:p>
        </p:txBody>
      </p:sp>
      <p:cxnSp>
        <p:nvCxnSpPr>
          <p:cNvPr id="6" name="Straight Connector 5"/>
          <p:cNvCxnSpPr/>
          <p:nvPr/>
        </p:nvCxnSpPr>
        <p:spPr>
          <a:xfrm>
            <a:off x="457200" y="6324600"/>
            <a:ext cx="8229600" cy="1588"/>
          </a:xfrm>
          <a:prstGeom prst="line">
            <a:avLst/>
          </a:prstGeom>
          <a:ln w="76200" cmpd="thinThick">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a:off x="1295400" y="990600"/>
            <a:ext cx="7391400" cy="1588"/>
          </a:xfrm>
          <a:prstGeom prst="line">
            <a:avLst/>
          </a:prstGeom>
          <a:ln w="19050"/>
        </p:spPr>
        <p:style>
          <a:lnRef idx="1">
            <a:schemeClr val="accent1"/>
          </a:lnRef>
          <a:fillRef idx="0">
            <a:schemeClr val="accent1"/>
          </a:fillRef>
          <a:effectRef idx="0">
            <a:schemeClr val="accent1"/>
          </a:effectRef>
          <a:fontRef idx="minor">
            <a:schemeClr val="tx1"/>
          </a:fontRef>
        </p:style>
      </p:cxnSp>
      <p:pic>
        <p:nvPicPr>
          <p:cNvPr id="9" name="Picture 8"/>
          <p:cNvPicPr/>
          <p:nvPr/>
        </p:nvPicPr>
        <p:blipFill>
          <a:blip r:embed="rId3" cstate="print">
            <a:extLst>
              <a:ext uri="{28A0092B-C50C-407E-A947-70E740481C1C}">
                <a14:useLocalDpi xmlns:a14="http://schemas.microsoft.com/office/drawing/2010/main" val="0"/>
              </a:ext>
            </a:extLst>
          </a:blip>
          <a:stretch>
            <a:fillRect/>
          </a:stretch>
        </p:blipFill>
        <p:spPr>
          <a:xfrm>
            <a:off x="38100" y="0"/>
            <a:ext cx="1104900" cy="1085850"/>
          </a:xfrm>
          <a:prstGeom prst="rect">
            <a:avLst/>
          </a:prstGeom>
        </p:spPr>
      </p:pic>
      <p:graphicFrame>
        <p:nvGraphicFramePr>
          <p:cNvPr id="5" name="Object 4"/>
          <p:cNvGraphicFramePr>
            <a:graphicFrameLocks noChangeAspect="1"/>
          </p:cNvGraphicFramePr>
          <p:nvPr/>
        </p:nvGraphicFramePr>
        <p:xfrm>
          <a:off x="2354263" y="3113088"/>
          <a:ext cx="4194175" cy="842962"/>
        </p:xfrm>
        <a:graphic>
          <a:graphicData uri="http://schemas.openxmlformats.org/presentationml/2006/ole">
            <mc:AlternateContent xmlns:mc="http://schemas.openxmlformats.org/markup-compatibility/2006">
              <mc:Choice xmlns:v="urn:schemas-microsoft-com:vml" Requires="v">
                <p:oleObj spid="_x0000_s4136" name="Equation" r:id="rId4" imgW="2145960" imgH="431640" progId="Equation.3">
                  <p:embed/>
                </p:oleObj>
              </mc:Choice>
              <mc:Fallback>
                <p:oleObj name="Equation" r:id="rId4" imgW="2145960" imgH="431640" progId="Equation.3">
                  <p:embed/>
                  <p:pic>
                    <p:nvPicPr>
                      <p:cNvPr id="0" name="Object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354263" y="3113088"/>
                        <a:ext cx="4194175" cy="842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extLst>
      <p:ext uri="{BB962C8B-B14F-4D97-AF65-F5344CB8AC3E}">
        <p14:creationId xmlns:p14="http://schemas.microsoft.com/office/powerpoint/2010/main" val="82645517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r"/>
            <a:r>
              <a:rPr lang="en-US" sz="2400" b="1" dirty="0" smtClean="0">
                <a:latin typeface="Times New Roman" pitchFamily="18" charset="0"/>
                <a:cs typeface="Times New Roman" pitchFamily="18" charset="0"/>
              </a:rPr>
              <a:t>Power Factor</a:t>
            </a:r>
            <a:endParaRPr lang="en-US" sz="2400" b="1" dirty="0">
              <a:solidFill>
                <a:schemeClr val="tx2"/>
              </a:solidFill>
            </a:endParaRPr>
          </a:p>
        </p:txBody>
      </p:sp>
      <p:sp>
        <p:nvSpPr>
          <p:cNvPr id="3" name="Content Placeholder 2"/>
          <p:cNvSpPr>
            <a:spLocks noGrp="1"/>
          </p:cNvSpPr>
          <p:nvPr>
            <p:ph idx="1"/>
          </p:nvPr>
        </p:nvSpPr>
        <p:spPr>
          <a:xfrm>
            <a:off x="457200" y="1600200"/>
            <a:ext cx="8229600" cy="838199"/>
          </a:xfrm>
        </p:spPr>
        <p:txBody>
          <a:bodyPr>
            <a:normAutofit fontScale="92500" lnSpcReduction="20000"/>
          </a:bodyPr>
          <a:lstStyle/>
          <a:p>
            <a:pPr algn="just"/>
            <a:r>
              <a:rPr lang="en-US" b="1" dirty="0">
                <a:latin typeface="Times New Roman" pitchFamily="18" charset="0"/>
                <a:cs typeface="Times New Roman" pitchFamily="18" charset="0"/>
              </a:rPr>
              <a:t>Fundamental of Basic Electricity - The Power </a:t>
            </a:r>
            <a:r>
              <a:rPr lang="en-US" b="1" dirty="0" smtClean="0">
                <a:latin typeface="Times New Roman" pitchFamily="18" charset="0"/>
                <a:cs typeface="Times New Roman" pitchFamily="18" charset="0"/>
              </a:rPr>
              <a:t>Triangle</a:t>
            </a:r>
            <a:endParaRPr lang="en-US" dirty="0">
              <a:latin typeface="Times New Roman" pitchFamily="18" charset="0"/>
              <a:cs typeface="Times New Roman" pitchFamily="18" charset="0"/>
            </a:endParaRPr>
          </a:p>
          <a:p>
            <a:endParaRPr lang="en-US" dirty="0"/>
          </a:p>
        </p:txBody>
      </p:sp>
      <p:sp>
        <p:nvSpPr>
          <p:cNvPr id="4" name="Footer Placeholder 3"/>
          <p:cNvSpPr>
            <a:spLocks noGrp="1"/>
          </p:cNvSpPr>
          <p:nvPr>
            <p:ph type="ftr" sz="quarter" idx="11"/>
          </p:nvPr>
        </p:nvSpPr>
        <p:spPr/>
        <p:txBody>
          <a:bodyPr/>
          <a:lstStyle/>
          <a:p>
            <a:r>
              <a:rPr lang="en-US" dirty="0" err="1" smtClean="0"/>
              <a:t>Perencanaan</a:t>
            </a:r>
            <a:r>
              <a:rPr lang="en-US" dirty="0" smtClean="0"/>
              <a:t> </a:t>
            </a:r>
            <a:r>
              <a:rPr lang="en-US" dirty="0" err="1" smtClean="0"/>
              <a:t>Sistem</a:t>
            </a:r>
            <a:r>
              <a:rPr lang="en-US" dirty="0" smtClean="0"/>
              <a:t> </a:t>
            </a:r>
            <a:r>
              <a:rPr lang="en-US" dirty="0" err="1" smtClean="0"/>
              <a:t>Listrik</a:t>
            </a:r>
            <a:r>
              <a:rPr lang="en-US" dirty="0" smtClean="0"/>
              <a:t> </a:t>
            </a:r>
            <a:r>
              <a:rPr lang="en-US" dirty="0" err="1" smtClean="0"/>
              <a:t>untuk</a:t>
            </a:r>
            <a:r>
              <a:rPr lang="en-US" dirty="0" smtClean="0"/>
              <a:t> </a:t>
            </a:r>
            <a:r>
              <a:rPr lang="en-US" dirty="0" err="1" smtClean="0"/>
              <a:t>Industri</a:t>
            </a:r>
            <a:r>
              <a:rPr lang="en-US" dirty="0" smtClean="0"/>
              <a:t> by DMZ</a:t>
            </a:r>
            <a:endParaRPr lang="en-US" dirty="0"/>
          </a:p>
        </p:txBody>
      </p:sp>
      <p:cxnSp>
        <p:nvCxnSpPr>
          <p:cNvPr id="6" name="Straight Connector 5"/>
          <p:cNvCxnSpPr/>
          <p:nvPr/>
        </p:nvCxnSpPr>
        <p:spPr>
          <a:xfrm>
            <a:off x="457200" y="6324600"/>
            <a:ext cx="8229600" cy="1588"/>
          </a:xfrm>
          <a:prstGeom prst="line">
            <a:avLst/>
          </a:prstGeom>
          <a:ln w="76200" cmpd="thinThick">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a:off x="1295400" y="990600"/>
            <a:ext cx="7391400" cy="1588"/>
          </a:xfrm>
          <a:prstGeom prst="line">
            <a:avLst/>
          </a:prstGeom>
          <a:ln w="19050"/>
        </p:spPr>
        <p:style>
          <a:lnRef idx="1">
            <a:schemeClr val="accent1"/>
          </a:lnRef>
          <a:fillRef idx="0">
            <a:schemeClr val="accent1"/>
          </a:fillRef>
          <a:effectRef idx="0">
            <a:schemeClr val="accent1"/>
          </a:effectRef>
          <a:fontRef idx="minor">
            <a:schemeClr val="tx1"/>
          </a:fontRef>
        </p:style>
      </p:cxnSp>
      <p:pic>
        <p:nvPicPr>
          <p:cNvPr id="9" name="Picture 8"/>
          <p:cNvPicPr/>
          <p:nvPr/>
        </p:nvPicPr>
        <p:blipFill>
          <a:blip r:embed="rId3" cstate="print">
            <a:extLst>
              <a:ext uri="{28A0092B-C50C-407E-A947-70E740481C1C}">
                <a14:useLocalDpi xmlns:a14="http://schemas.microsoft.com/office/drawing/2010/main" val="0"/>
              </a:ext>
            </a:extLst>
          </a:blip>
          <a:stretch>
            <a:fillRect/>
          </a:stretch>
        </p:blipFill>
        <p:spPr>
          <a:xfrm>
            <a:off x="38100" y="0"/>
            <a:ext cx="1104900" cy="1085850"/>
          </a:xfrm>
          <a:prstGeom prst="rect">
            <a:avLst/>
          </a:prstGeom>
        </p:spPr>
      </p:pic>
      <p:pic>
        <p:nvPicPr>
          <p:cNvPr id="11" name="Picture 2"/>
          <p:cNvPicPr>
            <a:picLocks noChangeAspect="1" noChangeArrowheads="1"/>
          </p:cNvPicPr>
          <p:nvPr/>
        </p:nvPicPr>
        <p:blipFill>
          <a:blip r:embed="rId4">
            <a:extLst>
              <a:ext uri="{BEBA8EAE-BF5A-486C-A8C5-ECC9F3942E4B}">
                <a14:imgProps xmlns:a14="http://schemas.microsoft.com/office/drawing/2010/main">
                  <a14:imgLayer r:embed="rId5">
                    <a14:imgEffect>
                      <a14:artisticPhotocopy/>
                    </a14:imgEffect>
                    <a14:imgEffect>
                      <a14:sharpenSoften amount="50000"/>
                    </a14:imgEffect>
                  </a14:imgLayer>
                </a14:imgProps>
              </a:ext>
              <a:ext uri="{28A0092B-C50C-407E-A947-70E740481C1C}">
                <a14:useLocalDpi xmlns:a14="http://schemas.microsoft.com/office/drawing/2010/main" val="0"/>
              </a:ext>
            </a:extLst>
          </a:blip>
          <a:srcRect/>
          <a:stretch>
            <a:fillRect/>
          </a:stretch>
        </p:blipFill>
        <p:spPr bwMode="auto">
          <a:xfrm>
            <a:off x="858838" y="2286000"/>
            <a:ext cx="4627562" cy="396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 name="TextBox 7"/>
          <p:cNvSpPr txBox="1">
            <a:spLocks noChangeArrowheads="1"/>
          </p:cNvSpPr>
          <p:nvPr/>
        </p:nvSpPr>
        <p:spPr bwMode="auto">
          <a:xfrm>
            <a:off x="6324600" y="2590800"/>
            <a:ext cx="1981200" cy="1384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6075" indent="-346075"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just" eaLnBrk="1" hangingPunct="1">
              <a:spcBef>
                <a:spcPts val="25"/>
              </a:spcBef>
            </a:pPr>
            <a:r>
              <a:rPr lang="en-GB" sz="2800" b="1">
                <a:latin typeface="Times New Roman" pitchFamily="18" charset="0"/>
                <a:cs typeface="Times New Roman" pitchFamily="18" charset="0"/>
              </a:rPr>
              <a:t>P  - kW</a:t>
            </a:r>
          </a:p>
          <a:p>
            <a:pPr algn="just" eaLnBrk="1" hangingPunct="1">
              <a:spcBef>
                <a:spcPts val="25"/>
              </a:spcBef>
            </a:pPr>
            <a:r>
              <a:rPr lang="en-GB" sz="2800" b="1">
                <a:latin typeface="Times New Roman" pitchFamily="18" charset="0"/>
                <a:cs typeface="Times New Roman" pitchFamily="18" charset="0"/>
              </a:rPr>
              <a:t>Q - kVar</a:t>
            </a:r>
          </a:p>
          <a:p>
            <a:pPr algn="just" eaLnBrk="1" hangingPunct="1">
              <a:spcBef>
                <a:spcPts val="25"/>
              </a:spcBef>
            </a:pPr>
            <a:r>
              <a:rPr lang="en-GB" sz="2800" b="1">
                <a:latin typeface="Times New Roman" pitchFamily="18" charset="0"/>
                <a:cs typeface="Times New Roman" pitchFamily="18" charset="0"/>
              </a:rPr>
              <a:t>S  - kVA</a:t>
            </a:r>
          </a:p>
        </p:txBody>
      </p:sp>
      <p:graphicFrame>
        <p:nvGraphicFramePr>
          <p:cNvPr id="14" name="Object 2"/>
          <p:cNvGraphicFramePr>
            <a:graphicFrameLocks noChangeAspect="1"/>
          </p:cNvGraphicFramePr>
          <p:nvPr/>
        </p:nvGraphicFramePr>
        <p:xfrm>
          <a:off x="5564188" y="4518025"/>
          <a:ext cx="2714625" cy="1455738"/>
        </p:xfrm>
        <a:graphic>
          <a:graphicData uri="http://schemas.openxmlformats.org/presentationml/2006/ole">
            <mc:AlternateContent xmlns:mc="http://schemas.openxmlformats.org/markup-compatibility/2006">
              <mc:Choice xmlns:v="urn:schemas-microsoft-com:vml" Requires="v">
                <p:oleObj spid="_x0000_s5159" name="Equation" r:id="rId6" imgW="1333440" imgH="685800" progId="Equation.3">
                  <p:embed/>
                </p:oleObj>
              </mc:Choice>
              <mc:Fallback>
                <p:oleObj name="Equation" r:id="rId6" imgW="1333440" imgH="685800" progId="Equation.3">
                  <p:embed/>
                  <p:pic>
                    <p:nvPicPr>
                      <p:cNvPr id="0" name=""/>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5564188" y="4518025"/>
                        <a:ext cx="2714625" cy="145573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extLst>
      <p:ext uri="{BB962C8B-B14F-4D97-AF65-F5344CB8AC3E}">
        <p14:creationId xmlns:p14="http://schemas.microsoft.com/office/powerpoint/2010/main" val="1764671154"/>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r"/>
            <a:r>
              <a:rPr lang="en-US" sz="2400" b="1" dirty="0" smtClean="0">
                <a:latin typeface="Times New Roman" pitchFamily="18" charset="0"/>
                <a:cs typeface="Times New Roman" pitchFamily="18" charset="0"/>
              </a:rPr>
              <a:t>Power Factor</a:t>
            </a:r>
            <a:endParaRPr lang="en-US" sz="2400" b="1" dirty="0">
              <a:solidFill>
                <a:schemeClr val="tx2"/>
              </a:solidFill>
            </a:endParaRPr>
          </a:p>
        </p:txBody>
      </p:sp>
      <p:sp>
        <p:nvSpPr>
          <p:cNvPr id="3" name="Content Placeholder 2"/>
          <p:cNvSpPr>
            <a:spLocks noGrp="1"/>
          </p:cNvSpPr>
          <p:nvPr>
            <p:ph idx="1"/>
          </p:nvPr>
        </p:nvSpPr>
        <p:spPr/>
        <p:txBody>
          <a:bodyPr/>
          <a:lstStyle/>
          <a:p>
            <a:pPr algn="just"/>
            <a:r>
              <a:rPr lang="en-US" sz="2400" b="1" dirty="0">
                <a:latin typeface="Times New Roman" pitchFamily="18" charset="0"/>
                <a:cs typeface="Times New Roman" pitchFamily="18" charset="0"/>
              </a:rPr>
              <a:t>Equipment Causing Poor Power Factor</a:t>
            </a:r>
          </a:p>
          <a:p>
            <a:pPr algn="just"/>
            <a:r>
              <a:rPr lang="en-US" sz="2400" b="1" i="1" dirty="0">
                <a:latin typeface="Times New Roman" pitchFamily="18" charset="0"/>
                <a:cs typeface="Times New Roman" pitchFamily="18" charset="0"/>
              </a:rPr>
              <a:t>Lightly loaded induction motor</a:t>
            </a:r>
            <a:r>
              <a:rPr lang="en-US" sz="2400" dirty="0">
                <a:latin typeface="Times New Roman" pitchFamily="18" charset="0"/>
                <a:cs typeface="Times New Roman" pitchFamily="18" charset="0"/>
              </a:rPr>
              <a:t>. Examples of this type of equipment and their approximate power factor are:</a:t>
            </a:r>
          </a:p>
          <a:p>
            <a:pPr lvl="1" algn="just">
              <a:buFont typeface="Wingdings" pitchFamily="2" charset="2"/>
              <a:buChar char="§"/>
            </a:pPr>
            <a:r>
              <a:rPr lang="en-US" sz="2400" b="1" i="1" dirty="0">
                <a:latin typeface="Times New Roman" pitchFamily="18" charset="0"/>
                <a:cs typeface="Times New Roman" pitchFamily="18" charset="0"/>
              </a:rPr>
              <a:t>70% power factor or better:</a:t>
            </a:r>
            <a:r>
              <a:rPr lang="en-US" sz="2400" dirty="0">
                <a:latin typeface="Times New Roman" pitchFamily="18" charset="0"/>
                <a:cs typeface="Times New Roman" pitchFamily="18" charset="0"/>
              </a:rPr>
              <a:t> Air conditioners, pumps, center less grinders, cold header, up setter, fans or blower</a:t>
            </a:r>
          </a:p>
          <a:p>
            <a:pPr lvl="1" algn="just">
              <a:buFont typeface="Wingdings" pitchFamily="2" charset="2"/>
              <a:buChar char="§"/>
            </a:pPr>
            <a:r>
              <a:rPr lang="en-US" sz="2400" b="1" i="1" dirty="0">
                <a:latin typeface="Times New Roman" pitchFamily="18" charset="0"/>
                <a:cs typeface="Times New Roman" pitchFamily="18" charset="0"/>
              </a:rPr>
              <a:t>60% to 70% power factor: </a:t>
            </a:r>
            <a:r>
              <a:rPr lang="en-US" sz="2400" dirty="0">
                <a:latin typeface="Times New Roman" pitchFamily="18" charset="0"/>
                <a:cs typeface="Times New Roman" pitchFamily="18" charset="0"/>
              </a:rPr>
              <a:t>Induction furnaces, standard stamping machines and weaving machines</a:t>
            </a:r>
          </a:p>
          <a:p>
            <a:pPr lvl="1" algn="just">
              <a:buFont typeface="Wingdings" pitchFamily="2" charset="2"/>
              <a:buChar char="§"/>
            </a:pPr>
            <a:r>
              <a:rPr lang="en-US" sz="2400" b="1" i="1" dirty="0">
                <a:latin typeface="Times New Roman" pitchFamily="18" charset="0"/>
                <a:cs typeface="Times New Roman" pitchFamily="18" charset="0"/>
              </a:rPr>
              <a:t>60% power factor and below: </a:t>
            </a:r>
            <a:r>
              <a:rPr lang="en-US" sz="2400" dirty="0">
                <a:latin typeface="Times New Roman" pitchFamily="18" charset="0"/>
                <a:cs typeface="Times New Roman" pitchFamily="18" charset="0"/>
              </a:rPr>
              <a:t>Single-stroke presses, automated machine tools, finish grinders, </a:t>
            </a:r>
            <a:r>
              <a:rPr lang="en-US" sz="2400" dirty="0" smtClean="0">
                <a:latin typeface="Times New Roman" pitchFamily="18" charset="0"/>
                <a:cs typeface="Times New Roman" pitchFamily="18" charset="0"/>
              </a:rPr>
              <a:t>welders</a:t>
            </a:r>
            <a:endParaRPr lang="en-US" sz="2400" dirty="0">
              <a:latin typeface="Times New Roman" pitchFamily="18" charset="0"/>
              <a:cs typeface="Times New Roman" pitchFamily="18" charset="0"/>
            </a:endParaRPr>
          </a:p>
        </p:txBody>
      </p:sp>
      <p:sp>
        <p:nvSpPr>
          <p:cNvPr id="4" name="Footer Placeholder 3"/>
          <p:cNvSpPr>
            <a:spLocks noGrp="1"/>
          </p:cNvSpPr>
          <p:nvPr>
            <p:ph type="ftr" sz="quarter" idx="11"/>
          </p:nvPr>
        </p:nvSpPr>
        <p:spPr/>
        <p:txBody>
          <a:bodyPr/>
          <a:lstStyle/>
          <a:p>
            <a:r>
              <a:rPr lang="en-US" dirty="0" err="1" smtClean="0"/>
              <a:t>Perencanaan</a:t>
            </a:r>
            <a:r>
              <a:rPr lang="en-US" dirty="0" smtClean="0"/>
              <a:t> </a:t>
            </a:r>
            <a:r>
              <a:rPr lang="en-US" dirty="0" err="1" smtClean="0"/>
              <a:t>Sistem</a:t>
            </a:r>
            <a:r>
              <a:rPr lang="en-US" dirty="0" smtClean="0"/>
              <a:t> </a:t>
            </a:r>
            <a:r>
              <a:rPr lang="en-US" dirty="0" err="1" smtClean="0"/>
              <a:t>Listrik</a:t>
            </a:r>
            <a:r>
              <a:rPr lang="en-US" dirty="0" smtClean="0"/>
              <a:t> </a:t>
            </a:r>
            <a:r>
              <a:rPr lang="en-US" dirty="0" err="1" smtClean="0"/>
              <a:t>untuk</a:t>
            </a:r>
            <a:r>
              <a:rPr lang="en-US" dirty="0" smtClean="0"/>
              <a:t> </a:t>
            </a:r>
            <a:r>
              <a:rPr lang="en-US" dirty="0" err="1" smtClean="0"/>
              <a:t>Industri</a:t>
            </a:r>
            <a:r>
              <a:rPr lang="en-US" dirty="0" smtClean="0"/>
              <a:t> by DMZ</a:t>
            </a:r>
            <a:endParaRPr lang="en-US" dirty="0"/>
          </a:p>
        </p:txBody>
      </p:sp>
      <p:cxnSp>
        <p:nvCxnSpPr>
          <p:cNvPr id="6" name="Straight Connector 5"/>
          <p:cNvCxnSpPr/>
          <p:nvPr/>
        </p:nvCxnSpPr>
        <p:spPr>
          <a:xfrm>
            <a:off x="457200" y="6324600"/>
            <a:ext cx="8229600" cy="1588"/>
          </a:xfrm>
          <a:prstGeom prst="line">
            <a:avLst/>
          </a:prstGeom>
          <a:ln w="76200" cmpd="thinThick">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a:off x="1295400" y="990600"/>
            <a:ext cx="7391400" cy="1588"/>
          </a:xfrm>
          <a:prstGeom prst="line">
            <a:avLst/>
          </a:prstGeom>
          <a:ln w="19050"/>
        </p:spPr>
        <p:style>
          <a:lnRef idx="1">
            <a:schemeClr val="accent1"/>
          </a:lnRef>
          <a:fillRef idx="0">
            <a:schemeClr val="accent1"/>
          </a:fillRef>
          <a:effectRef idx="0">
            <a:schemeClr val="accent1"/>
          </a:effectRef>
          <a:fontRef idx="minor">
            <a:schemeClr val="tx1"/>
          </a:fontRef>
        </p:style>
      </p:cxnSp>
      <p:pic>
        <p:nvPicPr>
          <p:cNvPr id="9" name="Picture 8"/>
          <p:cNvPicPr/>
          <p:nvPr/>
        </p:nvPicPr>
        <p:blipFill>
          <a:blip r:embed="rId2" cstate="print">
            <a:extLst>
              <a:ext uri="{28A0092B-C50C-407E-A947-70E740481C1C}">
                <a14:useLocalDpi xmlns:a14="http://schemas.microsoft.com/office/drawing/2010/main" val="0"/>
              </a:ext>
            </a:extLst>
          </a:blip>
          <a:stretch>
            <a:fillRect/>
          </a:stretch>
        </p:blipFill>
        <p:spPr>
          <a:xfrm>
            <a:off x="38100" y="0"/>
            <a:ext cx="1104900" cy="1085850"/>
          </a:xfrm>
          <a:prstGeom prst="rect">
            <a:avLst/>
          </a:prstGeom>
        </p:spPr>
      </p:pic>
    </p:spTree>
    <p:extLst>
      <p:ext uri="{BB962C8B-B14F-4D97-AF65-F5344CB8AC3E}">
        <p14:creationId xmlns:p14="http://schemas.microsoft.com/office/powerpoint/2010/main" val="1764671154"/>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r"/>
            <a:r>
              <a:rPr lang="en-US" sz="2400" b="1" dirty="0" smtClean="0">
                <a:latin typeface="Times New Roman" pitchFamily="18" charset="0"/>
                <a:cs typeface="Times New Roman" pitchFamily="18" charset="0"/>
              </a:rPr>
              <a:t>Power Factor</a:t>
            </a:r>
            <a:endParaRPr lang="en-US" sz="2400" b="1" dirty="0">
              <a:solidFill>
                <a:schemeClr val="tx2"/>
              </a:solidFill>
            </a:endParaRPr>
          </a:p>
        </p:txBody>
      </p:sp>
      <p:sp>
        <p:nvSpPr>
          <p:cNvPr id="3" name="Content Placeholder 2"/>
          <p:cNvSpPr>
            <a:spLocks noGrp="1"/>
          </p:cNvSpPr>
          <p:nvPr>
            <p:ph idx="1"/>
          </p:nvPr>
        </p:nvSpPr>
        <p:spPr/>
        <p:txBody>
          <a:bodyPr>
            <a:normAutofit lnSpcReduction="10000"/>
          </a:bodyPr>
          <a:lstStyle/>
          <a:p>
            <a:pPr algn="just"/>
            <a:r>
              <a:rPr lang="en-US" sz="2400" b="1" dirty="0">
                <a:latin typeface="Times New Roman" pitchFamily="18" charset="0"/>
                <a:cs typeface="Times New Roman" pitchFamily="18" charset="0"/>
              </a:rPr>
              <a:t>Reactive Power Problem (Motor)</a:t>
            </a:r>
          </a:p>
          <a:p>
            <a:pPr algn="just"/>
            <a:r>
              <a:rPr lang="en-US" sz="2400" b="1" dirty="0">
                <a:latin typeface="Times New Roman" pitchFamily="18" charset="0"/>
                <a:cs typeface="Times New Roman" pitchFamily="18" charset="0"/>
              </a:rPr>
              <a:t>Example</a:t>
            </a:r>
            <a:r>
              <a:rPr lang="en-US" sz="2400" dirty="0">
                <a:latin typeface="Times New Roman" pitchFamily="18" charset="0"/>
                <a:cs typeface="Times New Roman" pitchFamily="18" charset="0"/>
              </a:rPr>
              <a:t> that a motor is rated at 10,000W at 0.8 power factor. The resistance is 5ohm. At 415V, the motor will require the following amount of current:</a:t>
            </a:r>
          </a:p>
          <a:p>
            <a:pPr>
              <a:buNone/>
            </a:pPr>
            <a:r>
              <a:rPr lang="en-US" sz="2400" dirty="0">
                <a:latin typeface="Times New Roman" pitchFamily="18" charset="0"/>
                <a:cs typeface="Times New Roman" pitchFamily="18" charset="0"/>
              </a:rPr>
              <a:t>	I=10000/(√3x0.8x415)=</a:t>
            </a:r>
            <a:r>
              <a:rPr lang="en-US" sz="2400" b="1" dirty="0">
                <a:latin typeface="Times New Roman" pitchFamily="18" charset="0"/>
                <a:cs typeface="Times New Roman" pitchFamily="18" charset="0"/>
              </a:rPr>
              <a:t>17.39A</a:t>
            </a:r>
          </a:p>
          <a:p>
            <a:pPr>
              <a:buNone/>
            </a:pPr>
            <a:r>
              <a:rPr lang="en-US" sz="2400" dirty="0">
                <a:latin typeface="Times New Roman" pitchFamily="18" charset="0"/>
                <a:cs typeface="Times New Roman" pitchFamily="18" charset="0"/>
              </a:rPr>
              <a:t>	</a:t>
            </a:r>
            <a:r>
              <a:rPr lang="en-US" sz="2400" b="1" i="1" dirty="0">
                <a:latin typeface="Times New Roman" pitchFamily="18" charset="0"/>
                <a:cs typeface="Times New Roman" pitchFamily="18" charset="0"/>
              </a:rPr>
              <a:t>Losses when </a:t>
            </a:r>
            <a:r>
              <a:rPr lang="en-US" sz="2400" b="1" i="1" dirty="0" err="1">
                <a:latin typeface="Times New Roman" pitchFamily="18" charset="0"/>
                <a:cs typeface="Times New Roman" pitchFamily="18" charset="0"/>
              </a:rPr>
              <a:t>pf</a:t>
            </a:r>
            <a:r>
              <a:rPr lang="en-US" sz="2400" b="1" i="1" dirty="0">
                <a:latin typeface="Times New Roman" pitchFamily="18" charset="0"/>
                <a:cs typeface="Times New Roman" pitchFamily="18" charset="0"/>
              </a:rPr>
              <a:t> =0.8 </a:t>
            </a:r>
            <a:r>
              <a:rPr lang="en-US" sz="2400" dirty="0">
                <a:latin typeface="Times New Roman" pitchFamily="18" charset="0"/>
                <a:cs typeface="Times New Roman" pitchFamily="18" charset="0"/>
              </a:rPr>
              <a:t>: I</a:t>
            </a:r>
            <a:r>
              <a:rPr lang="en-US" sz="2400" baseline="30000" dirty="0">
                <a:latin typeface="Times New Roman" pitchFamily="18" charset="0"/>
                <a:cs typeface="Times New Roman" pitchFamily="18" charset="0"/>
              </a:rPr>
              <a:t>2</a:t>
            </a:r>
            <a:r>
              <a:rPr lang="en-US" sz="2400" dirty="0">
                <a:latin typeface="Times New Roman" pitchFamily="18" charset="0"/>
                <a:cs typeface="Times New Roman" pitchFamily="18" charset="0"/>
              </a:rPr>
              <a:t>R=(17.39)</a:t>
            </a:r>
            <a:r>
              <a:rPr lang="en-US" sz="2400" baseline="30000" dirty="0">
                <a:latin typeface="Times New Roman" pitchFamily="18" charset="0"/>
                <a:cs typeface="Times New Roman" pitchFamily="18" charset="0"/>
              </a:rPr>
              <a:t>2</a:t>
            </a:r>
            <a:r>
              <a:rPr lang="en-US" sz="2400" dirty="0">
                <a:latin typeface="Times New Roman" pitchFamily="18" charset="0"/>
                <a:cs typeface="Times New Roman" pitchFamily="18" charset="0"/>
              </a:rPr>
              <a:t>(5)=</a:t>
            </a:r>
            <a:r>
              <a:rPr lang="en-US" sz="2400" b="1" i="1" dirty="0">
                <a:latin typeface="Times New Roman" pitchFamily="18" charset="0"/>
                <a:cs typeface="Times New Roman" pitchFamily="18" charset="0"/>
              </a:rPr>
              <a:t>1,512W</a:t>
            </a:r>
          </a:p>
          <a:p>
            <a:pPr algn="just">
              <a:buNone/>
            </a:pPr>
            <a:r>
              <a:rPr lang="en-US" sz="2400" dirty="0">
                <a:latin typeface="Times New Roman" pitchFamily="18" charset="0"/>
                <a:cs typeface="Times New Roman" pitchFamily="18" charset="0"/>
              </a:rPr>
              <a:t>	The same motor rated at </a:t>
            </a:r>
            <a:r>
              <a:rPr lang="en-US" sz="2400" b="1" i="1" dirty="0">
                <a:latin typeface="Times New Roman" pitchFamily="18" charset="0"/>
                <a:cs typeface="Times New Roman" pitchFamily="18" charset="0"/>
              </a:rPr>
              <a:t>0.65 power factor </a:t>
            </a:r>
            <a:r>
              <a:rPr lang="en-US" sz="2400" dirty="0">
                <a:latin typeface="Times New Roman" pitchFamily="18" charset="0"/>
                <a:cs typeface="Times New Roman" pitchFamily="18" charset="0"/>
              </a:rPr>
              <a:t>will require:</a:t>
            </a:r>
          </a:p>
          <a:p>
            <a:pPr>
              <a:buNone/>
            </a:pPr>
            <a:r>
              <a:rPr lang="en-US" sz="2400" dirty="0">
                <a:latin typeface="Times New Roman" pitchFamily="18" charset="0"/>
                <a:cs typeface="Times New Roman" pitchFamily="18" charset="0"/>
              </a:rPr>
              <a:t>     I=10000/(√3x0.65x415)=</a:t>
            </a:r>
            <a:r>
              <a:rPr lang="en-US" sz="2400" b="1" dirty="0">
                <a:latin typeface="Times New Roman" pitchFamily="18" charset="0"/>
                <a:cs typeface="Times New Roman" pitchFamily="18" charset="0"/>
              </a:rPr>
              <a:t>21.403A</a:t>
            </a:r>
          </a:p>
          <a:p>
            <a:pPr algn="just">
              <a:buNone/>
            </a:pPr>
            <a:r>
              <a:rPr lang="en-US" sz="2400" dirty="0">
                <a:latin typeface="Times New Roman" pitchFamily="18" charset="0"/>
                <a:cs typeface="Times New Roman" pitchFamily="18" charset="0"/>
              </a:rPr>
              <a:t>	</a:t>
            </a:r>
            <a:r>
              <a:rPr lang="en-US" sz="2400" b="1" i="1" dirty="0">
                <a:latin typeface="Times New Roman" pitchFamily="18" charset="0"/>
                <a:cs typeface="Times New Roman" pitchFamily="18" charset="0"/>
              </a:rPr>
              <a:t>Losses when </a:t>
            </a:r>
            <a:r>
              <a:rPr lang="en-US" sz="2400" b="1" i="1" dirty="0" err="1">
                <a:latin typeface="Times New Roman" pitchFamily="18" charset="0"/>
                <a:cs typeface="Times New Roman" pitchFamily="18" charset="0"/>
              </a:rPr>
              <a:t>pf</a:t>
            </a:r>
            <a:r>
              <a:rPr lang="en-US" sz="2400" b="1" i="1" dirty="0">
                <a:latin typeface="Times New Roman" pitchFamily="18" charset="0"/>
                <a:cs typeface="Times New Roman" pitchFamily="18" charset="0"/>
              </a:rPr>
              <a:t>=0.65 </a:t>
            </a:r>
            <a:r>
              <a:rPr lang="en-US" sz="2400" dirty="0">
                <a:latin typeface="Times New Roman" pitchFamily="18" charset="0"/>
                <a:cs typeface="Times New Roman" pitchFamily="18" charset="0"/>
              </a:rPr>
              <a:t>: I</a:t>
            </a:r>
            <a:r>
              <a:rPr lang="en-US" sz="2400" baseline="30000" dirty="0">
                <a:latin typeface="Times New Roman" pitchFamily="18" charset="0"/>
                <a:cs typeface="Times New Roman" pitchFamily="18" charset="0"/>
              </a:rPr>
              <a:t>2</a:t>
            </a:r>
            <a:r>
              <a:rPr lang="en-US" sz="2400" dirty="0">
                <a:latin typeface="Times New Roman" pitchFamily="18" charset="0"/>
                <a:cs typeface="Times New Roman" pitchFamily="18" charset="0"/>
              </a:rPr>
              <a:t>R=(21.403)</a:t>
            </a:r>
            <a:r>
              <a:rPr lang="en-US" sz="2400" baseline="30000" dirty="0">
                <a:latin typeface="Times New Roman" pitchFamily="18" charset="0"/>
                <a:cs typeface="Times New Roman" pitchFamily="18" charset="0"/>
              </a:rPr>
              <a:t>2</a:t>
            </a:r>
            <a:r>
              <a:rPr lang="en-US" sz="2400" dirty="0">
                <a:latin typeface="Times New Roman" pitchFamily="18" charset="0"/>
                <a:cs typeface="Times New Roman" pitchFamily="18" charset="0"/>
              </a:rPr>
              <a:t>(5)=</a:t>
            </a:r>
            <a:r>
              <a:rPr lang="en-US" sz="2400" b="1" i="1" dirty="0">
                <a:latin typeface="Times New Roman" pitchFamily="18" charset="0"/>
                <a:cs typeface="Times New Roman" pitchFamily="18" charset="0"/>
              </a:rPr>
              <a:t>2290.4W</a:t>
            </a:r>
          </a:p>
          <a:p>
            <a:pPr algn="just"/>
            <a:endParaRPr lang="en-US" sz="2400"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endParaRPr>
          </a:p>
          <a:p>
            <a:pPr algn="just"/>
            <a:r>
              <a:rPr lang="en-US" sz="2400"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Low </a:t>
            </a:r>
            <a:r>
              <a:rPr lang="en-US" sz="24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Power Factor = Higher Losses</a:t>
            </a:r>
          </a:p>
          <a:p>
            <a:pPr algn="just">
              <a:buNone/>
            </a:pPr>
            <a:endParaRPr lang="en-US" sz="2400" dirty="0">
              <a:latin typeface="Times New Roman" pitchFamily="18" charset="0"/>
              <a:cs typeface="Times New Roman" pitchFamily="18" charset="0"/>
            </a:endParaRPr>
          </a:p>
          <a:p>
            <a:pPr lvl="1" algn="just">
              <a:buFont typeface="Wingdings" pitchFamily="2" charset="2"/>
              <a:buChar char="§"/>
            </a:pPr>
            <a:endParaRPr lang="en-US" sz="2000" baseline="30000" dirty="0">
              <a:latin typeface="Times New Roman" pitchFamily="18" charset="0"/>
              <a:cs typeface="Times New Roman" pitchFamily="18" charset="0"/>
            </a:endParaRPr>
          </a:p>
          <a:p>
            <a:endParaRPr lang="en-US" dirty="0"/>
          </a:p>
        </p:txBody>
      </p:sp>
      <p:sp>
        <p:nvSpPr>
          <p:cNvPr id="4" name="Footer Placeholder 3"/>
          <p:cNvSpPr>
            <a:spLocks noGrp="1"/>
          </p:cNvSpPr>
          <p:nvPr>
            <p:ph type="ftr" sz="quarter" idx="11"/>
          </p:nvPr>
        </p:nvSpPr>
        <p:spPr/>
        <p:txBody>
          <a:bodyPr/>
          <a:lstStyle/>
          <a:p>
            <a:r>
              <a:rPr lang="en-US" dirty="0" err="1" smtClean="0"/>
              <a:t>Perencanaan</a:t>
            </a:r>
            <a:r>
              <a:rPr lang="en-US" dirty="0" smtClean="0"/>
              <a:t> </a:t>
            </a:r>
            <a:r>
              <a:rPr lang="en-US" dirty="0" err="1" smtClean="0"/>
              <a:t>Sistem</a:t>
            </a:r>
            <a:r>
              <a:rPr lang="en-US" dirty="0" smtClean="0"/>
              <a:t> </a:t>
            </a:r>
            <a:r>
              <a:rPr lang="en-US" dirty="0" err="1" smtClean="0"/>
              <a:t>Listrik</a:t>
            </a:r>
            <a:r>
              <a:rPr lang="en-US" dirty="0" smtClean="0"/>
              <a:t> </a:t>
            </a:r>
            <a:r>
              <a:rPr lang="en-US" dirty="0" err="1" smtClean="0"/>
              <a:t>untuk</a:t>
            </a:r>
            <a:r>
              <a:rPr lang="en-US" dirty="0" smtClean="0"/>
              <a:t> </a:t>
            </a:r>
            <a:r>
              <a:rPr lang="en-US" dirty="0" err="1" smtClean="0"/>
              <a:t>Industri</a:t>
            </a:r>
            <a:r>
              <a:rPr lang="en-US" dirty="0" smtClean="0"/>
              <a:t> by DMZ</a:t>
            </a:r>
            <a:endParaRPr lang="en-US" dirty="0"/>
          </a:p>
        </p:txBody>
      </p:sp>
      <p:cxnSp>
        <p:nvCxnSpPr>
          <p:cNvPr id="6" name="Straight Connector 5"/>
          <p:cNvCxnSpPr/>
          <p:nvPr/>
        </p:nvCxnSpPr>
        <p:spPr>
          <a:xfrm>
            <a:off x="457200" y="6324600"/>
            <a:ext cx="8229600" cy="1588"/>
          </a:xfrm>
          <a:prstGeom prst="line">
            <a:avLst/>
          </a:prstGeom>
          <a:ln w="76200" cmpd="thinThick">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a:off x="1295400" y="990600"/>
            <a:ext cx="7391400" cy="1588"/>
          </a:xfrm>
          <a:prstGeom prst="line">
            <a:avLst/>
          </a:prstGeom>
          <a:ln w="19050"/>
        </p:spPr>
        <p:style>
          <a:lnRef idx="1">
            <a:schemeClr val="accent1"/>
          </a:lnRef>
          <a:fillRef idx="0">
            <a:schemeClr val="accent1"/>
          </a:fillRef>
          <a:effectRef idx="0">
            <a:schemeClr val="accent1"/>
          </a:effectRef>
          <a:fontRef idx="minor">
            <a:schemeClr val="tx1"/>
          </a:fontRef>
        </p:style>
      </p:cxnSp>
      <p:pic>
        <p:nvPicPr>
          <p:cNvPr id="9" name="Picture 8"/>
          <p:cNvPicPr/>
          <p:nvPr/>
        </p:nvPicPr>
        <p:blipFill>
          <a:blip r:embed="rId2" cstate="print">
            <a:extLst>
              <a:ext uri="{28A0092B-C50C-407E-A947-70E740481C1C}">
                <a14:useLocalDpi xmlns:a14="http://schemas.microsoft.com/office/drawing/2010/main" val="0"/>
              </a:ext>
            </a:extLst>
          </a:blip>
          <a:stretch>
            <a:fillRect/>
          </a:stretch>
        </p:blipFill>
        <p:spPr>
          <a:xfrm>
            <a:off x="38100" y="0"/>
            <a:ext cx="1104900" cy="1085850"/>
          </a:xfrm>
          <a:prstGeom prst="rect">
            <a:avLst/>
          </a:prstGeom>
        </p:spPr>
      </p:pic>
    </p:spTree>
    <p:extLst>
      <p:ext uri="{BB962C8B-B14F-4D97-AF65-F5344CB8AC3E}">
        <p14:creationId xmlns:p14="http://schemas.microsoft.com/office/powerpoint/2010/main" val="176467115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79438"/>
            <a:ext cx="8229600" cy="1935162"/>
          </a:xfrm>
        </p:spPr>
        <p:txBody>
          <a:bodyPr>
            <a:noAutofit/>
          </a:bodyPr>
          <a:lstStyle/>
          <a:p>
            <a:r>
              <a:rPr lang="en-US" sz="3200" dirty="0">
                <a:solidFill>
                  <a:srgbClr val="00B050"/>
                </a:solidFill>
                <a:effectLst>
                  <a:outerShdw blurRad="38100" dist="38100" dir="2700000" algn="tl">
                    <a:srgbClr val="000000">
                      <a:alpha val="43137"/>
                    </a:srgbClr>
                  </a:outerShdw>
                </a:effectLst>
              </a:rPr>
              <a:t>Mari </a:t>
            </a:r>
            <a:r>
              <a:rPr lang="en-US" sz="3200" dirty="0" err="1">
                <a:solidFill>
                  <a:srgbClr val="00B050"/>
                </a:solidFill>
                <a:effectLst>
                  <a:outerShdw blurRad="38100" dist="38100" dir="2700000" algn="tl">
                    <a:srgbClr val="000000">
                      <a:alpha val="43137"/>
                    </a:srgbClr>
                  </a:outerShdw>
                </a:effectLst>
              </a:rPr>
              <a:t>kita</a:t>
            </a:r>
            <a:r>
              <a:rPr lang="en-US" sz="3200" dirty="0">
                <a:solidFill>
                  <a:srgbClr val="00B050"/>
                </a:solidFill>
                <a:effectLst>
                  <a:outerShdw blurRad="38100" dist="38100" dir="2700000" algn="tl">
                    <a:srgbClr val="000000">
                      <a:alpha val="43137"/>
                    </a:srgbClr>
                  </a:outerShdw>
                </a:effectLst>
              </a:rPr>
              <a:t> </a:t>
            </a:r>
            <a:r>
              <a:rPr lang="en-US" sz="3200" dirty="0" err="1">
                <a:solidFill>
                  <a:srgbClr val="00B050"/>
                </a:solidFill>
                <a:effectLst>
                  <a:outerShdw blurRad="38100" dist="38100" dir="2700000" algn="tl">
                    <a:srgbClr val="000000">
                      <a:alpha val="43137"/>
                    </a:srgbClr>
                  </a:outerShdw>
                </a:effectLst>
              </a:rPr>
              <a:t>berdoa</a:t>
            </a:r>
            <a:r>
              <a:rPr lang="en-US" sz="3200" dirty="0">
                <a:solidFill>
                  <a:srgbClr val="00B050"/>
                </a:solidFill>
                <a:effectLst>
                  <a:outerShdw blurRad="38100" dist="38100" dir="2700000" algn="tl">
                    <a:srgbClr val="000000">
                      <a:alpha val="43137"/>
                    </a:srgbClr>
                  </a:outerShdw>
                </a:effectLst>
              </a:rPr>
              <a:t> </a:t>
            </a:r>
            <a:r>
              <a:rPr lang="en-US" sz="3200" dirty="0" err="1">
                <a:solidFill>
                  <a:srgbClr val="00B050"/>
                </a:solidFill>
                <a:effectLst>
                  <a:outerShdw blurRad="38100" dist="38100" dir="2700000" algn="tl">
                    <a:srgbClr val="000000">
                      <a:alpha val="43137"/>
                    </a:srgbClr>
                  </a:outerShdw>
                </a:effectLst>
              </a:rPr>
              <a:t>menurut</a:t>
            </a:r>
            <a:r>
              <a:rPr lang="en-US" sz="3200" dirty="0">
                <a:solidFill>
                  <a:srgbClr val="00B050"/>
                </a:solidFill>
                <a:effectLst>
                  <a:outerShdw blurRad="38100" dist="38100" dir="2700000" algn="tl">
                    <a:srgbClr val="000000">
                      <a:alpha val="43137"/>
                    </a:srgbClr>
                  </a:outerShdw>
                </a:effectLst>
              </a:rPr>
              <a:t> agama </a:t>
            </a:r>
            <a:r>
              <a:rPr lang="en-US" sz="3200" dirty="0" err="1">
                <a:solidFill>
                  <a:srgbClr val="00B050"/>
                </a:solidFill>
                <a:effectLst>
                  <a:outerShdw blurRad="38100" dist="38100" dir="2700000" algn="tl">
                    <a:srgbClr val="000000">
                      <a:alpha val="43137"/>
                    </a:srgbClr>
                  </a:outerShdw>
                </a:effectLst>
              </a:rPr>
              <a:t>dan</a:t>
            </a:r>
            <a:r>
              <a:rPr lang="en-US" sz="3200" dirty="0">
                <a:solidFill>
                  <a:srgbClr val="00B050"/>
                </a:solidFill>
                <a:effectLst>
                  <a:outerShdw blurRad="38100" dist="38100" dir="2700000" algn="tl">
                    <a:srgbClr val="000000">
                      <a:alpha val="43137"/>
                    </a:srgbClr>
                  </a:outerShdw>
                </a:effectLst>
              </a:rPr>
              <a:t> </a:t>
            </a:r>
            <a:r>
              <a:rPr lang="en-US" sz="3200" dirty="0" err="1">
                <a:solidFill>
                  <a:srgbClr val="00B050"/>
                </a:solidFill>
                <a:effectLst>
                  <a:outerShdw blurRad="38100" dist="38100" dir="2700000" algn="tl">
                    <a:srgbClr val="000000">
                      <a:alpha val="43137"/>
                    </a:srgbClr>
                  </a:outerShdw>
                </a:effectLst>
              </a:rPr>
              <a:t>kepercayaan</a:t>
            </a:r>
            <a:r>
              <a:rPr lang="en-US" sz="3200" dirty="0">
                <a:solidFill>
                  <a:srgbClr val="00B050"/>
                </a:solidFill>
                <a:effectLst>
                  <a:outerShdw blurRad="38100" dist="38100" dir="2700000" algn="tl">
                    <a:srgbClr val="000000">
                      <a:alpha val="43137"/>
                    </a:srgbClr>
                  </a:outerShdw>
                </a:effectLst>
              </a:rPr>
              <a:t> </a:t>
            </a:r>
            <a:r>
              <a:rPr lang="en-US" sz="3200" dirty="0" err="1">
                <a:solidFill>
                  <a:srgbClr val="00B050"/>
                </a:solidFill>
                <a:effectLst>
                  <a:outerShdw blurRad="38100" dist="38100" dir="2700000" algn="tl">
                    <a:srgbClr val="000000">
                      <a:alpha val="43137"/>
                    </a:srgbClr>
                  </a:outerShdw>
                </a:effectLst>
              </a:rPr>
              <a:t>masing-masing</a:t>
            </a:r>
            <a:r>
              <a:rPr lang="en-US" sz="3200" dirty="0">
                <a:solidFill>
                  <a:srgbClr val="00B050"/>
                </a:solidFill>
                <a:effectLst>
                  <a:outerShdw blurRad="38100" dist="38100" dir="2700000" algn="tl">
                    <a:srgbClr val="000000">
                      <a:alpha val="43137"/>
                    </a:srgbClr>
                  </a:outerShdw>
                </a:effectLst>
              </a:rPr>
              <a:t> </a:t>
            </a:r>
            <a:r>
              <a:rPr lang="en-US" sz="3200" dirty="0" err="1">
                <a:solidFill>
                  <a:srgbClr val="00B050"/>
                </a:solidFill>
                <a:effectLst>
                  <a:outerShdw blurRad="38100" dist="38100" dir="2700000" algn="tl">
                    <a:srgbClr val="000000">
                      <a:alpha val="43137"/>
                    </a:srgbClr>
                  </a:outerShdw>
                </a:effectLst>
              </a:rPr>
              <a:t>sebelum</a:t>
            </a:r>
            <a:r>
              <a:rPr lang="en-US" sz="3200" dirty="0">
                <a:solidFill>
                  <a:srgbClr val="00B050"/>
                </a:solidFill>
                <a:effectLst>
                  <a:outerShdw blurRad="38100" dist="38100" dir="2700000" algn="tl">
                    <a:srgbClr val="000000">
                      <a:alpha val="43137"/>
                    </a:srgbClr>
                  </a:outerShdw>
                </a:effectLst>
              </a:rPr>
              <a:t> </a:t>
            </a:r>
            <a:r>
              <a:rPr lang="en-US" sz="3200" dirty="0" err="1">
                <a:solidFill>
                  <a:srgbClr val="00B050"/>
                </a:solidFill>
                <a:effectLst>
                  <a:outerShdw blurRad="38100" dist="38100" dir="2700000" algn="tl">
                    <a:srgbClr val="000000">
                      <a:alpha val="43137"/>
                    </a:srgbClr>
                  </a:outerShdw>
                </a:effectLst>
              </a:rPr>
              <a:t>kelas</a:t>
            </a:r>
            <a:r>
              <a:rPr lang="en-US" sz="3200" dirty="0">
                <a:solidFill>
                  <a:srgbClr val="00B050"/>
                </a:solidFill>
                <a:effectLst>
                  <a:outerShdw blurRad="38100" dist="38100" dir="2700000" algn="tl">
                    <a:srgbClr val="000000">
                      <a:alpha val="43137"/>
                    </a:srgbClr>
                  </a:outerShdw>
                </a:effectLst>
              </a:rPr>
              <a:t> </a:t>
            </a:r>
            <a:r>
              <a:rPr lang="en-US" sz="3200" dirty="0" err="1">
                <a:solidFill>
                  <a:srgbClr val="00B050"/>
                </a:solidFill>
                <a:effectLst>
                  <a:outerShdw blurRad="38100" dist="38100" dir="2700000" algn="tl">
                    <a:srgbClr val="000000">
                      <a:alpha val="43137"/>
                    </a:srgbClr>
                  </a:outerShdw>
                </a:effectLst>
              </a:rPr>
              <a:t>dimulai</a:t>
            </a:r>
            <a:r>
              <a:rPr lang="en-US" sz="3200" dirty="0" smtClean="0">
                <a:solidFill>
                  <a:srgbClr val="00B050"/>
                </a:solidFill>
                <a:effectLst>
                  <a:outerShdw blurRad="38100" dist="38100" dir="2700000" algn="tl">
                    <a:srgbClr val="000000">
                      <a:alpha val="43137"/>
                    </a:srgbClr>
                  </a:outerShdw>
                </a:effectLst>
              </a:rPr>
              <a:t>.</a:t>
            </a:r>
            <a:endParaRPr lang="en-US" sz="3200" dirty="0">
              <a:solidFill>
                <a:srgbClr val="00B050"/>
              </a:solidFill>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457200" y="2819400"/>
            <a:ext cx="8229600" cy="3489960"/>
          </a:xfrm>
        </p:spPr>
        <p:txBody>
          <a:bodyPr>
            <a:normAutofit/>
          </a:bodyPr>
          <a:lstStyle/>
          <a:p>
            <a:pPr marL="137160" indent="0" algn="ctr">
              <a:buNone/>
            </a:pPr>
            <a:r>
              <a:rPr lang="en-US" sz="3600" dirty="0" err="1" smtClean="0">
                <a:solidFill>
                  <a:srgbClr val="00B0F0"/>
                </a:solidFill>
                <a:effectLst>
                  <a:outerShdw blurRad="38100" dist="38100" dir="2700000" algn="tl">
                    <a:srgbClr val="000000">
                      <a:alpha val="43137"/>
                    </a:srgbClr>
                  </a:outerShdw>
                </a:effectLst>
              </a:rPr>
              <a:t>Doa</a:t>
            </a:r>
            <a:r>
              <a:rPr lang="en-US" sz="3600" dirty="0" smtClean="0">
                <a:solidFill>
                  <a:srgbClr val="00B0F0"/>
                </a:solidFill>
                <a:effectLst>
                  <a:outerShdw blurRad="38100" dist="38100" dir="2700000" algn="tl">
                    <a:srgbClr val="000000">
                      <a:alpha val="43137"/>
                    </a:srgbClr>
                  </a:outerShdw>
                </a:effectLst>
              </a:rPr>
              <a:t> </a:t>
            </a:r>
            <a:r>
              <a:rPr lang="en-US" sz="3600" dirty="0" err="1" smtClean="0">
                <a:solidFill>
                  <a:srgbClr val="00B0F0"/>
                </a:solidFill>
                <a:effectLst>
                  <a:outerShdw blurRad="38100" dist="38100" dir="2700000" algn="tl">
                    <a:srgbClr val="000000">
                      <a:alpha val="43137"/>
                    </a:srgbClr>
                  </a:outerShdw>
                </a:effectLst>
              </a:rPr>
              <a:t>dimulai</a:t>
            </a:r>
            <a:r>
              <a:rPr lang="en-US" sz="3600" dirty="0" smtClean="0">
                <a:solidFill>
                  <a:srgbClr val="00B0F0"/>
                </a:solidFill>
                <a:effectLst>
                  <a:outerShdw blurRad="38100" dist="38100" dir="2700000" algn="tl">
                    <a:srgbClr val="000000">
                      <a:alpha val="43137"/>
                    </a:srgbClr>
                  </a:outerShdw>
                </a:effectLst>
              </a:rPr>
              <a:t>…</a:t>
            </a:r>
            <a:endParaRPr lang="en-US" sz="3600" dirty="0">
              <a:solidFill>
                <a:srgbClr val="00B0F0"/>
              </a:solidFill>
              <a:effectLst>
                <a:outerShdw blurRad="38100" dist="38100" dir="2700000" algn="tl">
                  <a:srgbClr val="000000">
                    <a:alpha val="43137"/>
                  </a:srgbClr>
                </a:outerShdw>
              </a:effectLst>
            </a:endParaRPr>
          </a:p>
        </p:txBody>
      </p:sp>
      <p:pic>
        <p:nvPicPr>
          <p:cNvPr id="4" name="Picture 3" descr="doababy.jpg"/>
          <p:cNvPicPr>
            <a:picLocks noChangeAspect="1"/>
          </p:cNvPicPr>
          <p:nvPr/>
        </p:nvPicPr>
        <p:blipFill>
          <a:blip r:embed="rId2" cstate="print"/>
          <a:srcRect/>
          <a:stretch>
            <a:fillRect/>
          </a:stretch>
        </p:blipFill>
        <p:spPr bwMode="auto">
          <a:xfrm>
            <a:off x="3480209" y="3713162"/>
            <a:ext cx="2183582" cy="2687638"/>
          </a:xfrm>
          <a:prstGeom prst="rect">
            <a:avLst/>
          </a:prstGeom>
          <a:noFill/>
          <a:ln w="9525">
            <a:noFill/>
            <a:miter lim="800000"/>
            <a:headEnd/>
            <a:tailEnd/>
          </a:ln>
        </p:spPr>
      </p:pic>
    </p:spTree>
    <p:extLst>
      <p:ext uri="{BB962C8B-B14F-4D97-AF65-F5344CB8AC3E}">
        <p14:creationId xmlns:p14="http://schemas.microsoft.com/office/powerpoint/2010/main" val="279482521"/>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r"/>
            <a:r>
              <a:rPr lang="en-US" sz="2400" b="1" dirty="0" smtClean="0">
                <a:latin typeface="Times New Roman" pitchFamily="18" charset="0"/>
                <a:cs typeface="Times New Roman" pitchFamily="18" charset="0"/>
              </a:rPr>
              <a:t>Power Factor</a:t>
            </a:r>
            <a:endParaRPr lang="en-US" sz="2400" b="1" dirty="0">
              <a:solidFill>
                <a:schemeClr val="tx2"/>
              </a:solidFill>
            </a:endParaRPr>
          </a:p>
        </p:txBody>
      </p:sp>
      <p:sp>
        <p:nvSpPr>
          <p:cNvPr id="3" name="Content Placeholder 2"/>
          <p:cNvSpPr>
            <a:spLocks noGrp="1"/>
          </p:cNvSpPr>
          <p:nvPr>
            <p:ph idx="1"/>
          </p:nvPr>
        </p:nvSpPr>
        <p:spPr/>
        <p:txBody>
          <a:bodyPr/>
          <a:lstStyle/>
          <a:p>
            <a:pPr algn="just"/>
            <a:r>
              <a:rPr lang="en-US" b="1" dirty="0">
                <a:latin typeface="Times New Roman" pitchFamily="18" charset="0"/>
                <a:cs typeface="Times New Roman" pitchFamily="18" charset="0"/>
              </a:rPr>
              <a:t>Minimum Power Factor</a:t>
            </a:r>
          </a:p>
          <a:p>
            <a:pPr algn="just"/>
            <a:r>
              <a:rPr lang="en-US" dirty="0">
                <a:latin typeface="Times New Roman" pitchFamily="18" charset="0"/>
                <a:cs typeface="Times New Roman" pitchFamily="18" charset="0"/>
              </a:rPr>
              <a:t>Customers are advise to maintain power factor at minimum of 0.85</a:t>
            </a:r>
          </a:p>
          <a:p>
            <a:endParaRPr lang="en-US" dirty="0"/>
          </a:p>
        </p:txBody>
      </p:sp>
      <p:sp>
        <p:nvSpPr>
          <p:cNvPr id="4" name="Footer Placeholder 3"/>
          <p:cNvSpPr>
            <a:spLocks noGrp="1"/>
          </p:cNvSpPr>
          <p:nvPr>
            <p:ph type="ftr" sz="quarter" idx="11"/>
          </p:nvPr>
        </p:nvSpPr>
        <p:spPr/>
        <p:txBody>
          <a:bodyPr/>
          <a:lstStyle/>
          <a:p>
            <a:r>
              <a:rPr lang="en-US" dirty="0" err="1" smtClean="0"/>
              <a:t>Perencanaan</a:t>
            </a:r>
            <a:r>
              <a:rPr lang="en-US" dirty="0" smtClean="0"/>
              <a:t> </a:t>
            </a:r>
            <a:r>
              <a:rPr lang="en-US" dirty="0" err="1" smtClean="0"/>
              <a:t>Sistem</a:t>
            </a:r>
            <a:r>
              <a:rPr lang="en-US" dirty="0" smtClean="0"/>
              <a:t> </a:t>
            </a:r>
            <a:r>
              <a:rPr lang="en-US" dirty="0" err="1" smtClean="0"/>
              <a:t>Listrik</a:t>
            </a:r>
            <a:r>
              <a:rPr lang="en-US" dirty="0" smtClean="0"/>
              <a:t> </a:t>
            </a:r>
            <a:r>
              <a:rPr lang="en-US" dirty="0" err="1" smtClean="0"/>
              <a:t>untuk</a:t>
            </a:r>
            <a:r>
              <a:rPr lang="en-US" dirty="0" smtClean="0"/>
              <a:t> </a:t>
            </a:r>
            <a:r>
              <a:rPr lang="en-US" dirty="0" err="1" smtClean="0"/>
              <a:t>Industri</a:t>
            </a:r>
            <a:r>
              <a:rPr lang="en-US" dirty="0" smtClean="0"/>
              <a:t> by DMZ</a:t>
            </a:r>
            <a:endParaRPr lang="en-US" dirty="0"/>
          </a:p>
        </p:txBody>
      </p:sp>
      <p:cxnSp>
        <p:nvCxnSpPr>
          <p:cNvPr id="6" name="Straight Connector 5"/>
          <p:cNvCxnSpPr/>
          <p:nvPr/>
        </p:nvCxnSpPr>
        <p:spPr>
          <a:xfrm>
            <a:off x="457200" y="6324600"/>
            <a:ext cx="8229600" cy="1588"/>
          </a:xfrm>
          <a:prstGeom prst="line">
            <a:avLst/>
          </a:prstGeom>
          <a:ln w="76200" cmpd="thinThick">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a:off x="1295400" y="990600"/>
            <a:ext cx="7391400" cy="1588"/>
          </a:xfrm>
          <a:prstGeom prst="line">
            <a:avLst/>
          </a:prstGeom>
          <a:ln w="19050"/>
        </p:spPr>
        <p:style>
          <a:lnRef idx="1">
            <a:schemeClr val="accent1"/>
          </a:lnRef>
          <a:fillRef idx="0">
            <a:schemeClr val="accent1"/>
          </a:fillRef>
          <a:effectRef idx="0">
            <a:schemeClr val="accent1"/>
          </a:effectRef>
          <a:fontRef idx="minor">
            <a:schemeClr val="tx1"/>
          </a:fontRef>
        </p:style>
      </p:cxnSp>
      <p:pic>
        <p:nvPicPr>
          <p:cNvPr id="9" name="Picture 8"/>
          <p:cNvPicPr/>
          <p:nvPr/>
        </p:nvPicPr>
        <p:blipFill>
          <a:blip r:embed="rId2" cstate="print">
            <a:extLst>
              <a:ext uri="{28A0092B-C50C-407E-A947-70E740481C1C}">
                <a14:useLocalDpi xmlns:a14="http://schemas.microsoft.com/office/drawing/2010/main" val="0"/>
              </a:ext>
            </a:extLst>
          </a:blip>
          <a:stretch>
            <a:fillRect/>
          </a:stretch>
        </p:blipFill>
        <p:spPr>
          <a:xfrm>
            <a:off x="38100" y="0"/>
            <a:ext cx="1104900" cy="1085850"/>
          </a:xfrm>
          <a:prstGeom prst="rect">
            <a:avLst/>
          </a:prstGeom>
        </p:spPr>
      </p:pic>
      <p:pic>
        <p:nvPicPr>
          <p:cNvPr id="8" name="Picture 3"/>
          <p:cNvPicPr>
            <a:picLocks noChangeAspect="1" noChangeArrowheads="1"/>
          </p:cNvPicPr>
          <p:nvPr/>
        </p:nvPicPr>
        <p:blipFill>
          <a:blip r:embed="rId3">
            <a:extLst>
              <a:ext uri="{BEBA8EAE-BF5A-486C-A8C5-ECC9F3942E4B}">
                <a14:imgProps xmlns:a14="http://schemas.microsoft.com/office/drawing/2010/main">
                  <a14:imgLayer r:embed="rId4">
                    <a14:imgEffect>
                      <a14:artisticPhotocopy/>
                    </a14:imgEffect>
                    <a14:imgEffect>
                      <a14:sharpenSoften amount="50000"/>
                    </a14:imgEffect>
                  </a14:imgLayer>
                </a14:imgProps>
              </a:ext>
              <a:ext uri="{28A0092B-C50C-407E-A947-70E740481C1C}">
                <a14:useLocalDpi xmlns:a14="http://schemas.microsoft.com/office/drawing/2010/main" val="0"/>
              </a:ext>
            </a:extLst>
          </a:blip>
          <a:srcRect/>
          <a:stretch>
            <a:fillRect/>
          </a:stretch>
        </p:blipFill>
        <p:spPr bwMode="auto">
          <a:xfrm>
            <a:off x="2209800" y="3629025"/>
            <a:ext cx="4876800" cy="254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764671154"/>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r"/>
            <a:r>
              <a:rPr lang="en-US" sz="2400" b="1" dirty="0" smtClean="0">
                <a:solidFill>
                  <a:schemeClr val="tx2"/>
                </a:solidFill>
              </a:rPr>
              <a:t>Power Factor</a:t>
            </a:r>
            <a:endParaRPr lang="en-US" sz="2400" b="1" dirty="0">
              <a:solidFill>
                <a:schemeClr val="tx2"/>
              </a:solidFill>
            </a:endParaRPr>
          </a:p>
        </p:txBody>
      </p:sp>
      <p:sp>
        <p:nvSpPr>
          <p:cNvPr id="3" name="Content Placeholder 2"/>
          <p:cNvSpPr>
            <a:spLocks noGrp="1"/>
          </p:cNvSpPr>
          <p:nvPr>
            <p:ph idx="1"/>
          </p:nvPr>
        </p:nvSpPr>
        <p:spPr/>
        <p:txBody>
          <a:bodyPr>
            <a:normAutofit lnSpcReduction="10000"/>
          </a:bodyPr>
          <a:lstStyle/>
          <a:p>
            <a:pPr>
              <a:buFont typeface="Arial" charset="0"/>
              <a:buNone/>
            </a:pPr>
            <a:r>
              <a:rPr lang="en-MY" sz="2400" b="1" dirty="0">
                <a:latin typeface="Times New Roman" pitchFamily="18" charset="0"/>
                <a:cs typeface="Times New Roman" pitchFamily="18" charset="0"/>
              </a:rPr>
              <a:t>How to Improve Power Factor</a:t>
            </a:r>
          </a:p>
          <a:p>
            <a:r>
              <a:rPr lang="en-MY" sz="2400" dirty="0">
                <a:latin typeface="Times New Roman" pitchFamily="18" charset="0"/>
                <a:cs typeface="Times New Roman" pitchFamily="18" charset="0"/>
              </a:rPr>
              <a:t>Customers are advised to follow these steps:-</a:t>
            </a:r>
          </a:p>
          <a:p>
            <a:r>
              <a:rPr lang="en-MY" sz="2400" dirty="0">
                <a:latin typeface="Times New Roman" pitchFamily="18" charset="0"/>
                <a:cs typeface="Times New Roman" pitchFamily="18" charset="0"/>
              </a:rPr>
              <a:t>Install capacitors (KVAR Generators)</a:t>
            </a:r>
          </a:p>
          <a:p>
            <a:pPr lvl="1"/>
            <a:r>
              <a:rPr lang="en-MY" sz="2400" dirty="0">
                <a:latin typeface="Times New Roman" pitchFamily="18" charset="0"/>
                <a:cs typeface="Times New Roman" pitchFamily="18" charset="0"/>
              </a:rPr>
              <a:t>Capacitor</a:t>
            </a:r>
          </a:p>
          <a:p>
            <a:pPr lvl="1"/>
            <a:r>
              <a:rPr lang="en-MY" sz="2400" dirty="0">
                <a:latin typeface="Times New Roman" pitchFamily="18" charset="0"/>
                <a:cs typeface="Times New Roman" pitchFamily="18" charset="0"/>
              </a:rPr>
              <a:t>Corrector</a:t>
            </a:r>
          </a:p>
          <a:p>
            <a:pPr lvl="1"/>
            <a:r>
              <a:rPr lang="en-MY" sz="2400" dirty="0">
                <a:latin typeface="Times New Roman" pitchFamily="18" charset="0"/>
                <a:cs typeface="Times New Roman" pitchFamily="18" charset="0"/>
              </a:rPr>
              <a:t>Synchronous generators</a:t>
            </a:r>
          </a:p>
          <a:p>
            <a:pPr lvl="1"/>
            <a:r>
              <a:rPr lang="en-MY" sz="2400" dirty="0">
                <a:latin typeface="Times New Roman" pitchFamily="18" charset="0"/>
                <a:cs typeface="Times New Roman" pitchFamily="18" charset="0"/>
              </a:rPr>
              <a:t>Synchronous motors</a:t>
            </a:r>
          </a:p>
          <a:p>
            <a:r>
              <a:rPr lang="en-MY" sz="2400" dirty="0">
                <a:latin typeface="Times New Roman" pitchFamily="18" charset="0"/>
                <a:cs typeface="Times New Roman" pitchFamily="18" charset="0"/>
              </a:rPr>
              <a:t>Minimise operations of idling or lightly loaded motors.</a:t>
            </a:r>
          </a:p>
          <a:p>
            <a:r>
              <a:rPr lang="en-MY" sz="2400" dirty="0">
                <a:latin typeface="Times New Roman" pitchFamily="18" charset="0"/>
                <a:cs typeface="Times New Roman" pitchFamily="18" charset="0"/>
              </a:rPr>
              <a:t>Avoid operating equipment above its rated voltage.</a:t>
            </a:r>
          </a:p>
          <a:p>
            <a:r>
              <a:rPr lang="en-MY" sz="2400" dirty="0">
                <a:latin typeface="Times New Roman" pitchFamily="18" charset="0"/>
                <a:cs typeface="Times New Roman" pitchFamily="18" charset="0"/>
              </a:rPr>
              <a:t>Replace standard motors as they burn out with energy efficient motors. </a:t>
            </a:r>
          </a:p>
          <a:p>
            <a:endParaRPr lang="en-US" dirty="0"/>
          </a:p>
        </p:txBody>
      </p:sp>
      <p:sp>
        <p:nvSpPr>
          <p:cNvPr id="4" name="Footer Placeholder 3"/>
          <p:cNvSpPr>
            <a:spLocks noGrp="1"/>
          </p:cNvSpPr>
          <p:nvPr>
            <p:ph type="ftr" sz="quarter" idx="11"/>
          </p:nvPr>
        </p:nvSpPr>
        <p:spPr/>
        <p:txBody>
          <a:bodyPr/>
          <a:lstStyle/>
          <a:p>
            <a:r>
              <a:rPr lang="en-US" dirty="0" err="1" smtClean="0"/>
              <a:t>Perencanaan</a:t>
            </a:r>
            <a:r>
              <a:rPr lang="en-US" dirty="0" smtClean="0"/>
              <a:t> </a:t>
            </a:r>
            <a:r>
              <a:rPr lang="en-US" dirty="0" err="1" smtClean="0"/>
              <a:t>Sistem</a:t>
            </a:r>
            <a:r>
              <a:rPr lang="en-US" dirty="0" smtClean="0"/>
              <a:t> </a:t>
            </a:r>
            <a:r>
              <a:rPr lang="en-US" dirty="0" err="1" smtClean="0"/>
              <a:t>Listrik</a:t>
            </a:r>
            <a:r>
              <a:rPr lang="en-US" dirty="0" smtClean="0"/>
              <a:t> </a:t>
            </a:r>
            <a:r>
              <a:rPr lang="en-US" dirty="0" err="1" smtClean="0"/>
              <a:t>untuk</a:t>
            </a:r>
            <a:r>
              <a:rPr lang="en-US" dirty="0" smtClean="0"/>
              <a:t> </a:t>
            </a:r>
            <a:r>
              <a:rPr lang="en-US" dirty="0" err="1" smtClean="0"/>
              <a:t>Industri</a:t>
            </a:r>
            <a:r>
              <a:rPr lang="en-US" dirty="0" smtClean="0"/>
              <a:t> by DMZ</a:t>
            </a:r>
            <a:endParaRPr lang="en-US" dirty="0"/>
          </a:p>
        </p:txBody>
      </p:sp>
      <p:cxnSp>
        <p:nvCxnSpPr>
          <p:cNvPr id="6" name="Straight Connector 5"/>
          <p:cNvCxnSpPr/>
          <p:nvPr/>
        </p:nvCxnSpPr>
        <p:spPr>
          <a:xfrm>
            <a:off x="457200" y="6324600"/>
            <a:ext cx="8229600" cy="1588"/>
          </a:xfrm>
          <a:prstGeom prst="line">
            <a:avLst/>
          </a:prstGeom>
          <a:ln w="76200" cmpd="thinThick">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a:off x="1295400" y="990600"/>
            <a:ext cx="7391400" cy="1588"/>
          </a:xfrm>
          <a:prstGeom prst="line">
            <a:avLst/>
          </a:prstGeom>
          <a:ln w="19050"/>
        </p:spPr>
        <p:style>
          <a:lnRef idx="1">
            <a:schemeClr val="accent1"/>
          </a:lnRef>
          <a:fillRef idx="0">
            <a:schemeClr val="accent1"/>
          </a:fillRef>
          <a:effectRef idx="0">
            <a:schemeClr val="accent1"/>
          </a:effectRef>
          <a:fontRef idx="minor">
            <a:schemeClr val="tx1"/>
          </a:fontRef>
        </p:style>
      </p:cxnSp>
      <p:pic>
        <p:nvPicPr>
          <p:cNvPr id="9" name="Picture 8"/>
          <p:cNvPicPr/>
          <p:nvPr/>
        </p:nvPicPr>
        <p:blipFill>
          <a:blip r:embed="rId2" cstate="print">
            <a:extLst>
              <a:ext uri="{28A0092B-C50C-407E-A947-70E740481C1C}">
                <a14:useLocalDpi xmlns:a14="http://schemas.microsoft.com/office/drawing/2010/main" val="0"/>
              </a:ext>
            </a:extLst>
          </a:blip>
          <a:stretch>
            <a:fillRect/>
          </a:stretch>
        </p:blipFill>
        <p:spPr>
          <a:xfrm>
            <a:off x="38100" y="0"/>
            <a:ext cx="1104900" cy="1085850"/>
          </a:xfrm>
          <a:prstGeom prst="rect">
            <a:avLst/>
          </a:prstGeom>
        </p:spPr>
      </p:pic>
    </p:spTree>
    <p:extLst>
      <p:ext uri="{BB962C8B-B14F-4D97-AF65-F5344CB8AC3E}">
        <p14:creationId xmlns:p14="http://schemas.microsoft.com/office/powerpoint/2010/main" val="2018255559"/>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r"/>
            <a:r>
              <a:rPr lang="en-US" sz="2400" b="1" dirty="0" smtClean="0">
                <a:solidFill>
                  <a:schemeClr val="tx2"/>
                </a:solidFill>
              </a:rPr>
              <a:t>Power Factor</a:t>
            </a:r>
            <a:endParaRPr lang="en-US" sz="2400" b="1" dirty="0">
              <a:solidFill>
                <a:schemeClr val="tx2"/>
              </a:solidFill>
            </a:endParaRPr>
          </a:p>
        </p:txBody>
      </p:sp>
      <p:sp>
        <p:nvSpPr>
          <p:cNvPr id="4" name="Footer Placeholder 3"/>
          <p:cNvSpPr>
            <a:spLocks noGrp="1"/>
          </p:cNvSpPr>
          <p:nvPr>
            <p:ph type="ftr" sz="quarter" idx="11"/>
          </p:nvPr>
        </p:nvSpPr>
        <p:spPr/>
        <p:txBody>
          <a:bodyPr/>
          <a:lstStyle/>
          <a:p>
            <a:r>
              <a:rPr lang="en-US" dirty="0" err="1" smtClean="0"/>
              <a:t>Perencanaan</a:t>
            </a:r>
            <a:r>
              <a:rPr lang="en-US" dirty="0" smtClean="0"/>
              <a:t> </a:t>
            </a:r>
            <a:r>
              <a:rPr lang="en-US" dirty="0" err="1" smtClean="0"/>
              <a:t>Sistem</a:t>
            </a:r>
            <a:r>
              <a:rPr lang="en-US" dirty="0" smtClean="0"/>
              <a:t> </a:t>
            </a:r>
            <a:r>
              <a:rPr lang="en-US" dirty="0" err="1" smtClean="0"/>
              <a:t>Listrik</a:t>
            </a:r>
            <a:r>
              <a:rPr lang="en-US" dirty="0" smtClean="0"/>
              <a:t> </a:t>
            </a:r>
            <a:r>
              <a:rPr lang="en-US" dirty="0" err="1" smtClean="0"/>
              <a:t>untuk</a:t>
            </a:r>
            <a:r>
              <a:rPr lang="en-US" dirty="0" smtClean="0"/>
              <a:t> </a:t>
            </a:r>
            <a:r>
              <a:rPr lang="en-US" dirty="0" err="1" smtClean="0"/>
              <a:t>Industri</a:t>
            </a:r>
            <a:r>
              <a:rPr lang="en-US" dirty="0" smtClean="0"/>
              <a:t> by DMZ</a:t>
            </a:r>
            <a:endParaRPr lang="en-US" dirty="0"/>
          </a:p>
        </p:txBody>
      </p:sp>
      <p:cxnSp>
        <p:nvCxnSpPr>
          <p:cNvPr id="6" name="Straight Connector 5"/>
          <p:cNvCxnSpPr/>
          <p:nvPr/>
        </p:nvCxnSpPr>
        <p:spPr>
          <a:xfrm>
            <a:off x="457200" y="6324600"/>
            <a:ext cx="8229600" cy="1588"/>
          </a:xfrm>
          <a:prstGeom prst="line">
            <a:avLst/>
          </a:prstGeom>
          <a:ln w="76200" cmpd="thinThick">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a:off x="1295400" y="990600"/>
            <a:ext cx="7391400" cy="1588"/>
          </a:xfrm>
          <a:prstGeom prst="line">
            <a:avLst/>
          </a:prstGeom>
          <a:ln w="19050"/>
        </p:spPr>
        <p:style>
          <a:lnRef idx="1">
            <a:schemeClr val="accent1"/>
          </a:lnRef>
          <a:fillRef idx="0">
            <a:schemeClr val="accent1"/>
          </a:fillRef>
          <a:effectRef idx="0">
            <a:schemeClr val="accent1"/>
          </a:effectRef>
          <a:fontRef idx="minor">
            <a:schemeClr val="tx1"/>
          </a:fontRef>
        </p:style>
      </p:cxnSp>
      <p:pic>
        <p:nvPicPr>
          <p:cNvPr id="9" name="Picture 8"/>
          <p:cNvPicPr/>
          <p:nvPr/>
        </p:nvPicPr>
        <p:blipFill>
          <a:blip r:embed="rId2" cstate="print">
            <a:extLst>
              <a:ext uri="{28A0092B-C50C-407E-A947-70E740481C1C}">
                <a14:useLocalDpi xmlns:a14="http://schemas.microsoft.com/office/drawing/2010/main" val="0"/>
              </a:ext>
            </a:extLst>
          </a:blip>
          <a:stretch>
            <a:fillRect/>
          </a:stretch>
        </p:blipFill>
        <p:spPr>
          <a:xfrm>
            <a:off x="38100" y="0"/>
            <a:ext cx="1104900" cy="1085850"/>
          </a:xfrm>
          <a:prstGeom prst="rect">
            <a:avLst/>
          </a:prstGeom>
        </p:spPr>
      </p:pic>
      <p:pic>
        <p:nvPicPr>
          <p:cNvPr id="8" name="Picture 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95400" y="1592263"/>
            <a:ext cx="6553200" cy="4656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 name="Content Placeholder 2"/>
          <p:cNvSpPr txBox="1">
            <a:spLocks/>
          </p:cNvSpPr>
          <p:nvPr/>
        </p:nvSpPr>
        <p:spPr>
          <a:xfrm>
            <a:off x="685800" y="1646238"/>
            <a:ext cx="7620000" cy="4525962"/>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lgn="just"/>
            <a:r>
              <a:rPr lang="en-US" sz="2400" b="1" smtClean="0">
                <a:latin typeface="Times New Roman" pitchFamily="18" charset="0"/>
                <a:cs typeface="Times New Roman" pitchFamily="18" charset="0"/>
              </a:rPr>
              <a:t>Power Factor Improvement</a:t>
            </a:r>
          </a:p>
        </p:txBody>
      </p:sp>
      <p:sp>
        <p:nvSpPr>
          <p:cNvPr id="12" name="Rectangle 7"/>
          <p:cNvSpPr>
            <a:spLocks noChangeArrowheads="1"/>
          </p:cNvSpPr>
          <p:nvPr/>
        </p:nvSpPr>
        <p:spPr bwMode="auto">
          <a:xfrm>
            <a:off x="1219200" y="5943600"/>
            <a:ext cx="53213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US" b="1" i="1">
                <a:latin typeface="Times New Roman" pitchFamily="18" charset="0"/>
                <a:cs typeface="Times New Roman" pitchFamily="18" charset="0"/>
              </a:rPr>
              <a:t>Example Of Power Flow Diagram Of Industrial Plant</a:t>
            </a:r>
            <a:endParaRPr lang="en-GB" i="1">
              <a:latin typeface="Times New Roman" pitchFamily="18" charset="0"/>
              <a:cs typeface="Times New Roman" pitchFamily="18" charset="0"/>
            </a:endParaRPr>
          </a:p>
        </p:txBody>
      </p:sp>
    </p:spTree>
    <p:extLst>
      <p:ext uri="{BB962C8B-B14F-4D97-AF65-F5344CB8AC3E}">
        <p14:creationId xmlns:p14="http://schemas.microsoft.com/office/powerpoint/2010/main" val="2034852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randombar(horizontal)">
                                      <p:cBhvr>
                                        <p:cTn id="7" dur="10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Title 1"/>
          <p:cNvSpPr>
            <a:spLocks noGrp="1"/>
          </p:cNvSpPr>
          <p:nvPr>
            <p:ph type="title"/>
          </p:nvPr>
        </p:nvSpPr>
        <p:spPr/>
        <p:txBody>
          <a:bodyPr/>
          <a:lstStyle/>
          <a:p>
            <a:pPr algn="r"/>
            <a:r>
              <a:rPr lang="en-US" sz="3000" b="1" dirty="0" smtClean="0">
                <a:latin typeface="Times New Roman" pitchFamily="18" charset="0"/>
                <a:cs typeface="Times New Roman" pitchFamily="18" charset="0"/>
              </a:rPr>
              <a:t>Power Factor</a:t>
            </a:r>
            <a:endParaRPr lang="en-MY" sz="3000" dirty="0" smtClean="0"/>
          </a:p>
        </p:txBody>
      </p:sp>
      <p:sp>
        <p:nvSpPr>
          <p:cNvPr id="79875" name="Content Placeholder 2"/>
          <p:cNvSpPr>
            <a:spLocks noGrp="1"/>
          </p:cNvSpPr>
          <p:nvPr>
            <p:ph idx="1"/>
          </p:nvPr>
        </p:nvSpPr>
        <p:spPr/>
        <p:txBody>
          <a:bodyPr>
            <a:normAutofit lnSpcReduction="10000"/>
          </a:bodyPr>
          <a:lstStyle/>
          <a:p>
            <a:pPr>
              <a:buFont typeface="Arial" charset="0"/>
              <a:buNone/>
            </a:pPr>
            <a:r>
              <a:rPr lang="en-MY" sz="2400" b="1" smtClean="0">
                <a:latin typeface="Times New Roman" pitchFamily="18" charset="0"/>
                <a:cs typeface="Times New Roman" pitchFamily="18" charset="0"/>
              </a:rPr>
              <a:t>Benefits of Improving Power Factor</a:t>
            </a:r>
          </a:p>
          <a:p>
            <a:pPr>
              <a:buFont typeface="Arial" charset="0"/>
              <a:buNone/>
            </a:pPr>
            <a:r>
              <a:rPr lang="en-MY" sz="2000" b="1" smtClean="0">
                <a:latin typeface="Times New Roman" pitchFamily="18" charset="0"/>
                <a:cs typeface="Times New Roman" pitchFamily="18" charset="0"/>
              </a:rPr>
              <a:t>Benefit 1: Reducing KW billing demand</a:t>
            </a:r>
            <a:endParaRPr lang="en-MY" sz="2000" smtClean="0">
              <a:latin typeface="Times New Roman" pitchFamily="18" charset="0"/>
              <a:cs typeface="Times New Roman" pitchFamily="18" charset="0"/>
            </a:endParaRPr>
          </a:p>
          <a:p>
            <a:pPr algn="just"/>
            <a:r>
              <a:rPr lang="en-MY" sz="2000" smtClean="0">
                <a:latin typeface="Times New Roman" pitchFamily="18" charset="0"/>
                <a:cs typeface="Times New Roman" pitchFamily="18" charset="0"/>
              </a:rPr>
              <a:t>Low Power Factor requires high reactive power </a:t>
            </a:r>
            <a:r>
              <a:rPr lang="en-MY" sz="2000" b="1" smtClean="0">
                <a:latin typeface="Times New Roman" pitchFamily="18" charset="0"/>
                <a:cs typeface="Times New Roman" pitchFamily="18" charset="0"/>
              </a:rPr>
              <a:t>(KVAR) </a:t>
            </a:r>
            <a:r>
              <a:rPr lang="en-MY" sz="2000" smtClean="0">
                <a:latin typeface="Times New Roman" pitchFamily="18" charset="0"/>
                <a:cs typeface="Times New Roman" pitchFamily="18" charset="0"/>
              </a:rPr>
              <a:t>and apparent power </a:t>
            </a:r>
            <a:r>
              <a:rPr lang="en-MY" sz="2000" b="1" smtClean="0">
                <a:latin typeface="Times New Roman" pitchFamily="18" charset="0"/>
                <a:cs typeface="Times New Roman" pitchFamily="18" charset="0"/>
              </a:rPr>
              <a:t>(KVA)</a:t>
            </a:r>
            <a:r>
              <a:rPr lang="en-MY" sz="2000" smtClean="0">
                <a:latin typeface="Times New Roman" pitchFamily="18" charset="0"/>
                <a:cs typeface="Times New Roman" pitchFamily="18" charset="0"/>
              </a:rPr>
              <a:t>, which is the power that electric utilities supplies. Therefore, a facility’s low power factor forces electric utilities to increase its generation and transmission capacity in order to handle this extra demand.</a:t>
            </a:r>
          </a:p>
          <a:p>
            <a:pPr algn="just"/>
            <a:r>
              <a:rPr lang="en-MY" sz="2000" smtClean="0">
                <a:latin typeface="Times New Roman" pitchFamily="18" charset="0"/>
                <a:cs typeface="Times New Roman" pitchFamily="18" charset="0"/>
              </a:rPr>
              <a:t>By increasing power factor, customers use less KVAR.  This results in less KW, which equates to cost savings for electric utilities .</a:t>
            </a:r>
          </a:p>
          <a:p>
            <a:endParaRPr lang="en-MY" sz="2000" smtClean="0">
              <a:latin typeface="Times New Roman" pitchFamily="18" charset="0"/>
              <a:cs typeface="Times New Roman" pitchFamily="18" charset="0"/>
            </a:endParaRPr>
          </a:p>
          <a:p>
            <a:pPr>
              <a:buFont typeface="Arial" charset="0"/>
              <a:buNone/>
            </a:pPr>
            <a:r>
              <a:rPr lang="en-MY" sz="2000" b="1" smtClean="0">
                <a:latin typeface="Times New Roman" pitchFamily="18" charset="0"/>
                <a:cs typeface="Times New Roman" pitchFamily="18" charset="0"/>
              </a:rPr>
              <a:t>Benefit 2:  Eliminating power factor surcharge</a:t>
            </a:r>
            <a:endParaRPr lang="en-MY" sz="2000" smtClean="0">
              <a:latin typeface="Times New Roman" pitchFamily="18" charset="0"/>
              <a:cs typeface="Times New Roman" pitchFamily="18" charset="0"/>
            </a:endParaRPr>
          </a:p>
          <a:p>
            <a:pPr algn="just"/>
            <a:r>
              <a:rPr lang="en-MY" sz="2000" smtClean="0">
                <a:latin typeface="Times New Roman" pitchFamily="18" charset="0"/>
                <a:cs typeface="Times New Roman" pitchFamily="18" charset="0"/>
              </a:rPr>
              <a:t>Utility companies all around the world charge customers an additional surcharge when their power factor is less than 0.95. In fact, some utilities are not obliged to deliver electricity to their customers at any time the customer’s power factor falls below 0.85.</a:t>
            </a:r>
          </a:p>
          <a:p>
            <a:endParaRPr lang="en-MY" smtClean="0">
              <a:latin typeface="Times New Roman" pitchFamily="18" charset="0"/>
              <a:cs typeface="Times New Roman" pitchFamily="18" charset="0"/>
            </a:endParaRPr>
          </a:p>
        </p:txBody>
      </p:sp>
      <p:cxnSp>
        <p:nvCxnSpPr>
          <p:cNvPr id="4" name="Straight Connector 3"/>
          <p:cNvCxnSpPr/>
          <p:nvPr/>
        </p:nvCxnSpPr>
        <p:spPr>
          <a:xfrm>
            <a:off x="685800" y="1371600"/>
            <a:ext cx="7620000" cy="1588"/>
          </a:xfrm>
          <a:prstGeom prst="line">
            <a:avLst/>
          </a:prstGeom>
          <a:ln w="38100"/>
          <a:effectLst>
            <a:outerShdw blurRad="50800" dist="38100" dir="2700000" algn="tl" rotWithShape="0">
              <a:prstClr val="black">
                <a:alpha val="40000"/>
              </a:prstClr>
            </a:outerShdw>
          </a:effectLst>
        </p:spPr>
        <p:style>
          <a:lnRef idx="2">
            <a:schemeClr val="dk1"/>
          </a:lnRef>
          <a:fillRef idx="0">
            <a:schemeClr val="dk1"/>
          </a:fillRef>
          <a:effectRef idx="1">
            <a:schemeClr val="dk1"/>
          </a:effectRef>
          <a:fontRef idx="minor">
            <a:schemeClr val="tx1"/>
          </a:fontRef>
        </p:style>
      </p:cxnSp>
    </p:spTree>
    <p:extLst>
      <p:ext uri="{BB962C8B-B14F-4D97-AF65-F5344CB8AC3E}">
        <p14:creationId xmlns:p14="http://schemas.microsoft.com/office/powerpoint/2010/main" val="2982613158"/>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Title 1"/>
          <p:cNvSpPr>
            <a:spLocks noGrp="1"/>
          </p:cNvSpPr>
          <p:nvPr>
            <p:ph type="title"/>
          </p:nvPr>
        </p:nvSpPr>
        <p:spPr/>
        <p:txBody>
          <a:bodyPr/>
          <a:lstStyle/>
          <a:p>
            <a:pPr algn="r"/>
            <a:r>
              <a:rPr lang="en-US" sz="3000" b="1" dirty="0" smtClean="0">
                <a:latin typeface="Times New Roman" pitchFamily="18" charset="0"/>
                <a:cs typeface="Times New Roman" pitchFamily="18" charset="0"/>
              </a:rPr>
              <a:t>Power Factor</a:t>
            </a:r>
            <a:endParaRPr lang="en-MY" sz="3000" dirty="0" smtClean="0"/>
          </a:p>
        </p:txBody>
      </p:sp>
      <p:sp>
        <p:nvSpPr>
          <p:cNvPr id="3" name="Content Placeholder 2"/>
          <p:cNvSpPr>
            <a:spLocks noGrp="1"/>
          </p:cNvSpPr>
          <p:nvPr>
            <p:ph idx="1"/>
          </p:nvPr>
        </p:nvSpPr>
        <p:spPr/>
        <p:txBody>
          <a:bodyPr/>
          <a:lstStyle/>
          <a:p>
            <a:pPr>
              <a:defRPr/>
            </a:pPr>
            <a:r>
              <a:rPr lang="en-MY" sz="2000" dirty="0" smtClean="0">
                <a:latin typeface="Times New Roman" pitchFamily="18" charset="0"/>
                <a:cs typeface="Times New Roman" pitchFamily="18" charset="0"/>
              </a:rPr>
              <a:t>Thus, customer can avoid this additional surcharge by increasing power factor. </a:t>
            </a:r>
          </a:p>
          <a:p>
            <a:pPr>
              <a:buFont typeface="Arial" charset="0"/>
              <a:buNone/>
              <a:defRPr/>
            </a:pPr>
            <a:endParaRPr lang="en-MY" sz="2000" b="1" dirty="0" smtClean="0">
              <a:latin typeface="Times New Roman" pitchFamily="18" charset="0"/>
              <a:cs typeface="Times New Roman" pitchFamily="18" charset="0"/>
            </a:endParaRPr>
          </a:p>
          <a:p>
            <a:pPr marL="0" indent="0">
              <a:buFont typeface="Arial" charset="0"/>
              <a:buNone/>
              <a:defRPr/>
            </a:pPr>
            <a:r>
              <a:rPr lang="en-MY" sz="2000" b="1" dirty="0" smtClean="0">
                <a:latin typeface="Times New Roman" pitchFamily="18" charset="0"/>
                <a:cs typeface="Times New Roman" pitchFamily="18" charset="0"/>
              </a:rPr>
              <a:t>Benefit 3:  Increased system capacity and reduced system losses in electrical system</a:t>
            </a:r>
            <a:endParaRPr lang="en-MY" sz="2000" dirty="0" smtClean="0">
              <a:latin typeface="Times New Roman" pitchFamily="18" charset="0"/>
              <a:cs typeface="Times New Roman" pitchFamily="18" charset="0"/>
            </a:endParaRPr>
          </a:p>
          <a:p>
            <a:pPr algn="just">
              <a:defRPr/>
            </a:pPr>
            <a:r>
              <a:rPr lang="en-MY" sz="2000" dirty="0" smtClean="0">
                <a:latin typeface="Times New Roman" pitchFamily="18" charset="0"/>
                <a:cs typeface="Times New Roman" pitchFamily="18" charset="0"/>
              </a:rPr>
              <a:t>Low power factor causes power system losses in the customer’s electrical system. By improving power factor, these losses can be reduced.  With the current rise in the cost of energy, increased facility efficiency is important.  Moreover, with lower system losses, customers are able to add additional load in their electrical system. </a:t>
            </a:r>
            <a:r>
              <a:rPr lang="en-MY" sz="2000" b="1" dirty="0" smtClean="0">
                <a:latin typeface="Times New Roman" pitchFamily="18" charset="0"/>
                <a:cs typeface="Times New Roman" pitchFamily="18" charset="0"/>
              </a:rPr>
              <a:t> </a:t>
            </a:r>
            <a:endParaRPr lang="en-MY" sz="2000" dirty="0" smtClean="0">
              <a:latin typeface="Times New Roman" pitchFamily="18" charset="0"/>
              <a:cs typeface="Times New Roman" pitchFamily="18" charset="0"/>
            </a:endParaRPr>
          </a:p>
          <a:p>
            <a:pPr>
              <a:defRPr/>
            </a:pPr>
            <a:endParaRPr lang="en-MY" dirty="0" smtClean="0"/>
          </a:p>
          <a:p>
            <a:pPr>
              <a:defRPr/>
            </a:pPr>
            <a:endParaRPr lang="en-MY" dirty="0"/>
          </a:p>
        </p:txBody>
      </p:sp>
      <p:cxnSp>
        <p:nvCxnSpPr>
          <p:cNvPr id="4" name="Straight Connector 3"/>
          <p:cNvCxnSpPr/>
          <p:nvPr/>
        </p:nvCxnSpPr>
        <p:spPr>
          <a:xfrm>
            <a:off x="685800" y="1371600"/>
            <a:ext cx="7620000" cy="1588"/>
          </a:xfrm>
          <a:prstGeom prst="line">
            <a:avLst/>
          </a:prstGeom>
          <a:ln w="38100"/>
          <a:effectLst>
            <a:outerShdw blurRad="50800" dist="38100" dir="2700000" algn="tl" rotWithShape="0">
              <a:prstClr val="black">
                <a:alpha val="40000"/>
              </a:prstClr>
            </a:outerShdw>
          </a:effectLst>
        </p:spPr>
        <p:style>
          <a:lnRef idx="2">
            <a:schemeClr val="dk1"/>
          </a:lnRef>
          <a:fillRef idx="0">
            <a:schemeClr val="dk1"/>
          </a:fillRef>
          <a:effectRef idx="1">
            <a:schemeClr val="dk1"/>
          </a:effectRef>
          <a:fontRef idx="minor">
            <a:schemeClr val="tx1"/>
          </a:fontRef>
        </p:style>
      </p:cxnSp>
    </p:spTree>
    <p:extLst>
      <p:ext uri="{BB962C8B-B14F-4D97-AF65-F5344CB8AC3E}">
        <p14:creationId xmlns:p14="http://schemas.microsoft.com/office/powerpoint/2010/main" val="2355723123"/>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Title 1"/>
          <p:cNvSpPr>
            <a:spLocks noGrp="1"/>
          </p:cNvSpPr>
          <p:nvPr>
            <p:ph type="title"/>
          </p:nvPr>
        </p:nvSpPr>
        <p:spPr/>
        <p:txBody>
          <a:bodyPr/>
          <a:lstStyle/>
          <a:p>
            <a:pPr algn="r"/>
            <a:r>
              <a:rPr lang="en-US" sz="3000" b="1" smtClean="0">
                <a:latin typeface="Times New Roman" pitchFamily="18" charset="0"/>
                <a:cs typeface="Times New Roman" pitchFamily="18" charset="0"/>
              </a:rPr>
              <a:t>Power Factor</a:t>
            </a:r>
            <a:endParaRPr lang="en-MY" sz="3000" dirty="0" smtClean="0">
              <a:latin typeface="Times New Roman" pitchFamily="18" charset="0"/>
              <a:cs typeface="Times New Roman" pitchFamily="18" charset="0"/>
            </a:endParaRPr>
          </a:p>
        </p:txBody>
      </p:sp>
      <p:sp>
        <p:nvSpPr>
          <p:cNvPr id="3" name="Content Placeholder 2"/>
          <p:cNvSpPr>
            <a:spLocks noGrp="1"/>
          </p:cNvSpPr>
          <p:nvPr>
            <p:ph idx="1"/>
          </p:nvPr>
        </p:nvSpPr>
        <p:spPr/>
        <p:txBody>
          <a:bodyPr/>
          <a:lstStyle/>
          <a:p>
            <a:pPr marL="0" indent="0">
              <a:buFont typeface="Arial" charset="0"/>
              <a:buNone/>
              <a:defRPr/>
            </a:pPr>
            <a:r>
              <a:rPr lang="en-MY" sz="2000" b="1" dirty="0" smtClean="0">
                <a:latin typeface="Times New Roman" pitchFamily="18" charset="0"/>
                <a:cs typeface="Times New Roman" pitchFamily="18" charset="0"/>
              </a:rPr>
              <a:t>Benefit 4: Increased voltage level in electrical system, resulting in more efficient motors</a:t>
            </a:r>
            <a:endParaRPr lang="en-MY" sz="2000" dirty="0" smtClean="0">
              <a:latin typeface="Times New Roman" pitchFamily="18" charset="0"/>
              <a:cs typeface="Times New Roman" pitchFamily="18" charset="0"/>
            </a:endParaRPr>
          </a:p>
          <a:p>
            <a:pPr algn="just">
              <a:defRPr/>
            </a:pPr>
            <a:r>
              <a:rPr lang="en-MY" sz="2000" dirty="0" smtClean="0">
                <a:latin typeface="Times New Roman" pitchFamily="18" charset="0"/>
                <a:cs typeface="Times New Roman" pitchFamily="18" charset="0"/>
              </a:rPr>
              <a:t>As mentioned before, low power factor causes power system losses in customer’s electrical system. As power losses increase, customer may experience a voltage drop. Excessive voltage drops can cause overheating and premature failure of motors and other inductive equipment.</a:t>
            </a:r>
          </a:p>
          <a:p>
            <a:pPr algn="just">
              <a:defRPr/>
            </a:pPr>
            <a:r>
              <a:rPr lang="en-MY" sz="2000" dirty="0" smtClean="0">
                <a:latin typeface="Times New Roman" pitchFamily="18" charset="0"/>
                <a:cs typeface="Times New Roman" pitchFamily="18" charset="0"/>
              </a:rPr>
              <a:t>Therefore, by raising the power factor, customers can minimize these voltage drops along feeder cables and avoid related problems.  Motors will run more efficiently, with a slight increase in capacity and starting torque. </a:t>
            </a:r>
            <a:r>
              <a:rPr lang="en-MY" b="1" dirty="0" smtClean="0">
                <a:latin typeface="Times New Roman" pitchFamily="18" charset="0"/>
                <a:cs typeface="Times New Roman" pitchFamily="18" charset="0"/>
              </a:rPr>
              <a:t> </a:t>
            </a:r>
            <a:endParaRPr lang="en-MY" dirty="0" smtClean="0">
              <a:latin typeface="Times New Roman" pitchFamily="18" charset="0"/>
              <a:cs typeface="Times New Roman" pitchFamily="18" charset="0"/>
            </a:endParaRPr>
          </a:p>
          <a:p>
            <a:pPr>
              <a:defRPr/>
            </a:pPr>
            <a:endParaRPr lang="en-MY" dirty="0"/>
          </a:p>
        </p:txBody>
      </p:sp>
      <p:cxnSp>
        <p:nvCxnSpPr>
          <p:cNvPr id="4" name="Straight Connector 3"/>
          <p:cNvCxnSpPr/>
          <p:nvPr/>
        </p:nvCxnSpPr>
        <p:spPr>
          <a:xfrm>
            <a:off x="685800" y="1371600"/>
            <a:ext cx="7620000" cy="1588"/>
          </a:xfrm>
          <a:prstGeom prst="line">
            <a:avLst/>
          </a:prstGeom>
          <a:ln w="38100"/>
          <a:effectLst>
            <a:outerShdw blurRad="50800" dist="38100" dir="2700000" algn="tl" rotWithShape="0">
              <a:prstClr val="black">
                <a:alpha val="40000"/>
              </a:prstClr>
            </a:outerShdw>
          </a:effectLst>
        </p:spPr>
        <p:style>
          <a:lnRef idx="2">
            <a:schemeClr val="dk1"/>
          </a:lnRef>
          <a:fillRef idx="0">
            <a:schemeClr val="dk1"/>
          </a:fillRef>
          <a:effectRef idx="1">
            <a:schemeClr val="dk1"/>
          </a:effectRef>
          <a:fontRef idx="minor">
            <a:schemeClr val="tx1"/>
          </a:fontRef>
        </p:style>
      </p:cxnSp>
    </p:spTree>
    <p:extLst>
      <p:ext uri="{BB962C8B-B14F-4D97-AF65-F5344CB8AC3E}">
        <p14:creationId xmlns:p14="http://schemas.microsoft.com/office/powerpoint/2010/main" val="403855102"/>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r"/>
            <a:r>
              <a:rPr lang="en-US" sz="2400" b="1" dirty="0" err="1">
                <a:solidFill>
                  <a:schemeClr val="tx2"/>
                </a:solidFill>
              </a:rPr>
              <a:t>Aliran</a:t>
            </a:r>
            <a:r>
              <a:rPr lang="en-US" sz="2400" b="1" dirty="0">
                <a:solidFill>
                  <a:schemeClr val="tx2"/>
                </a:solidFill>
              </a:rPr>
              <a:t> </a:t>
            </a:r>
            <a:r>
              <a:rPr lang="en-US" sz="2400" b="1" dirty="0" err="1">
                <a:solidFill>
                  <a:schemeClr val="tx2"/>
                </a:solidFill>
              </a:rPr>
              <a:t>Daya</a:t>
            </a:r>
            <a:endParaRPr lang="en-US" sz="2400" b="1" dirty="0">
              <a:solidFill>
                <a:schemeClr val="tx2"/>
              </a:solidFill>
            </a:endParaRPr>
          </a:p>
        </p:txBody>
      </p:sp>
      <p:sp>
        <p:nvSpPr>
          <p:cNvPr id="3" name="Content Placeholder 2"/>
          <p:cNvSpPr>
            <a:spLocks noGrp="1"/>
          </p:cNvSpPr>
          <p:nvPr>
            <p:ph idx="1"/>
          </p:nvPr>
        </p:nvSpPr>
        <p:spPr/>
        <p:txBody>
          <a:bodyPr/>
          <a:lstStyle/>
          <a:p>
            <a:r>
              <a:rPr lang="en-US" dirty="0" err="1"/>
              <a:t>Pada</a:t>
            </a:r>
            <a:r>
              <a:rPr lang="en-US" dirty="0"/>
              <a:t> </a:t>
            </a:r>
            <a:r>
              <a:rPr lang="en-US" dirty="0" err="1"/>
              <a:t>suatu</a:t>
            </a:r>
            <a:r>
              <a:rPr lang="en-US" dirty="0"/>
              <a:t> </a:t>
            </a:r>
            <a:r>
              <a:rPr lang="en-US" dirty="0" err="1"/>
              <a:t>industri</a:t>
            </a:r>
            <a:r>
              <a:rPr lang="en-US" dirty="0"/>
              <a:t> yang </a:t>
            </a:r>
            <a:r>
              <a:rPr lang="en-US" dirty="0" err="1"/>
              <a:t>menggunakan</a:t>
            </a:r>
            <a:r>
              <a:rPr lang="en-US" dirty="0"/>
              <a:t> </a:t>
            </a:r>
            <a:r>
              <a:rPr lang="en-US" dirty="0" err="1"/>
              <a:t>Listrik</a:t>
            </a:r>
            <a:r>
              <a:rPr lang="en-US" dirty="0"/>
              <a:t> </a:t>
            </a:r>
            <a:r>
              <a:rPr lang="en-US" dirty="0" err="1"/>
              <a:t>dari</a:t>
            </a:r>
            <a:r>
              <a:rPr lang="en-US" dirty="0"/>
              <a:t> PLN </a:t>
            </a:r>
            <a:r>
              <a:rPr lang="en-US" dirty="0" err="1"/>
              <a:t>untuk</a:t>
            </a:r>
            <a:r>
              <a:rPr lang="en-US" dirty="0"/>
              <a:t> </a:t>
            </a:r>
            <a:r>
              <a:rPr lang="en-US" dirty="0" err="1"/>
              <a:t>kebutuhan</a:t>
            </a:r>
            <a:r>
              <a:rPr lang="en-US" dirty="0"/>
              <a:t> </a:t>
            </a:r>
            <a:r>
              <a:rPr lang="en-US" dirty="0" err="1"/>
              <a:t>berbagai</a:t>
            </a:r>
            <a:r>
              <a:rPr lang="en-US" dirty="0"/>
              <a:t> </a:t>
            </a:r>
            <a:r>
              <a:rPr lang="en-US" dirty="0" err="1"/>
              <a:t>peralatan</a:t>
            </a:r>
            <a:r>
              <a:rPr lang="en-US" dirty="0"/>
              <a:t> </a:t>
            </a:r>
            <a:r>
              <a:rPr lang="en-US" dirty="0" err="1"/>
              <a:t>listriknya</a:t>
            </a:r>
            <a:r>
              <a:rPr lang="en-US" dirty="0"/>
              <a:t>, </a:t>
            </a:r>
            <a:r>
              <a:rPr lang="en-US" dirty="0" err="1"/>
              <a:t>adapun</a:t>
            </a:r>
            <a:r>
              <a:rPr lang="en-US" dirty="0"/>
              <a:t> </a:t>
            </a:r>
            <a:r>
              <a:rPr lang="en-US" dirty="0" err="1"/>
              <a:t>listrik</a:t>
            </a:r>
            <a:r>
              <a:rPr lang="en-US" dirty="0"/>
              <a:t> yang </a:t>
            </a:r>
            <a:r>
              <a:rPr lang="en-US" dirty="0" err="1"/>
              <a:t>digunakan</a:t>
            </a:r>
            <a:r>
              <a:rPr lang="en-US" dirty="0"/>
              <a:t> </a:t>
            </a:r>
            <a:r>
              <a:rPr lang="en-US" dirty="0" err="1"/>
              <a:t>adalah</a:t>
            </a:r>
            <a:r>
              <a:rPr lang="en-US" dirty="0"/>
              <a:t> </a:t>
            </a:r>
            <a:r>
              <a:rPr lang="en-US" dirty="0" err="1"/>
              <a:t>listrik</a:t>
            </a:r>
            <a:r>
              <a:rPr lang="en-US" dirty="0"/>
              <a:t> 3 </a:t>
            </a:r>
            <a:r>
              <a:rPr lang="en-US" dirty="0" err="1"/>
              <a:t>fasa</a:t>
            </a:r>
            <a:r>
              <a:rPr lang="en-US" dirty="0"/>
              <a:t> </a:t>
            </a:r>
            <a:r>
              <a:rPr lang="en-US" dirty="0" err="1"/>
              <a:t>dengan</a:t>
            </a:r>
            <a:r>
              <a:rPr lang="en-US" dirty="0"/>
              <a:t> </a:t>
            </a:r>
            <a:r>
              <a:rPr lang="en-US" dirty="0" err="1"/>
              <a:t>tegangan</a:t>
            </a:r>
            <a:r>
              <a:rPr lang="en-US" dirty="0"/>
              <a:t> 380V/220V, </a:t>
            </a:r>
            <a:r>
              <a:rPr lang="en-US" dirty="0" err="1"/>
              <a:t>dengan</a:t>
            </a:r>
            <a:r>
              <a:rPr lang="en-US" dirty="0"/>
              <a:t> </a:t>
            </a:r>
            <a:r>
              <a:rPr lang="en-US" dirty="0" err="1"/>
              <a:t>rincian</a:t>
            </a:r>
            <a:r>
              <a:rPr lang="en-US" dirty="0"/>
              <a:t> </a:t>
            </a:r>
            <a:r>
              <a:rPr lang="en-US" dirty="0" err="1"/>
              <a:t>kebutuhan</a:t>
            </a:r>
            <a:r>
              <a:rPr lang="en-US" dirty="0"/>
              <a:t> </a:t>
            </a:r>
            <a:r>
              <a:rPr lang="en-US" dirty="0" err="1"/>
              <a:t>daya</a:t>
            </a:r>
            <a:r>
              <a:rPr lang="en-US" dirty="0"/>
              <a:t> </a:t>
            </a:r>
            <a:r>
              <a:rPr lang="en-US" dirty="0" err="1"/>
              <a:t>berbagai</a:t>
            </a:r>
            <a:r>
              <a:rPr lang="en-US" dirty="0"/>
              <a:t> </a:t>
            </a:r>
            <a:r>
              <a:rPr lang="en-US" dirty="0" err="1"/>
              <a:t>peralatan</a:t>
            </a:r>
            <a:r>
              <a:rPr lang="en-US" dirty="0"/>
              <a:t> </a:t>
            </a:r>
            <a:r>
              <a:rPr lang="en-US" dirty="0" err="1"/>
              <a:t>listrik</a:t>
            </a:r>
            <a:r>
              <a:rPr lang="en-US" dirty="0"/>
              <a:t> yang </a:t>
            </a:r>
            <a:r>
              <a:rPr lang="en-US" dirty="0" err="1"/>
              <a:t>digunakan</a:t>
            </a:r>
            <a:r>
              <a:rPr lang="en-US" dirty="0"/>
              <a:t> </a:t>
            </a:r>
            <a:r>
              <a:rPr lang="en-US" dirty="0" err="1"/>
              <a:t>sebagai</a:t>
            </a:r>
            <a:r>
              <a:rPr lang="en-US" dirty="0"/>
              <a:t> </a:t>
            </a:r>
            <a:r>
              <a:rPr lang="en-US" dirty="0" err="1"/>
              <a:t>berikut</a:t>
            </a:r>
            <a:r>
              <a:rPr lang="en-US" dirty="0" smtClean="0"/>
              <a:t>:</a:t>
            </a:r>
            <a:endParaRPr lang="en-US" dirty="0"/>
          </a:p>
        </p:txBody>
      </p:sp>
      <p:sp>
        <p:nvSpPr>
          <p:cNvPr id="4" name="Footer Placeholder 3"/>
          <p:cNvSpPr>
            <a:spLocks noGrp="1"/>
          </p:cNvSpPr>
          <p:nvPr>
            <p:ph type="ftr" sz="quarter" idx="11"/>
          </p:nvPr>
        </p:nvSpPr>
        <p:spPr/>
        <p:txBody>
          <a:bodyPr/>
          <a:lstStyle/>
          <a:p>
            <a:r>
              <a:rPr lang="en-US" dirty="0" err="1" smtClean="0"/>
              <a:t>Perencanaan</a:t>
            </a:r>
            <a:r>
              <a:rPr lang="en-US" dirty="0" smtClean="0"/>
              <a:t> </a:t>
            </a:r>
            <a:r>
              <a:rPr lang="en-US" dirty="0" err="1" smtClean="0"/>
              <a:t>Sistem</a:t>
            </a:r>
            <a:r>
              <a:rPr lang="en-US" dirty="0" smtClean="0"/>
              <a:t> </a:t>
            </a:r>
            <a:r>
              <a:rPr lang="en-US" dirty="0" err="1" smtClean="0"/>
              <a:t>Listrik</a:t>
            </a:r>
            <a:r>
              <a:rPr lang="en-US" dirty="0" smtClean="0"/>
              <a:t> </a:t>
            </a:r>
            <a:r>
              <a:rPr lang="en-US" dirty="0" err="1" smtClean="0"/>
              <a:t>untuk</a:t>
            </a:r>
            <a:r>
              <a:rPr lang="en-US" dirty="0" smtClean="0"/>
              <a:t> </a:t>
            </a:r>
            <a:r>
              <a:rPr lang="en-US" dirty="0" err="1" smtClean="0"/>
              <a:t>Industri</a:t>
            </a:r>
            <a:r>
              <a:rPr lang="en-US" dirty="0" smtClean="0"/>
              <a:t> by DMZ</a:t>
            </a:r>
            <a:endParaRPr lang="en-US" dirty="0"/>
          </a:p>
        </p:txBody>
      </p:sp>
      <p:cxnSp>
        <p:nvCxnSpPr>
          <p:cNvPr id="6" name="Straight Connector 5"/>
          <p:cNvCxnSpPr/>
          <p:nvPr/>
        </p:nvCxnSpPr>
        <p:spPr>
          <a:xfrm>
            <a:off x="457200" y="6324600"/>
            <a:ext cx="8229600" cy="1588"/>
          </a:xfrm>
          <a:prstGeom prst="line">
            <a:avLst/>
          </a:prstGeom>
          <a:ln w="76200" cmpd="thinThick">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a:off x="1295400" y="990600"/>
            <a:ext cx="7391400" cy="1588"/>
          </a:xfrm>
          <a:prstGeom prst="line">
            <a:avLst/>
          </a:prstGeom>
          <a:ln w="19050"/>
        </p:spPr>
        <p:style>
          <a:lnRef idx="1">
            <a:schemeClr val="accent1"/>
          </a:lnRef>
          <a:fillRef idx="0">
            <a:schemeClr val="accent1"/>
          </a:fillRef>
          <a:effectRef idx="0">
            <a:schemeClr val="accent1"/>
          </a:effectRef>
          <a:fontRef idx="minor">
            <a:schemeClr val="tx1"/>
          </a:fontRef>
        </p:style>
      </p:cxnSp>
      <p:pic>
        <p:nvPicPr>
          <p:cNvPr id="9" name="Picture 8"/>
          <p:cNvPicPr/>
          <p:nvPr/>
        </p:nvPicPr>
        <p:blipFill>
          <a:blip r:embed="rId2" cstate="print">
            <a:extLst>
              <a:ext uri="{28A0092B-C50C-407E-A947-70E740481C1C}">
                <a14:useLocalDpi xmlns:a14="http://schemas.microsoft.com/office/drawing/2010/main" val="0"/>
              </a:ext>
            </a:extLst>
          </a:blip>
          <a:stretch>
            <a:fillRect/>
          </a:stretch>
        </p:blipFill>
        <p:spPr>
          <a:xfrm>
            <a:off x="38100" y="0"/>
            <a:ext cx="1104900" cy="1085850"/>
          </a:xfrm>
          <a:prstGeom prst="rect">
            <a:avLst/>
          </a:prstGeom>
        </p:spPr>
      </p:pic>
    </p:spTree>
    <p:extLst>
      <p:ext uri="{BB962C8B-B14F-4D97-AF65-F5344CB8AC3E}">
        <p14:creationId xmlns:p14="http://schemas.microsoft.com/office/powerpoint/2010/main" val="1102615008"/>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r"/>
            <a:r>
              <a:rPr lang="en-US" sz="2400" b="1" dirty="0" err="1">
                <a:solidFill>
                  <a:schemeClr val="tx2"/>
                </a:solidFill>
              </a:rPr>
              <a:t>Aliran</a:t>
            </a:r>
            <a:r>
              <a:rPr lang="en-US" sz="2400" b="1" dirty="0">
                <a:solidFill>
                  <a:schemeClr val="tx2"/>
                </a:solidFill>
              </a:rPr>
              <a:t> </a:t>
            </a:r>
            <a:r>
              <a:rPr lang="en-US" sz="2400" b="1" dirty="0" err="1">
                <a:solidFill>
                  <a:schemeClr val="tx2"/>
                </a:solidFill>
              </a:rPr>
              <a:t>Daya</a:t>
            </a:r>
            <a:endParaRPr lang="en-US" sz="2400" b="1" dirty="0">
              <a:solidFill>
                <a:schemeClr val="tx2"/>
              </a:solidFill>
            </a:endParaRPr>
          </a:p>
        </p:txBody>
      </p:sp>
      <p:sp>
        <p:nvSpPr>
          <p:cNvPr id="3" name="Content Placeholder 2"/>
          <p:cNvSpPr>
            <a:spLocks noGrp="1"/>
          </p:cNvSpPr>
          <p:nvPr>
            <p:ph idx="1"/>
          </p:nvPr>
        </p:nvSpPr>
        <p:spPr/>
        <p:txBody>
          <a:bodyPr>
            <a:normAutofit lnSpcReduction="10000"/>
          </a:bodyPr>
          <a:lstStyle/>
          <a:p>
            <a:r>
              <a:rPr lang="en-US" dirty="0" smtClean="0"/>
              <a:t>1 </a:t>
            </a:r>
            <a:r>
              <a:rPr lang="en-US" dirty="0"/>
              <a:t>unit </a:t>
            </a:r>
            <a:r>
              <a:rPr lang="en-US" dirty="0" err="1"/>
              <a:t>Elektro</a:t>
            </a:r>
            <a:r>
              <a:rPr lang="en-US" dirty="0"/>
              <a:t> motor 3 </a:t>
            </a:r>
            <a:r>
              <a:rPr lang="en-US" dirty="0" err="1"/>
              <a:t>fasa</a:t>
            </a:r>
            <a:r>
              <a:rPr lang="en-US" dirty="0"/>
              <a:t> 380 V </a:t>
            </a:r>
            <a:r>
              <a:rPr lang="en-US" dirty="0" err="1"/>
              <a:t>daya</a:t>
            </a:r>
            <a:r>
              <a:rPr lang="en-US" dirty="0"/>
              <a:t> 75 kW</a:t>
            </a:r>
          </a:p>
          <a:p>
            <a:r>
              <a:rPr lang="en-US" dirty="0" smtClean="0"/>
              <a:t>1 </a:t>
            </a:r>
            <a:r>
              <a:rPr lang="en-US" dirty="0"/>
              <a:t>unit </a:t>
            </a:r>
            <a:r>
              <a:rPr lang="en-US" dirty="0" err="1"/>
              <a:t>Elektro</a:t>
            </a:r>
            <a:r>
              <a:rPr lang="en-US" dirty="0"/>
              <a:t> motor 3 </a:t>
            </a:r>
            <a:r>
              <a:rPr lang="en-US" dirty="0" err="1"/>
              <a:t>fasa</a:t>
            </a:r>
            <a:r>
              <a:rPr lang="en-US" dirty="0"/>
              <a:t> 380 V </a:t>
            </a:r>
            <a:r>
              <a:rPr lang="en-US" dirty="0" err="1"/>
              <a:t>daya</a:t>
            </a:r>
            <a:r>
              <a:rPr lang="en-US" dirty="0"/>
              <a:t> 30 kW</a:t>
            </a:r>
          </a:p>
          <a:p>
            <a:r>
              <a:rPr lang="en-US" dirty="0" smtClean="0"/>
              <a:t>1 </a:t>
            </a:r>
            <a:r>
              <a:rPr lang="en-US" dirty="0"/>
              <a:t>unit </a:t>
            </a:r>
            <a:r>
              <a:rPr lang="en-US" dirty="0" err="1"/>
              <a:t>Elektro</a:t>
            </a:r>
            <a:r>
              <a:rPr lang="en-US" dirty="0"/>
              <a:t> motor 3 </a:t>
            </a:r>
            <a:r>
              <a:rPr lang="en-US" dirty="0" err="1"/>
              <a:t>fasa</a:t>
            </a:r>
            <a:r>
              <a:rPr lang="en-US" dirty="0"/>
              <a:t> 380 V </a:t>
            </a:r>
            <a:r>
              <a:rPr lang="en-US" dirty="0" err="1"/>
              <a:t>daya</a:t>
            </a:r>
            <a:r>
              <a:rPr lang="en-US" dirty="0"/>
              <a:t> 15 kW</a:t>
            </a:r>
          </a:p>
          <a:p>
            <a:r>
              <a:rPr lang="en-US" dirty="0" smtClean="0"/>
              <a:t>1 </a:t>
            </a:r>
            <a:r>
              <a:rPr lang="en-US" dirty="0"/>
              <a:t>unit </a:t>
            </a:r>
            <a:r>
              <a:rPr lang="en-US" dirty="0" err="1"/>
              <a:t>Elektro</a:t>
            </a:r>
            <a:r>
              <a:rPr lang="en-US" dirty="0"/>
              <a:t> motor 3 </a:t>
            </a:r>
            <a:r>
              <a:rPr lang="en-US" dirty="0" err="1"/>
              <a:t>fasa</a:t>
            </a:r>
            <a:r>
              <a:rPr lang="en-US" dirty="0"/>
              <a:t> 380 V </a:t>
            </a:r>
            <a:r>
              <a:rPr lang="en-US" dirty="0" err="1"/>
              <a:t>daya</a:t>
            </a:r>
            <a:r>
              <a:rPr lang="en-US" dirty="0"/>
              <a:t> 7,5 kW</a:t>
            </a:r>
          </a:p>
          <a:p>
            <a:r>
              <a:rPr lang="en-US" dirty="0"/>
              <a:t>1 unit Heater 3 </a:t>
            </a:r>
            <a:r>
              <a:rPr lang="en-US" dirty="0" err="1"/>
              <a:t>fasa</a:t>
            </a:r>
            <a:r>
              <a:rPr lang="en-US" dirty="0"/>
              <a:t> 380 V </a:t>
            </a:r>
            <a:r>
              <a:rPr lang="en-US" dirty="0" err="1"/>
              <a:t>daya</a:t>
            </a:r>
            <a:r>
              <a:rPr lang="en-US" dirty="0"/>
              <a:t> 22 kW</a:t>
            </a:r>
          </a:p>
          <a:p>
            <a:r>
              <a:rPr lang="en-US" dirty="0"/>
              <a:t>1 unit blower 3 </a:t>
            </a:r>
            <a:r>
              <a:rPr lang="en-US" dirty="0" err="1"/>
              <a:t>fasa</a:t>
            </a:r>
            <a:r>
              <a:rPr lang="en-US" dirty="0"/>
              <a:t> 380 V 18 kW</a:t>
            </a:r>
          </a:p>
          <a:p>
            <a:r>
              <a:rPr lang="en-US" dirty="0"/>
              <a:t>30 </a:t>
            </a:r>
            <a:r>
              <a:rPr lang="en-US" dirty="0" err="1"/>
              <a:t>buah</a:t>
            </a:r>
            <a:r>
              <a:rPr lang="en-US" dirty="0"/>
              <a:t> </a:t>
            </a:r>
            <a:r>
              <a:rPr lang="en-US" dirty="0" err="1"/>
              <a:t>lampu</a:t>
            </a:r>
            <a:r>
              <a:rPr lang="en-US" dirty="0"/>
              <a:t> mercury 250 W (10 </a:t>
            </a:r>
            <a:r>
              <a:rPr lang="en-US" dirty="0" err="1"/>
              <a:t>buah</a:t>
            </a:r>
            <a:r>
              <a:rPr lang="en-US" dirty="0"/>
              <a:t>/</a:t>
            </a:r>
            <a:r>
              <a:rPr lang="en-US" dirty="0" err="1"/>
              <a:t>fasa</a:t>
            </a:r>
            <a:r>
              <a:rPr lang="en-US" dirty="0"/>
              <a:t>) total (30 x250) / 3 = 2,5kW</a:t>
            </a:r>
          </a:p>
        </p:txBody>
      </p:sp>
      <p:sp>
        <p:nvSpPr>
          <p:cNvPr id="4" name="Footer Placeholder 3"/>
          <p:cNvSpPr>
            <a:spLocks noGrp="1"/>
          </p:cNvSpPr>
          <p:nvPr>
            <p:ph type="ftr" sz="quarter" idx="11"/>
          </p:nvPr>
        </p:nvSpPr>
        <p:spPr/>
        <p:txBody>
          <a:bodyPr/>
          <a:lstStyle/>
          <a:p>
            <a:r>
              <a:rPr lang="en-US" dirty="0" err="1" smtClean="0"/>
              <a:t>Perencanaan</a:t>
            </a:r>
            <a:r>
              <a:rPr lang="en-US" dirty="0" smtClean="0"/>
              <a:t> </a:t>
            </a:r>
            <a:r>
              <a:rPr lang="en-US" dirty="0" err="1" smtClean="0"/>
              <a:t>Sistem</a:t>
            </a:r>
            <a:r>
              <a:rPr lang="en-US" dirty="0" smtClean="0"/>
              <a:t> </a:t>
            </a:r>
            <a:r>
              <a:rPr lang="en-US" dirty="0" err="1" smtClean="0"/>
              <a:t>Listrik</a:t>
            </a:r>
            <a:r>
              <a:rPr lang="en-US" dirty="0" smtClean="0"/>
              <a:t> </a:t>
            </a:r>
            <a:r>
              <a:rPr lang="en-US" dirty="0" err="1" smtClean="0"/>
              <a:t>untuk</a:t>
            </a:r>
            <a:r>
              <a:rPr lang="en-US" dirty="0" smtClean="0"/>
              <a:t> </a:t>
            </a:r>
            <a:r>
              <a:rPr lang="en-US" dirty="0" err="1" smtClean="0"/>
              <a:t>Industri</a:t>
            </a:r>
            <a:r>
              <a:rPr lang="en-US" dirty="0" smtClean="0"/>
              <a:t> by DMZ</a:t>
            </a:r>
            <a:endParaRPr lang="en-US" dirty="0"/>
          </a:p>
        </p:txBody>
      </p:sp>
      <p:cxnSp>
        <p:nvCxnSpPr>
          <p:cNvPr id="6" name="Straight Connector 5"/>
          <p:cNvCxnSpPr/>
          <p:nvPr/>
        </p:nvCxnSpPr>
        <p:spPr>
          <a:xfrm>
            <a:off x="457200" y="6324600"/>
            <a:ext cx="8229600" cy="1588"/>
          </a:xfrm>
          <a:prstGeom prst="line">
            <a:avLst/>
          </a:prstGeom>
          <a:ln w="76200" cmpd="thinThick">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a:off x="1295400" y="990600"/>
            <a:ext cx="7391400" cy="1588"/>
          </a:xfrm>
          <a:prstGeom prst="line">
            <a:avLst/>
          </a:prstGeom>
          <a:ln w="19050"/>
        </p:spPr>
        <p:style>
          <a:lnRef idx="1">
            <a:schemeClr val="accent1"/>
          </a:lnRef>
          <a:fillRef idx="0">
            <a:schemeClr val="accent1"/>
          </a:fillRef>
          <a:effectRef idx="0">
            <a:schemeClr val="accent1"/>
          </a:effectRef>
          <a:fontRef idx="minor">
            <a:schemeClr val="tx1"/>
          </a:fontRef>
        </p:style>
      </p:cxnSp>
      <p:pic>
        <p:nvPicPr>
          <p:cNvPr id="9" name="Picture 8"/>
          <p:cNvPicPr/>
          <p:nvPr/>
        </p:nvPicPr>
        <p:blipFill>
          <a:blip r:embed="rId2" cstate="print">
            <a:extLst>
              <a:ext uri="{28A0092B-C50C-407E-A947-70E740481C1C}">
                <a14:useLocalDpi xmlns:a14="http://schemas.microsoft.com/office/drawing/2010/main" val="0"/>
              </a:ext>
            </a:extLst>
          </a:blip>
          <a:stretch>
            <a:fillRect/>
          </a:stretch>
        </p:blipFill>
        <p:spPr>
          <a:xfrm>
            <a:off x="38100" y="0"/>
            <a:ext cx="1104900" cy="1085850"/>
          </a:xfrm>
          <a:prstGeom prst="rect">
            <a:avLst/>
          </a:prstGeom>
        </p:spPr>
      </p:pic>
    </p:spTree>
    <p:extLst>
      <p:ext uri="{BB962C8B-B14F-4D97-AF65-F5344CB8AC3E}">
        <p14:creationId xmlns:p14="http://schemas.microsoft.com/office/powerpoint/2010/main" val="1360902170"/>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74173" y="319096"/>
            <a:ext cx="8229600" cy="1143000"/>
          </a:xfrm>
        </p:spPr>
        <p:txBody>
          <a:bodyPr>
            <a:normAutofit/>
          </a:bodyPr>
          <a:lstStyle/>
          <a:p>
            <a:pPr algn="r"/>
            <a:r>
              <a:rPr lang="en-US" sz="2400" b="1" dirty="0" err="1">
                <a:solidFill>
                  <a:schemeClr val="tx2"/>
                </a:solidFill>
              </a:rPr>
              <a:t>Aliran</a:t>
            </a:r>
            <a:r>
              <a:rPr lang="en-US" sz="2400" b="1" dirty="0">
                <a:solidFill>
                  <a:schemeClr val="tx2"/>
                </a:solidFill>
              </a:rPr>
              <a:t> </a:t>
            </a:r>
            <a:r>
              <a:rPr lang="en-US" sz="2400" b="1" dirty="0" err="1">
                <a:solidFill>
                  <a:schemeClr val="tx2"/>
                </a:solidFill>
              </a:rPr>
              <a:t>Daya</a:t>
            </a:r>
            <a:endParaRPr lang="en-US" sz="2400" b="1" dirty="0">
              <a:solidFill>
                <a:schemeClr val="tx2"/>
              </a:solidFill>
            </a:endParaRPr>
          </a:p>
        </p:txBody>
      </p:sp>
      <p:sp>
        <p:nvSpPr>
          <p:cNvPr id="4" name="Footer Placeholder 3"/>
          <p:cNvSpPr>
            <a:spLocks noGrp="1"/>
          </p:cNvSpPr>
          <p:nvPr>
            <p:ph type="ftr" sz="quarter" idx="11"/>
          </p:nvPr>
        </p:nvSpPr>
        <p:spPr/>
        <p:txBody>
          <a:bodyPr/>
          <a:lstStyle/>
          <a:p>
            <a:r>
              <a:rPr lang="en-US" dirty="0" err="1" smtClean="0"/>
              <a:t>Perencanaan</a:t>
            </a:r>
            <a:r>
              <a:rPr lang="en-US" dirty="0" smtClean="0"/>
              <a:t> </a:t>
            </a:r>
            <a:r>
              <a:rPr lang="en-US" dirty="0" err="1" smtClean="0"/>
              <a:t>Sistem</a:t>
            </a:r>
            <a:r>
              <a:rPr lang="en-US" dirty="0" smtClean="0"/>
              <a:t> </a:t>
            </a:r>
            <a:r>
              <a:rPr lang="en-US" dirty="0" err="1" smtClean="0"/>
              <a:t>Listrik</a:t>
            </a:r>
            <a:r>
              <a:rPr lang="en-US" dirty="0" smtClean="0"/>
              <a:t> </a:t>
            </a:r>
            <a:r>
              <a:rPr lang="en-US" dirty="0" err="1" smtClean="0"/>
              <a:t>untuk</a:t>
            </a:r>
            <a:r>
              <a:rPr lang="en-US" dirty="0" smtClean="0"/>
              <a:t> </a:t>
            </a:r>
            <a:r>
              <a:rPr lang="en-US" dirty="0" err="1" smtClean="0"/>
              <a:t>Industri</a:t>
            </a:r>
            <a:r>
              <a:rPr lang="en-US" dirty="0" smtClean="0"/>
              <a:t> by DMZ</a:t>
            </a:r>
            <a:endParaRPr lang="en-US" dirty="0"/>
          </a:p>
        </p:txBody>
      </p:sp>
      <p:cxnSp>
        <p:nvCxnSpPr>
          <p:cNvPr id="6" name="Straight Connector 5"/>
          <p:cNvCxnSpPr/>
          <p:nvPr/>
        </p:nvCxnSpPr>
        <p:spPr>
          <a:xfrm>
            <a:off x="457200" y="6324600"/>
            <a:ext cx="8229600" cy="1588"/>
          </a:xfrm>
          <a:prstGeom prst="line">
            <a:avLst/>
          </a:prstGeom>
          <a:ln w="76200" cmpd="thinThick">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a:off x="1295400" y="990600"/>
            <a:ext cx="7391400" cy="1588"/>
          </a:xfrm>
          <a:prstGeom prst="line">
            <a:avLst/>
          </a:prstGeom>
          <a:ln w="19050"/>
        </p:spPr>
        <p:style>
          <a:lnRef idx="1">
            <a:schemeClr val="accent1"/>
          </a:lnRef>
          <a:fillRef idx="0">
            <a:schemeClr val="accent1"/>
          </a:fillRef>
          <a:effectRef idx="0">
            <a:schemeClr val="accent1"/>
          </a:effectRef>
          <a:fontRef idx="minor">
            <a:schemeClr val="tx1"/>
          </a:fontRef>
        </p:style>
      </p:cxnSp>
      <p:pic>
        <p:nvPicPr>
          <p:cNvPr id="9" name="Picture 8"/>
          <p:cNvPicPr/>
          <p:nvPr/>
        </p:nvPicPr>
        <p:blipFill>
          <a:blip r:embed="rId2" cstate="print">
            <a:extLst>
              <a:ext uri="{28A0092B-C50C-407E-A947-70E740481C1C}">
                <a14:useLocalDpi xmlns:a14="http://schemas.microsoft.com/office/drawing/2010/main" val="0"/>
              </a:ext>
            </a:extLst>
          </a:blip>
          <a:stretch>
            <a:fillRect/>
          </a:stretch>
        </p:blipFill>
        <p:spPr>
          <a:xfrm>
            <a:off x="38100" y="0"/>
            <a:ext cx="1104900" cy="1085850"/>
          </a:xfrm>
          <a:prstGeom prst="rect">
            <a:avLst/>
          </a:prstGeom>
        </p:spPr>
      </p:pic>
      <p:grpSp>
        <p:nvGrpSpPr>
          <p:cNvPr id="3" name="Group 2"/>
          <p:cNvGrpSpPr/>
          <p:nvPr/>
        </p:nvGrpSpPr>
        <p:grpSpPr>
          <a:xfrm>
            <a:off x="1524000" y="805934"/>
            <a:ext cx="7335014" cy="5654268"/>
            <a:chOff x="1524000" y="805934"/>
            <a:chExt cx="7335014" cy="5654268"/>
          </a:xfrm>
        </p:grpSpPr>
        <p:sp>
          <p:nvSpPr>
            <p:cNvPr id="5" name="Oval 4"/>
            <p:cNvSpPr/>
            <p:nvPr/>
          </p:nvSpPr>
          <p:spPr>
            <a:xfrm>
              <a:off x="1524000" y="2862263"/>
              <a:ext cx="1066800" cy="1066800"/>
            </a:xfrm>
            <a:prstGeom prst="ellipse">
              <a:avLst/>
            </a:prstGeom>
          </p:spPr>
          <p:style>
            <a:lnRef idx="1">
              <a:schemeClr val="dk1"/>
            </a:lnRef>
            <a:fillRef idx="2">
              <a:schemeClr val="dk1"/>
            </a:fillRef>
            <a:effectRef idx="1">
              <a:schemeClr val="dk1"/>
            </a:effectRef>
            <a:fontRef idx="minor">
              <a:schemeClr val="dk1"/>
            </a:fontRef>
          </p:style>
          <p:txBody>
            <a:bodyPr rtlCol="0" anchor="ctr"/>
            <a:lstStyle/>
            <a:p>
              <a:pPr algn="ctr"/>
              <a:endParaRPr lang="en-US"/>
            </a:p>
          </p:txBody>
        </p:sp>
        <p:cxnSp>
          <p:nvCxnSpPr>
            <p:cNvPr id="8" name="Straight Connector 7"/>
            <p:cNvCxnSpPr/>
            <p:nvPr/>
          </p:nvCxnSpPr>
          <p:spPr>
            <a:xfrm>
              <a:off x="2514600" y="3395663"/>
              <a:ext cx="685800" cy="0"/>
            </a:xfrm>
            <a:prstGeom prst="line">
              <a:avLst/>
            </a:prstGeom>
          </p:spPr>
          <p:style>
            <a:lnRef idx="1">
              <a:schemeClr val="dk1"/>
            </a:lnRef>
            <a:fillRef idx="0">
              <a:schemeClr val="dk1"/>
            </a:fillRef>
            <a:effectRef idx="0">
              <a:schemeClr val="dk1"/>
            </a:effectRef>
            <a:fontRef idx="minor">
              <a:schemeClr val="tx1"/>
            </a:fontRef>
          </p:style>
        </p:cxnSp>
        <p:cxnSp>
          <p:nvCxnSpPr>
            <p:cNvPr id="12" name="Straight Connector 11"/>
            <p:cNvCxnSpPr/>
            <p:nvPr/>
          </p:nvCxnSpPr>
          <p:spPr>
            <a:xfrm>
              <a:off x="3200400" y="1295400"/>
              <a:ext cx="0" cy="5029200"/>
            </a:xfrm>
            <a:prstGeom prst="line">
              <a:avLst/>
            </a:prstGeom>
          </p:spPr>
          <p:style>
            <a:lnRef idx="1">
              <a:schemeClr val="dk1"/>
            </a:lnRef>
            <a:fillRef idx="0">
              <a:schemeClr val="dk1"/>
            </a:fillRef>
            <a:effectRef idx="0">
              <a:schemeClr val="dk1"/>
            </a:effectRef>
            <a:fontRef idx="minor">
              <a:schemeClr val="tx1"/>
            </a:fontRef>
          </p:style>
        </p:cxnSp>
        <p:cxnSp>
          <p:nvCxnSpPr>
            <p:cNvPr id="15" name="Straight Connector 14"/>
            <p:cNvCxnSpPr>
              <a:endCxn id="8194" idx="1"/>
            </p:cNvCxnSpPr>
            <p:nvPr/>
          </p:nvCxnSpPr>
          <p:spPr>
            <a:xfrm flipV="1">
              <a:off x="3200400" y="1414463"/>
              <a:ext cx="1524000" cy="15281"/>
            </a:xfrm>
            <a:prstGeom prst="line">
              <a:avLst/>
            </a:prstGeom>
          </p:spPr>
          <p:style>
            <a:lnRef idx="1">
              <a:schemeClr val="dk1"/>
            </a:lnRef>
            <a:fillRef idx="0">
              <a:schemeClr val="dk1"/>
            </a:fillRef>
            <a:effectRef idx="0">
              <a:schemeClr val="dk1"/>
            </a:effectRef>
            <a:fontRef idx="minor">
              <a:schemeClr val="tx1"/>
            </a:fontRef>
          </p:style>
        </p:cxnSp>
        <p:cxnSp>
          <p:nvCxnSpPr>
            <p:cNvPr id="16" name="Straight Connector 15"/>
            <p:cNvCxnSpPr>
              <a:endCxn id="24" idx="1"/>
            </p:cNvCxnSpPr>
            <p:nvPr/>
          </p:nvCxnSpPr>
          <p:spPr>
            <a:xfrm>
              <a:off x="3200400" y="2209801"/>
              <a:ext cx="1600200" cy="0"/>
            </a:xfrm>
            <a:prstGeom prst="line">
              <a:avLst/>
            </a:prstGeom>
          </p:spPr>
          <p:style>
            <a:lnRef idx="1">
              <a:schemeClr val="dk1"/>
            </a:lnRef>
            <a:fillRef idx="0">
              <a:schemeClr val="dk1"/>
            </a:fillRef>
            <a:effectRef idx="0">
              <a:schemeClr val="dk1"/>
            </a:effectRef>
            <a:fontRef idx="minor">
              <a:schemeClr val="tx1"/>
            </a:fontRef>
          </p:style>
        </p:cxnSp>
        <p:cxnSp>
          <p:nvCxnSpPr>
            <p:cNvPr id="17" name="Straight Connector 16"/>
            <p:cNvCxnSpPr>
              <a:endCxn id="25" idx="1"/>
            </p:cNvCxnSpPr>
            <p:nvPr/>
          </p:nvCxnSpPr>
          <p:spPr>
            <a:xfrm>
              <a:off x="3200400" y="3015734"/>
              <a:ext cx="1600200" cy="32267"/>
            </a:xfrm>
            <a:prstGeom prst="line">
              <a:avLst/>
            </a:prstGeom>
          </p:spPr>
          <p:style>
            <a:lnRef idx="1">
              <a:schemeClr val="dk1"/>
            </a:lnRef>
            <a:fillRef idx="0">
              <a:schemeClr val="dk1"/>
            </a:fillRef>
            <a:effectRef idx="0">
              <a:schemeClr val="dk1"/>
            </a:effectRef>
            <a:fontRef idx="minor">
              <a:schemeClr val="tx1"/>
            </a:fontRef>
          </p:style>
        </p:cxnSp>
        <p:cxnSp>
          <p:nvCxnSpPr>
            <p:cNvPr id="18" name="Straight Connector 17"/>
            <p:cNvCxnSpPr>
              <a:endCxn id="26" idx="1"/>
            </p:cNvCxnSpPr>
            <p:nvPr/>
          </p:nvCxnSpPr>
          <p:spPr>
            <a:xfrm>
              <a:off x="3200400" y="3886201"/>
              <a:ext cx="1600200" cy="0"/>
            </a:xfrm>
            <a:prstGeom prst="line">
              <a:avLst/>
            </a:prstGeom>
          </p:spPr>
          <p:style>
            <a:lnRef idx="1">
              <a:schemeClr val="dk1"/>
            </a:lnRef>
            <a:fillRef idx="0">
              <a:schemeClr val="dk1"/>
            </a:fillRef>
            <a:effectRef idx="0">
              <a:schemeClr val="dk1"/>
            </a:effectRef>
            <a:fontRef idx="minor">
              <a:schemeClr val="tx1"/>
            </a:fontRef>
          </p:style>
        </p:cxnSp>
        <p:cxnSp>
          <p:nvCxnSpPr>
            <p:cNvPr id="19" name="Straight Connector 18"/>
            <p:cNvCxnSpPr>
              <a:endCxn id="8195" idx="1"/>
            </p:cNvCxnSpPr>
            <p:nvPr/>
          </p:nvCxnSpPr>
          <p:spPr>
            <a:xfrm>
              <a:off x="3200400" y="4660107"/>
              <a:ext cx="1676400" cy="0"/>
            </a:xfrm>
            <a:prstGeom prst="line">
              <a:avLst/>
            </a:prstGeom>
          </p:spPr>
          <p:style>
            <a:lnRef idx="1">
              <a:schemeClr val="dk1"/>
            </a:lnRef>
            <a:fillRef idx="0">
              <a:schemeClr val="dk1"/>
            </a:fillRef>
            <a:effectRef idx="0">
              <a:schemeClr val="dk1"/>
            </a:effectRef>
            <a:fontRef idx="minor">
              <a:schemeClr val="tx1"/>
            </a:fontRef>
          </p:style>
        </p:cxnSp>
        <p:cxnSp>
          <p:nvCxnSpPr>
            <p:cNvPr id="20" name="Straight Connector 19"/>
            <p:cNvCxnSpPr>
              <a:endCxn id="8196" idx="1"/>
            </p:cNvCxnSpPr>
            <p:nvPr/>
          </p:nvCxnSpPr>
          <p:spPr>
            <a:xfrm flipV="1">
              <a:off x="3200400" y="5434506"/>
              <a:ext cx="1676400" cy="19628"/>
            </a:xfrm>
            <a:prstGeom prst="line">
              <a:avLst/>
            </a:prstGeom>
          </p:spPr>
          <p:style>
            <a:lnRef idx="1">
              <a:schemeClr val="dk1"/>
            </a:lnRef>
            <a:fillRef idx="0">
              <a:schemeClr val="dk1"/>
            </a:fillRef>
            <a:effectRef idx="0">
              <a:schemeClr val="dk1"/>
            </a:effectRef>
            <a:fontRef idx="minor">
              <a:schemeClr val="tx1"/>
            </a:fontRef>
          </p:style>
        </p:cxnSp>
        <p:sp>
          <p:nvSpPr>
            <p:cNvPr id="22" name="Freeform 21"/>
            <p:cNvSpPr/>
            <p:nvPr/>
          </p:nvSpPr>
          <p:spPr>
            <a:xfrm>
              <a:off x="1717310" y="3200400"/>
              <a:ext cx="618614" cy="457200"/>
            </a:xfrm>
            <a:custGeom>
              <a:avLst/>
              <a:gdLst>
                <a:gd name="connsiteX0" fmla="*/ 36665 w 3694265"/>
                <a:gd name="connsiteY0" fmla="*/ 902922 h 1839179"/>
                <a:gd name="connsiteX1" fmla="*/ 115493 w 3694265"/>
                <a:gd name="connsiteY1" fmla="*/ 855626 h 1839179"/>
                <a:gd name="connsiteX2" fmla="*/ 998362 w 3694265"/>
                <a:gd name="connsiteY2" fmla="*/ 20053 h 1839179"/>
                <a:gd name="connsiteX3" fmla="*/ 2795630 w 3694265"/>
                <a:gd name="connsiteY3" fmla="*/ 1817322 h 1839179"/>
                <a:gd name="connsiteX4" fmla="*/ 3694265 w 3694265"/>
                <a:gd name="connsiteY4" fmla="*/ 855626 h 183917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694265" h="1839179">
                  <a:moveTo>
                    <a:pt x="36665" y="902922"/>
                  </a:moveTo>
                  <a:cubicBezTo>
                    <a:pt x="-4063" y="952846"/>
                    <a:pt x="-44790" y="1002771"/>
                    <a:pt x="115493" y="855626"/>
                  </a:cubicBezTo>
                  <a:cubicBezTo>
                    <a:pt x="275776" y="708481"/>
                    <a:pt x="551673" y="-140230"/>
                    <a:pt x="998362" y="20053"/>
                  </a:cubicBezTo>
                  <a:cubicBezTo>
                    <a:pt x="1445052" y="180336"/>
                    <a:pt x="2346313" y="1678060"/>
                    <a:pt x="2795630" y="1817322"/>
                  </a:cubicBezTo>
                  <a:cubicBezTo>
                    <a:pt x="3244947" y="1956584"/>
                    <a:pt x="3469606" y="1406105"/>
                    <a:pt x="3694265" y="855626"/>
                  </a:cubicBezTo>
                </a:path>
              </a:pathLst>
            </a:custGeom>
          </p:spPr>
          <p:style>
            <a:lnRef idx="2">
              <a:schemeClr val="dk1"/>
            </a:lnRef>
            <a:fillRef idx="0">
              <a:schemeClr val="dk1"/>
            </a:fillRef>
            <a:effectRef idx="1">
              <a:schemeClr val="dk1"/>
            </a:effectRef>
            <a:fontRef idx="minor">
              <a:schemeClr val="tx1"/>
            </a:fontRef>
          </p:style>
          <p:txBody>
            <a:bodyPr rtlCol="0" anchor="ctr"/>
            <a:lstStyle/>
            <a:p>
              <a:pPr algn="ctr"/>
              <a:endParaRPr lang="en-US"/>
            </a:p>
          </p:txBody>
        </p:sp>
        <p:pic>
          <p:nvPicPr>
            <p:cNvPr id="8194"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724400" y="1066800"/>
              <a:ext cx="1028700" cy="695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4"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800600" y="1862138"/>
              <a:ext cx="1028700" cy="695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5"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800600" y="2700338"/>
              <a:ext cx="1028700" cy="695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800600" y="3538538"/>
              <a:ext cx="1028700" cy="695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8195"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876800" y="4443413"/>
              <a:ext cx="970787" cy="4333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8196" name="Picture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876800" y="5039218"/>
              <a:ext cx="923925" cy="7905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cxnSp>
          <p:nvCxnSpPr>
            <p:cNvPr id="32" name="Straight Connector 31"/>
            <p:cNvCxnSpPr>
              <a:endCxn id="40" idx="1"/>
            </p:cNvCxnSpPr>
            <p:nvPr/>
          </p:nvCxnSpPr>
          <p:spPr>
            <a:xfrm>
              <a:off x="3200400" y="6096000"/>
              <a:ext cx="1752600" cy="0"/>
            </a:xfrm>
            <a:prstGeom prst="line">
              <a:avLst/>
            </a:prstGeom>
          </p:spPr>
          <p:style>
            <a:lnRef idx="1">
              <a:schemeClr val="dk1"/>
            </a:lnRef>
            <a:fillRef idx="0">
              <a:schemeClr val="dk1"/>
            </a:fillRef>
            <a:effectRef idx="0">
              <a:schemeClr val="dk1"/>
            </a:effectRef>
            <a:fontRef idx="minor">
              <a:schemeClr val="tx1"/>
            </a:fontRef>
          </p:style>
        </p:cxnSp>
        <p:sp>
          <p:nvSpPr>
            <p:cNvPr id="29" name="Rectangle 28"/>
            <p:cNvSpPr/>
            <p:nvPr/>
          </p:nvSpPr>
          <p:spPr>
            <a:xfrm>
              <a:off x="2590800" y="805934"/>
              <a:ext cx="1227516" cy="369332"/>
            </a:xfrm>
            <a:prstGeom prst="rect">
              <a:avLst/>
            </a:prstGeom>
          </p:spPr>
          <p:txBody>
            <a:bodyPr wrap="none">
              <a:spAutoFit/>
            </a:bodyPr>
            <a:lstStyle/>
            <a:p>
              <a:r>
                <a:rPr lang="en-US" dirty="0"/>
                <a:t>380V/220V</a:t>
              </a:r>
            </a:p>
          </p:txBody>
        </p:sp>
        <p:sp>
          <p:nvSpPr>
            <p:cNvPr id="30" name="Rectangle 29"/>
            <p:cNvSpPr/>
            <p:nvPr/>
          </p:nvSpPr>
          <p:spPr>
            <a:xfrm>
              <a:off x="5753100" y="1245078"/>
              <a:ext cx="2741648" cy="369332"/>
            </a:xfrm>
            <a:prstGeom prst="rect">
              <a:avLst/>
            </a:prstGeom>
          </p:spPr>
          <p:txBody>
            <a:bodyPr wrap="none">
              <a:spAutoFit/>
            </a:bodyPr>
            <a:lstStyle/>
            <a:p>
              <a:r>
                <a:rPr lang="en-US" dirty="0" smtClean="0"/>
                <a:t>3 </a:t>
              </a:r>
              <a:r>
                <a:rPr lang="en-US" dirty="0" err="1" smtClean="0"/>
                <a:t>ph</a:t>
              </a:r>
              <a:r>
                <a:rPr lang="en-US" dirty="0" smtClean="0"/>
                <a:t>,  </a:t>
              </a:r>
              <a:r>
                <a:rPr lang="en-US" dirty="0"/>
                <a:t>380 </a:t>
              </a:r>
              <a:r>
                <a:rPr lang="en-US" dirty="0" smtClean="0"/>
                <a:t>V, 75 kW, R = 2 </a:t>
              </a:r>
              <a:r>
                <a:rPr lang="el-GR" dirty="0" smtClean="0"/>
                <a:t>Ω</a:t>
              </a:r>
              <a:endParaRPr lang="en-US" dirty="0"/>
            </a:p>
          </p:txBody>
        </p:sp>
        <p:sp>
          <p:nvSpPr>
            <p:cNvPr id="35" name="Rectangle 34"/>
            <p:cNvSpPr/>
            <p:nvPr/>
          </p:nvSpPr>
          <p:spPr>
            <a:xfrm>
              <a:off x="5791200" y="1992868"/>
              <a:ext cx="2741648" cy="369332"/>
            </a:xfrm>
            <a:prstGeom prst="rect">
              <a:avLst/>
            </a:prstGeom>
          </p:spPr>
          <p:txBody>
            <a:bodyPr wrap="none">
              <a:spAutoFit/>
            </a:bodyPr>
            <a:lstStyle/>
            <a:p>
              <a:r>
                <a:rPr lang="en-US" dirty="0" smtClean="0"/>
                <a:t>3 </a:t>
              </a:r>
              <a:r>
                <a:rPr lang="en-US" dirty="0" err="1" smtClean="0"/>
                <a:t>ph</a:t>
              </a:r>
              <a:r>
                <a:rPr lang="en-US" dirty="0" smtClean="0"/>
                <a:t>,  </a:t>
              </a:r>
              <a:r>
                <a:rPr lang="en-US" dirty="0"/>
                <a:t>380 </a:t>
              </a:r>
              <a:r>
                <a:rPr lang="en-US" dirty="0" smtClean="0"/>
                <a:t>V, 30 kW, </a:t>
              </a:r>
              <a:r>
                <a:rPr lang="en-US" dirty="0"/>
                <a:t>R = 2 </a:t>
              </a:r>
              <a:r>
                <a:rPr lang="el-GR" dirty="0"/>
                <a:t>Ω</a:t>
              </a:r>
              <a:endParaRPr lang="en-US" dirty="0"/>
            </a:p>
          </p:txBody>
        </p:sp>
        <p:sp>
          <p:nvSpPr>
            <p:cNvPr id="36" name="Rectangle 35"/>
            <p:cNvSpPr/>
            <p:nvPr/>
          </p:nvSpPr>
          <p:spPr>
            <a:xfrm>
              <a:off x="5791200" y="2831068"/>
              <a:ext cx="2741648" cy="369332"/>
            </a:xfrm>
            <a:prstGeom prst="rect">
              <a:avLst/>
            </a:prstGeom>
          </p:spPr>
          <p:txBody>
            <a:bodyPr wrap="none">
              <a:spAutoFit/>
            </a:bodyPr>
            <a:lstStyle/>
            <a:p>
              <a:r>
                <a:rPr lang="en-US" dirty="0" smtClean="0"/>
                <a:t>3 </a:t>
              </a:r>
              <a:r>
                <a:rPr lang="en-US" dirty="0" err="1" smtClean="0"/>
                <a:t>ph</a:t>
              </a:r>
              <a:r>
                <a:rPr lang="en-US" dirty="0" smtClean="0"/>
                <a:t>,  </a:t>
              </a:r>
              <a:r>
                <a:rPr lang="en-US" dirty="0"/>
                <a:t>380 </a:t>
              </a:r>
              <a:r>
                <a:rPr lang="en-US" dirty="0" smtClean="0"/>
                <a:t>V, 15 </a:t>
              </a:r>
              <a:r>
                <a:rPr lang="en-US" dirty="0"/>
                <a:t>kW, R = 2 </a:t>
              </a:r>
              <a:r>
                <a:rPr lang="el-GR" dirty="0"/>
                <a:t>Ω</a:t>
              </a:r>
              <a:endParaRPr lang="en-US" dirty="0"/>
            </a:p>
          </p:txBody>
        </p:sp>
        <p:sp>
          <p:nvSpPr>
            <p:cNvPr id="37" name="Rectangle 36"/>
            <p:cNvSpPr/>
            <p:nvPr/>
          </p:nvSpPr>
          <p:spPr>
            <a:xfrm>
              <a:off x="5791200" y="3669268"/>
              <a:ext cx="2799356" cy="369332"/>
            </a:xfrm>
            <a:prstGeom prst="rect">
              <a:avLst/>
            </a:prstGeom>
          </p:spPr>
          <p:txBody>
            <a:bodyPr wrap="none">
              <a:spAutoFit/>
            </a:bodyPr>
            <a:lstStyle/>
            <a:p>
              <a:r>
                <a:rPr lang="en-US" dirty="0" smtClean="0"/>
                <a:t>3 </a:t>
              </a:r>
              <a:r>
                <a:rPr lang="en-US" dirty="0" err="1" smtClean="0"/>
                <a:t>ph</a:t>
              </a:r>
              <a:r>
                <a:rPr lang="en-US" dirty="0" smtClean="0"/>
                <a:t>,  </a:t>
              </a:r>
              <a:r>
                <a:rPr lang="en-US" dirty="0"/>
                <a:t>380 </a:t>
              </a:r>
              <a:r>
                <a:rPr lang="en-US" dirty="0" smtClean="0"/>
                <a:t>V, 7,5 </a:t>
              </a:r>
              <a:r>
                <a:rPr lang="en-US" dirty="0"/>
                <a:t>kW, R = 2 </a:t>
              </a:r>
              <a:r>
                <a:rPr lang="el-GR" dirty="0"/>
                <a:t>Ω</a:t>
              </a:r>
              <a:endParaRPr lang="en-US" dirty="0"/>
            </a:p>
          </p:txBody>
        </p:sp>
        <p:sp>
          <p:nvSpPr>
            <p:cNvPr id="38" name="Rectangle 37"/>
            <p:cNvSpPr/>
            <p:nvPr/>
          </p:nvSpPr>
          <p:spPr>
            <a:xfrm>
              <a:off x="5791200" y="4507468"/>
              <a:ext cx="2741648" cy="369332"/>
            </a:xfrm>
            <a:prstGeom prst="rect">
              <a:avLst/>
            </a:prstGeom>
          </p:spPr>
          <p:txBody>
            <a:bodyPr wrap="none">
              <a:spAutoFit/>
            </a:bodyPr>
            <a:lstStyle/>
            <a:p>
              <a:r>
                <a:rPr lang="en-US" dirty="0" smtClean="0"/>
                <a:t>3 </a:t>
              </a:r>
              <a:r>
                <a:rPr lang="en-US" dirty="0" err="1" smtClean="0"/>
                <a:t>ph</a:t>
              </a:r>
              <a:r>
                <a:rPr lang="en-US" dirty="0" smtClean="0"/>
                <a:t>,  </a:t>
              </a:r>
              <a:r>
                <a:rPr lang="en-US" dirty="0"/>
                <a:t>380 </a:t>
              </a:r>
              <a:r>
                <a:rPr lang="en-US" dirty="0" smtClean="0"/>
                <a:t>V, 22 </a:t>
              </a:r>
              <a:r>
                <a:rPr lang="en-US" dirty="0"/>
                <a:t>kW, R = </a:t>
              </a:r>
              <a:r>
                <a:rPr lang="en-US" dirty="0" smtClean="0"/>
                <a:t>5 </a:t>
              </a:r>
              <a:r>
                <a:rPr lang="el-GR" dirty="0"/>
                <a:t>Ω</a:t>
              </a:r>
              <a:endParaRPr lang="en-US" dirty="0"/>
            </a:p>
          </p:txBody>
        </p:sp>
        <p:sp>
          <p:nvSpPr>
            <p:cNvPr id="39" name="Rectangle 38"/>
            <p:cNvSpPr/>
            <p:nvPr/>
          </p:nvSpPr>
          <p:spPr>
            <a:xfrm>
              <a:off x="5791200" y="5105400"/>
              <a:ext cx="2741648" cy="369332"/>
            </a:xfrm>
            <a:prstGeom prst="rect">
              <a:avLst/>
            </a:prstGeom>
          </p:spPr>
          <p:txBody>
            <a:bodyPr wrap="none">
              <a:spAutoFit/>
            </a:bodyPr>
            <a:lstStyle/>
            <a:p>
              <a:r>
                <a:rPr lang="en-US" dirty="0" smtClean="0"/>
                <a:t>3 </a:t>
              </a:r>
              <a:r>
                <a:rPr lang="en-US" dirty="0" err="1" smtClean="0"/>
                <a:t>ph</a:t>
              </a:r>
              <a:r>
                <a:rPr lang="en-US" dirty="0" smtClean="0"/>
                <a:t>,  </a:t>
              </a:r>
              <a:r>
                <a:rPr lang="en-US" dirty="0"/>
                <a:t>380 </a:t>
              </a:r>
              <a:r>
                <a:rPr lang="en-US" dirty="0" smtClean="0"/>
                <a:t>V, 18 </a:t>
              </a:r>
              <a:r>
                <a:rPr lang="en-US" dirty="0"/>
                <a:t>kW, R = 2 </a:t>
              </a:r>
              <a:r>
                <a:rPr lang="el-GR" dirty="0"/>
                <a:t>Ω</a:t>
              </a:r>
              <a:endParaRPr lang="en-US" dirty="0"/>
            </a:p>
          </p:txBody>
        </p:sp>
        <p:pic>
          <p:nvPicPr>
            <p:cNvPr id="40" name="Picture 39"/>
            <p:cNvPicPr>
              <a:picLocks noChangeAspect="1" noChangeArrowheads="1"/>
            </p:cNvPicPr>
            <p:nvPr/>
          </p:nvPicPr>
          <p:blipFill>
            <a:blip r:embed="rId6" cstate="print">
              <a:lum bright="-40000" contrast="-40000"/>
              <a:extLst>
                <a:ext uri="{28A0092B-C50C-407E-A947-70E740481C1C}">
                  <a14:useLocalDpi xmlns:a14="http://schemas.microsoft.com/office/drawing/2010/main" val="0"/>
                </a:ext>
              </a:extLst>
            </a:blip>
            <a:srcRect/>
            <a:stretch>
              <a:fillRect/>
            </a:stretch>
          </p:blipFill>
          <p:spPr bwMode="auto">
            <a:xfrm>
              <a:off x="4953000" y="5731798"/>
              <a:ext cx="771688" cy="72840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1" name="Rectangle 30"/>
            <p:cNvSpPr/>
            <p:nvPr/>
          </p:nvSpPr>
          <p:spPr>
            <a:xfrm>
              <a:off x="5791200" y="5486400"/>
              <a:ext cx="3067814" cy="923330"/>
            </a:xfrm>
            <a:prstGeom prst="rect">
              <a:avLst/>
            </a:prstGeom>
          </p:spPr>
          <p:txBody>
            <a:bodyPr wrap="square">
              <a:spAutoFit/>
            </a:bodyPr>
            <a:lstStyle/>
            <a:p>
              <a:r>
                <a:rPr lang="en-US" dirty="0"/>
                <a:t>30 </a:t>
              </a:r>
              <a:r>
                <a:rPr lang="en-US" dirty="0" err="1"/>
                <a:t>buah</a:t>
              </a:r>
              <a:r>
                <a:rPr lang="en-US" dirty="0"/>
                <a:t> </a:t>
              </a:r>
              <a:r>
                <a:rPr lang="en-US" dirty="0" err="1"/>
                <a:t>lampu</a:t>
              </a:r>
              <a:r>
                <a:rPr lang="en-US" dirty="0"/>
                <a:t> mercury 250 W (10 </a:t>
              </a:r>
              <a:r>
                <a:rPr lang="en-US" dirty="0" err="1"/>
                <a:t>buah</a:t>
              </a:r>
              <a:r>
                <a:rPr lang="en-US" dirty="0"/>
                <a:t>/</a:t>
              </a:r>
              <a:r>
                <a:rPr lang="en-US" dirty="0" err="1"/>
                <a:t>fasa</a:t>
              </a:r>
              <a:r>
                <a:rPr lang="en-US" dirty="0"/>
                <a:t>) total </a:t>
              </a:r>
              <a:r>
                <a:rPr lang="en-US" dirty="0" smtClean="0"/>
                <a:t>(10 </a:t>
              </a:r>
              <a:r>
                <a:rPr lang="en-US" dirty="0"/>
                <a:t>x250) / 3 = 2,5kW, R = </a:t>
              </a:r>
              <a:r>
                <a:rPr lang="en-US" dirty="0" smtClean="0"/>
                <a:t>1 </a:t>
              </a:r>
              <a:r>
                <a:rPr lang="el-GR" dirty="0"/>
                <a:t>Ω</a:t>
              </a:r>
              <a:endParaRPr lang="en-US" dirty="0"/>
            </a:p>
          </p:txBody>
        </p:sp>
        <p:sp>
          <p:nvSpPr>
            <p:cNvPr id="57" name="TextBox 9"/>
            <p:cNvSpPr txBox="1">
              <a:spLocks noChangeArrowheads="1"/>
            </p:cNvSpPr>
            <p:nvPr/>
          </p:nvSpPr>
          <p:spPr bwMode="auto">
            <a:xfrm>
              <a:off x="3276600" y="1129706"/>
              <a:ext cx="1525588" cy="338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600" dirty="0">
                  <a:latin typeface="Calibri" pitchFamily="34" charset="0"/>
                </a:rPr>
                <a:t>0.05 + j0.01 </a:t>
              </a:r>
              <a:r>
                <a:rPr lang="el-GR" sz="1600" dirty="0">
                  <a:latin typeface="Calibri" pitchFamily="34" charset="0"/>
                </a:rPr>
                <a:t>Ω</a:t>
              </a:r>
              <a:r>
                <a:rPr lang="en-US" sz="1600" dirty="0">
                  <a:latin typeface="Calibri" pitchFamily="34" charset="0"/>
                </a:rPr>
                <a:t>/ø</a:t>
              </a:r>
            </a:p>
          </p:txBody>
        </p:sp>
        <p:sp>
          <p:nvSpPr>
            <p:cNvPr id="66" name="TextBox 9"/>
            <p:cNvSpPr txBox="1">
              <a:spLocks noChangeArrowheads="1"/>
            </p:cNvSpPr>
            <p:nvPr/>
          </p:nvSpPr>
          <p:spPr bwMode="auto">
            <a:xfrm>
              <a:off x="3302872" y="1865448"/>
              <a:ext cx="1525588" cy="338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600" dirty="0">
                  <a:latin typeface="Calibri" pitchFamily="34" charset="0"/>
                </a:rPr>
                <a:t>0.05 + j0.01 </a:t>
              </a:r>
              <a:r>
                <a:rPr lang="el-GR" sz="1600" dirty="0">
                  <a:latin typeface="Calibri" pitchFamily="34" charset="0"/>
                </a:rPr>
                <a:t>Ω</a:t>
              </a:r>
              <a:r>
                <a:rPr lang="en-US" sz="1600" dirty="0">
                  <a:latin typeface="Calibri" pitchFamily="34" charset="0"/>
                </a:rPr>
                <a:t>/ø</a:t>
              </a:r>
            </a:p>
          </p:txBody>
        </p:sp>
        <p:sp>
          <p:nvSpPr>
            <p:cNvPr id="67" name="TextBox 9"/>
            <p:cNvSpPr txBox="1">
              <a:spLocks noChangeArrowheads="1"/>
            </p:cNvSpPr>
            <p:nvPr/>
          </p:nvSpPr>
          <p:spPr bwMode="auto">
            <a:xfrm>
              <a:off x="3313378" y="2711552"/>
              <a:ext cx="1525588" cy="338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600" dirty="0">
                  <a:latin typeface="Calibri" pitchFamily="34" charset="0"/>
                </a:rPr>
                <a:t>0.05 + j0.01 </a:t>
              </a:r>
              <a:r>
                <a:rPr lang="el-GR" sz="1600" dirty="0">
                  <a:latin typeface="Calibri" pitchFamily="34" charset="0"/>
                </a:rPr>
                <a:t>Ω</a:t>
              </a:r>
              <a:r>
                <a:rPr lang="en-US" sz="1600" dirty="0">
                  <a:latin typeface="Calibri" pitchFamily="34" charset="0"/>
                </a:rPr>
                <a:t>/ø</a:t>
              </a:r>
            </a:p>
          </p:txBody>
        </p:sp>
        <p:sp>
          <p:nvSpPr>
            <p:cNvPr id="68" name="TextBox 9"/>
            <p:cNvSpPr txBox="1">
              <a:spLocks noChangeArrowheads="1"/>
            </p:cNvSpPr>
            <p:nvPr/>
          </p:nvSpPr>
          <p:spPr bwMode="auto">
            <a:xfrm>
              <a:off x="3308118" y="3541890"/>
              <a:ext cx="1525588" cy="338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600" dirty="0">
                  <a:latin typeface="Calibri" pitchFamily="34" charset="0"/>
                </a:rPr>
                <a:t>0.05 + j0.01 </a:t>
              </a:r>
              <a:r>
                <a:rPr lang="el-GR" sz="1600" dirty="0">
                  <a:latin typeface="Calibri" pitchFamily="34" charset="0"/>
                </a:rPr>
                <a:t>Ω</a:t>
              </a:r>
              <a:r>
                <a:rPr lang="en-US" sz="1600" dirty="0">
                  <a:latin typeface="Calibri" pitchFamily="34" charset="0"/>
                </a:rPr>
                <a:t>/ø</a:t>
              </a:r>
            </a:p>
          </p:txBody>
        </p:sp>
        <p:sp>
          <p:nvSpPr>
            <p:cNvPr id="69" name="TextBox 9"/>
            <p:cNvSpPr txBox="1">
              <a:spLocks noChangeArrowheads="1"/>
            </p:cNvSpPr>
            <p:nvPr/>
          </p:nvSpPr>
          <p:spPr bwMode="auto">
            <a:xfrm>
              <a:off x="3318624" y="4356462"/>
              <a:ext cx="1525588" cy="338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600" dirty="0">
                  <a:latin typeface="Calibri" pitchFamily="34" charset="0"/>
                </a:rPr>
                <a:t>0.05 + j0.01 </a:t>
              </a:r>
              <a:r>
                <a:rPr lang="el-GR" sz="1600" dirty="0">
                  <a:latin typeface="Calibri" pitchFamily="34" charset="0"/>
                </a:rPr>
                <a:t>Ω</a:t>
              </a:r>
              <a:r>
                <a:rPr lang="en-US" sz="1600" dirty="0">
                  <a:latin typeface="Calibri" pitchFamily="34" charset="0"/>
                </a:rPr>
                <a:t>/ø</a:t>
              </a:r>
            </a:p>
          </p:txBody>
        </p:sp>
        <p:sp>
          <p:nvSpPr>
            <p:cNvPr id="70" name="TextBox 9"/>
            <p:cNvSpPr txBox="1">
              <a:spLocks noChangeArrowheads="1"/>
            </p:cNvSpPr>
            <p:nvPr/>
          </p:nvSpPr>
          <p:spPr bwMode="auto">
            <a:xfrm>
              <a:off x="3329130" y="5123736"/>
              <a:ext cx="1525588" cy="338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600" dirty="0">
                  <a:latin typeface="Calibri" pitchFamily="34" charset="0"/>
                </a:rPr>
                <a:t>0.05 + j0.01 </a:t>
              </a:r>
              <a:r>
                <a:rPr lang="el-GR" sz="1600" dirty="0">
                  <a:latin typeface="Calibri" pitchFamily="34" charset="0"/>
                </a:rPr>
                <a:t>Ω</a:t>
              </a:r>
              <a:r>
                <a:rPr lang="en-US" sz="1600" dirty="0">
                  <a:latin typeface="Calibri" pitchFamily="34" charset="0"/>
                </a:rPr>
                <a:t>/ø</a:t>
              </a:r>
            </a:p>
          </p:txBody>
        </p:sp>
        <p:sp>
          <p:nvSpPr>
            <p:cNvPr id="71" name="TextBox 9"/>
            <p:cNvSpPr txBox="1">
              <a:spLocks noChangeArrowheads="1"/>
            </p:cNvSpPr>
            <p:nvPr/>
          </p:nvSpPr>
          <p:spPr bwMode="auto">
            <a:xfrm>
              <a:off x="3339636" y="5796414"/>
              <a:ext cx="1525588" cy="338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600" dirty="0">
                  <a:latin typeface="Calibri" pitchFamily="34" charset="0"/>
                </a:rPr>
                <a:t>0.05 + j0.01 </a:t>
              </a:r>
              <a:r>
                <a:rPr lang="el-GR" sz="1600" dirty="0">
                  <a:latin typeface="Calibri" pitchFamily="34" charset="0"/>
                </a:rPr>
                <a:t>Ω</a:t>
              </a:r>
              <a:r>
                <a:rPr lang="en-US" sz="1600" dirty="0">
                  <a:latin typeface="Calibri" pitchFamily="34" charset="0"/>
                </a:rPr>
                <a:t>/ø</a:t>
              </a:r>
            </a:p>
          </p:txBody>
        </p:sp>
      </p:grpSp>
    </p:spTree>
    <p:extLst>
      <p:ext uri="{BB962C8B-B14F-4D97-AF65-F5344CB8AC3E}">
        <p14:creationId xmlns:p14="http://schemas.microsoft.com/office/powerpoint/2010/main" val="2314942843"/>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r"/>
            <a:r>
              <a:rPr lang="en-US" sz="2400" b="1" dirty="0" err="1">
                <a:solidFill>
                  <a:schemeClr val="tx2"/>
                </a:solidFill>
              </a:rPr>
              <a:t>Aliran</a:t>
            </a:r>
            <a:r>
              <a:rPr lang="en-US" sz="2400" b="1" dirty="0">
                <a:solidFill>
                  <a:schemeClr val="tx2"/>
                </a:solidFill>
              </a:rPr>
              <a:t> </a:t>
            </a:r>
            <a:r>
              <a:rPr lang="en-US" sz="2400" b="1" dirty="0" err="1">
                <a:solidFill>
                  <a:schemeClr val="tx2"/>
                </a:solidFill>
              </a:rPr>
              <a:t>Daya</a:t>
            </a:r>
            <a:endParaRPr lang="en-US" sz="2400" b="1" dirty="0">
              <a:solidFill>
                <a:schemeClr val="tx2"/>
              </a:solidFill>
            </a:endParaRPr>
          </a:p>
        </p:txBody>
      </p:sp>
      <p:sp>
        <p:nvSpPr>
          <p:cNvPr id="3" name="Content Placeholder 2"/>
          <p:cNvSpPr>
            <a:spLocks noGrp="1"/>
          </p:cNvSpPr>
          <p:nvPr>
            <p:ph idx="1"/>
          </p:nvPr>
        </p:nvSpPr>
        <p:spPr/>
        <p:txBody>
          <a:bodyPr>
            <a:normAutofit/>
          </a:bodyPr>
          <a:lstStyle/>
          <a:p>
            <a:pPr algn="just"/>
            <a:r>
              <a:rPr lang="en-US" sz="2400" dirty="0">
                <a:latin typeface="Times New Roman" pitchFamily="18" charset="0"/>
                <a:cs typeface="Times New Roman" pitchFamily="18" charset="0"/>
              </a:rPr>
              <a:t>Determine the following:</a:t>
            </a:r>
          </a:p>
          <a:p>
            <a:pPr marL="857250" lvl="1" indent="-457200" algn="just">
              <a:buFont typeface="Calibri" pitchFamily="34" charset="0"/>
              <a:buAutoNum type="alphaLcParenR"/>
            </a:pPr>
            <a:r>
              <a:rPr lang="en-US" sz="2000" dirty="0" smtClean="0">
                <a:latin typeface="Times New Roman" pitchFamily="18" charset="0"/>
                <a:cs typeface="Times New Roman" pitchFamily="18" charset="0"/>
              </a:rPr>
              <a:t>If  each load have </a:t>
            </a:r>
            <a:r>
              <a:rPr lang="en-US" sz="2000" dirty="0" err="1" smtClean="0">
                <a:latin typeface="Times New Roman" pitchFamily="18" charset="0"/>
                <a:cs typeface="Times New Roman" pitchFamily="18" charset="0"/>
              </a:rPr>
              <a:t>pf</a:t>
            </a:r>
            <a:r>
              <a:rPr lang="en-US" sz="2000" dirty="0" smtClean="0">
                <a:latin typeface="Times New Roman" pitchFamily="18" charset="0"/>
                <a:cs typeface="Times New Roman" pitchFamily="18" charset="0"/>
              </a:rPr>
              <a:t> = 0.85,</a:t>
            </a:r>
          </a:p>
          <a:p>
            <a:pPr marL="1257300" lvl="2" indent="-457200" algn="just">
              <a:buFont typeface="+mj-lt"/>
              <a:buAutoNum type="arabicParenR"/>
            </a:pPr>
            <a:r>
              <a:rPr lang="en-US" sz="2000" dirty="0" smtClean="0">
                <a:latin typeface="Times New Roman" pitchFamily="18" charset="0"/>
                <a:cs typeface="Times New Roman" pitchFamily="18" charset="0"/>
              </a:rPr>
              <a:t>Calculate </a:t>
            </a:r>
            <a:r>
              <a:rPr lang="en-US" sz="2000" dirty="0">
                <a:latin typeface="Times New Roman" pitchFamily="18" charset="0"/>
                <a:cs typeface="Times New Roman" pitchFamily="18" charset="0"/>
              </a:rPr>
              <a:t>the total voltage drop using the approximate </a:t>
            </a:r>
            <a:r>
              <a:rPr lang="en-US" sz="2000" dirty="0" smtClean="0">
                <a:latin typeface="Times New Roman" pitchFamily="18" charset="0"/>
                <a:cs typeface="Times New Roman" pitchFamily="18" charset="0"/>
              </a:rPr>
              <a:t>method</a:t>
            </a:r>
            <a:endParaRPr lang="en-US" sz="2000" dirty="0">
              <a:latin typeface="Times New Roman" pitchFamily="18" charset="0"/>
              <a:cs typeface="Times New Roman" pitchFamily="18" charset="0"/>
            </a:endParaRPr>
          </a:p>
          <a:p>
            <a:pPr marL="1257300" lvl="2" indent="-457200" algn="just">
              <a:buFont typeface="+mj-lt"/>
              <a:buAutoNum type="arabicParenR"/>
            </a:pPr>
            <a:r>
              <a:rPr lang="en-US" sz="2000" dirty="0" smtClean="0">
                <a:latin typeface="Times New Roman" pitchFamily="18" charset="0"/>
                <a:cs typeface="Times New Roman" pitchFamily="18" charset="0"/>
              </a:rPr>
              <a:t>Calculate </a:t>
            </a:r>
            <a:r>
              <a:rPr lang="en-US" sz="2000" dirty="0">
                <a:latin typeface="Times New Roman" pitchFamily="18" charset="0"/>
                <a:cs typeface="Times New Roman" pitchFamily="18" charset="0"/>
              </a:rPr>
              <a:t>the reactive power per phase for each load</a:t>
            </a:r>
          </a:p>
          <a:p>
            <a:pPr marL="1257300" lvl="2" indent="-457200" algn="just">
              <a:buFont typeface="+mj-lt"/>
              <a:buAutoNum type="arabicParenR"/>
            </a:pPr>
            <a:r>
              <a:rPr lang="en-US" sz="2000" dirty="0">
                <a:latin typeface="Times New Roman" pitchFamily="18" charset="0"/>
                <a:cs typeface="Times New Roman" pitchFamily="18" charset="0"/>
              </a:rPr>
              <a:t>Calculate the kilovolt ampere output and load power factor of the distribution </a:t>
            </a:r>
            <a:r>
              <a:rPr lang="en-US" sz="2000" dirty="0" smtClean="0">
                <a:latin typeface="Times New Roman" pitchFamily="18" charset="0"/>
                <a:cs typeface="Times New Roman" pitchFamily="18" charset="0"/>
              </a:rPr>
              <a:t>transformer</a:t>
            </a:r>
          </a:p>
          <a:p>
            <a:pPr marL="1257300" lvl="2" indent="-457200" algn="just">
              <a:buFont typeface="+mj-lt"/>
              <a:buAutoNum type="arabicParenR"/>
            </a:pPr>
            <a:r>
              <a:rPr lang="en-US" sz="2000" dirty="0" smtClean="0">
                <a:latin typeface="Times New Roman" pitchFamily="18" charset="0"/>
                <a:cs typeface="Times New Roman" pitchFamily="18" charset="0"/>
              </a:rPr>
              <a:t>Calculate losses for each load</a:t>
            </a:r>
          </a:p>
          <a:p>
            <a:pPr marL="1257300" lvl="2" indent="-457200" algn="just">
              <a:buFont typeface="+mj-lt"/>
              <a:buAutoNum type="arabicParenR"/>
            </a:pPr>
            <a:r>
              <a:rPr lang="en-US" sz="2000" dirty="0" smtClean="0">
                <a:latin typeface="Times New Roman" pitchFamily="18" charset="0"/>
                <a:cs typeface="Times New Roman" pitchFamily="18" charset="0"/>
              </a:rPr>
              <a:t>Calculate total losses that produce by load.</a:t>
            </a:r>
            <a:endParaRPr lang="en-US" sz="2000" dirty="0">
              <a:latin typeface="Times New Roman" pitchFamily="18" charset="0"/>
              <a:cs typeface="Times New Roman" pitchFamily="18" charset="0"/>
            </a:endParaRPr>
          </a:p>
        </p:txBody>
      </p:sp>
      <p:sp>
        <p:nvSpPr>
          <p:cNvPr id="4" name="Footer Placeholder 3"/>
          <p:cNvSpPr>
            <a:spLocks noGrp="1"/>
          </p:cNvSpPr>
          <p:nvPr>
            <p:ph type="ftr" sz="quarter" idx="11"/>
          </p:nvPr>
        </p:nvSpPr>
        <p:spPr/>
        <p:txBody>
          <a:bodyPr/>
          <a:lstStyle/>
          <a:p>
            <a:r>
              <a:rPr lang="en-US" dirty="0" err="1" smtClean="0"/>
              <a:t>Perencanaan</a:t>
            </a:r>
            <a:r>
              <a:rPr lang="en-US" dirty="0" smtClean="0"/>
              <a:t> </a:t>
            </a:r>
            <a:r>
              <a:rPr lang="en-US" dirty="0" err="1" smtClean="0"/>
              <a:t>Sistem</a:t>
            </a:r>
            <a:r>
              <a:rPr lang="en-US" dirty="0" smtClean="0"/>
              <a:t> </a:t>
            </a:r>
            <a:r>
              <a:rPr lang="en-US" dirty="0" err="1" smtClean="0"/>
              <a:t>Listrik</a:t>
            </a:r>
            <a:r>
              <a:rPr lang="en-US" dirty="0" smtClean="0"/>
              <a:t> </a:t>
            </a:r>
            <a:r>
              <a:rPr lang="en-US" dirty="0" err="1" smtClean="0"/>
              <a:t>untuk</a:t>
            </a:r>
            <a:r>
              <a:rPr lang="en-US" dirty="0" smtClean="0"/>
              <a:t> </a:t>
            </a:r>
            <a:r>
              <a:rPr lang="en-US" dirty="0" err="1" smtClean="0"/>
              <a:t>Industri</a:t>
            </a:r>
            <a:r>
              <a:rPr lang="en-US" dirty="0" smtClean="0"/>
              <a:t> by DMZ</a:t>
            </a:r>
            <a:endParaRPr lang="en-US" dirty="0"/>
          </a:p>
        </p:txBody>
      </p:sp>
      <p:cxnSp>
        <p:nvCxnSpPr>
          <p:cNvPr id="6" name="Straight Connector 5"/>
          <p:cNvCxnSpPr/>
          <p:nvPr/>
        </p:nvCxnSpPr>
        <p:spPr>
          <a:xfrm>
            <a:off x="457200" y="6324600"/>
            <a:ext cx="8229600" cy="1588"/>
          </a:xfrm>
          <a:prstGeom prst="line">
            <a:avLst/>
          </a:prstGeom>
          <a:ln w="76200" cmpd="thinThick">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a:off x="1295400" y="990600"/>
            <a:ext cx="7391400" cy="1588"/>
          </a:xfrm>
          <a:prstGeom prst="line">
            <a:avLst/>
          </a:prstGeom>
          <a:ln w="19050"/>
        </p:spPr>
        <p:style>
          <a:lnRef idx="1">
            <a:schemeClr val="accent1"/>
          </a:lnRef>
          <a:fillRef idx="0">
            <a:schemeClr val="accent1"/>
          </a:fillRef>
          <a:effectRef idx="0">
            <a:schemeClr val="accent1"/>
          </a:effectRef>
          <a:fontRef idx="minor">
            <a:schemeClr val="tx1"/>
          </a:fontRef>
        </p:style>
      </p:cxnSp>
      <p:pic>
        <p:nvPicPr>
          <p:cNvPr id="9" name="Picture 8"/>
          <p:cNvPicPr/>
          <p:nvPr/>
        </p:nvPicPr>
        <p:blipFill>
          <a:blip r:embed="rId2" cstate="print">
            <a:extLst>
              <a:ext uri="{28A0092B-C50C-407E-A947-70E740481C1C}">
                <a14:useLocalDpi xmlns:a14="http://schemas.microsoft.com/office/drawing/2010/main" val="0"/>
              </a:ext>
            </a:extLst>
          </a:blip>
          <a:stretch>
            <a:fillRect/>
          </a:stretch>
        </p:blipFill>
        <p:spPr>
          <a:xfrm>
            <a:off x="38100" y="0"/>
            <a:ext cx="1104900" cy="1085850"/>
          </a:xfrm>
          <a:prstGeom prst="rect">
            <a:avLst/>
          </a:prstGeom>
        </p:spPr>
      </p:pic>
    </p:spTree>
    <p:extLst>
      <p:ext uri="{BB962C8B-B14F-4D97-AF65-F5344CB8AC3E}">
        <p14:creationId xmlns:p14="http://schemas.microsoft.com/office/powerpoint/2010/main" val="23329371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Agenda</a:t>
            </a:r>
            <a:endParaRPr lang="en-US" dirty="0"/>
          </a:p>
        </p:txBody>
      </p:sp>
      <p:sp>
        <p:nvSpPr>
          <p:cNvPr id="3" name="Content Placeholder 2"/>
          <p:cNvSpPr>
            <a:spLocks noGrp="1"/>
          </p:cNvSpPr>
          <p:nvPr>
            <p:ph idx="1"/>
          </p:nvPr>
        </p:nvSpPr>
        <p:spPr/>
        <p:txBody>
          <a:bodyPr>
            <a:normAutofit fontScale="77500" lnSpcReduction="20000"/>
          </a:bodyPr>
          <a:lstStyle/>
          <a:p>
            <a:r>
              <a:rPr lang="en-US" b="1" dirty="0" err="1" smtClean="0">
                <a:effectLst>
                  <a:outerShdw blurRad="38100" dist="38100" dir="2700000" algn="tl">
                    <a:srgbClr val="000000">
                      <a:alpha val="43137"/>
                    </a:srgbClr>
                  </a:outerShdw>
                </a:effectLst>
              </a:rPr>
              <a:t>Kebutuhan</a:t>
            </a:r>
            <a:r>
              <a:rPr lang="en-US" b="1" dirty="0" smtClean="0">
                <a:effectLst>
                  <a:outerShdw blurRad="38100" dist="38100" dir="2700000" algn="tl">
                    <a:srgbClr val="000000">
                      <a:alpha val="43137"/>
                    </a:srgbClr>
                  </a:outerShdw>
                </a:effectLst>
              </a:rPr>
              <a:t> </a:t>
            </a:r>
            <a:r>
              <a:rPr lang="en-US" b="1" dirty="0" err="1" smtClean="0">
                <a:effectLst>
                  <a:outerShdw blurRad="38100" dist="38100" dir="2700000" algn="tl">
                    <a:srgbClr val="000000">
                      <a:alpha val="43137"/>
                    </a:srgbClr>
                  </a:outerShdw>
                </a:effectLst>
              </a:rPr>
              <a:t>daya</a:t>
            </a:r>
            <a:r>
              <a:rPr lang="en-US" b="1" dirty="0" smtClean="0">
                <a:effectLst>
                  <a:outerShdw blurRad="38100" dist="38100" dir="2700000" algn="tl">
                    <a:srgbClr val="000000">
                      <a:alpha val="43137"/>
                    </a:srgbClr>
                  </a:outerShdw>
                </a:effectLst>
              </a:rPr>
              <a:t> (Power Demand)</a:t>
            </a:r>
          </a:p>
          <a:p>
            <a:r>
              <a:rPr lang="en-US" b="1" dirty="0" err="1" smtClean="0">
                <a:solidFill>
                  <a:srgbClr val="FF0000"/>
                </a:solidFill>
                <a:effectLst>
                  <a:outerShdw blurRad="38100" dist="38100" dir="2700000" algn="tl">
                    <a:srgbClr val="000000">
                      <a:alpha val="43137"/>
                    </a:srgbClr>
                  </a:outerShdw>
                </a:effectLst>
              </a:rPr>
              <a:t>Aliran</a:t>
            </a:r>
            <a:r>
              <a:rPr lang="en-US" b="1" dirty="0" smtClean="0">
                <a:solidFill>
                  <a:srgbClr val="FF0000"/>
                </a:solidFill>
                <a:effectLst>
                  <a:outerShdw blurRad="38100" dist="38100" dir="2700000" algn="tl">
                    <a:srgbClr val="000000">
                      <a:alpha val="43137"/>
                    </a:srgbClr>
                  </a:outerShdw>
                </a:effectLst>
              </a:rPr>
              <a:t> </a:t>
            </a:r>
            <a:r>
              <a:rPr lang="en-US" b="1" dirty="0" err="1" smtClean="0">
                <a:solidFill>
                  <a:srgbClr val="FF0000"/>
                </a:solidFill>
                <a:effectLst>
                  <a:outerShdw blurRad="38100" dist="38100" dir="2700000" algn="tl">
                    <a:srgbClr val="000000">
                      <a:alpha val="43137"/>
                    </a:srgbClr>
                  </a:outerShdw>
                </a:effectLst>
              </a:rPr>
              <a:t>daya</a:t>
            </a:r>
            <a:r>
              <a:rPr lang="en-US" b="1" dirty="0" smtClean="0">
                <a:solidFill>
                  <a:srgbClr val="FF0000"/>
                </a:solidFill>
                <a:effectLst>
                  <a:outerShdw blurRad="38100" dist="38100" dir="2700000" algn="tl">
                    <a:srgbClr val="000000">
                      <a:alpha val="43137"/>
                    </a:srgbClr>
                  </a:outerShdw>
                </a:effectLst>
              </a:rPr>
              <a:t> (Power Flow)</a:t>
            </a:r>
          </a:p>
          <a:p>
            <a:r>
              <a:rPr lang="en-US" b="1" dirty="0" err="1" smtClean="0">
                <a:effectLst>
                  <a:outerShdw blurRad="38100" dist="38100" dir="2700000" algn="tl">
                    <a:srgbClr val="000000">
                      <a:alpha val="43137"/>
                    </a:srgbClr>
                  </a:outerShdw>
                </a:effectLst>
              </a:rPr>
              <a:t>Arus</a:t>
            </a:r>
            <a:r>
              <a:rPr lang="en-US" b="1" dirty="0" smtClean="0">
                <a:effectLst>
                  <a:outerShdw blurRad="38100" dist="38100" dir="2700000" algn="tl">
                    <a:srgbClr val="000000">
                      <a:alpha val="43137"/>
                    </a:srgbClr>
                  </a:outerShdw>
                </a:effectLst>
              </a:rPr>
              <a:t> </a:t>
            </a:r>
            <a:r>
              <a:rPr lang="en-US" b="1" dirty="0" err="1" smtClean="0">
                <a:effectLst>
                  <a:outerShdw blurRad="38100" dist="38100" dir="2700000" algn="tl">
                    <a:srgbClr val="000000">
                      <a:alpha val="43137"/>
                    </a:srgbClr>
                  </a:outerShdw>
                </a:effectLst>
              </a:rPr>
              <a:t>beban</a:t>
            </a:r>
            <a:r>
              <a:rPr lang="en-US" b="1" dirty="0" smtClean="0">
                <a:effectLst>
                  <a:outerShdw blurRad="38100" dist="38100" dir="2700000" algn="tl">
                    <a:srgbClr val="000000">
                      <a:alpha val="43137"/>
                    </a:srgbClr>
                  </a:outerShdw>
                </a:effectLst>
              </a:rPr>
              <a:t> ( Load Current)</a:t>
            </a:r>
          </a:p>
          <a:p>
            <a:r>
              <a:rPr lang="en-US" b="1" dirty="0" err="1" smtClean="0">
                <a:effectLst>
                  <a:outerShdw blurRad="38100" dist="38100" dir="2700000" algn="tl">
                    <a:srgbClr val="000000">
                      <a:alpha val="43137"/>
                    </a:srgbClr>
                  </a:outerShdw>
                </a:effectLst>
              </a:rPr>
              <a:t>Proteksi</a:t>
            </a:r>
            <a:r>
              <a:rPr lang="en-US" b="1" dirty="0" smtClean="0">
                <a:effectLst>
                  <a:outerShdw blurRad="38100" dist="38100" dir="2700000" algn="tl">
                    <a:srgbClr val="000000">
                      <a:alpha val="43137"/>
                    </a:srgbClr>
                  </a:outerShdw>
                </a:effectLst>
              </a:rPr>
              <a:t> </a:t>
            </a:r>
            <a:r>
              <a:rPr lang="en-US" b="1" dirty="0" err="1" smtClean="0">
                <a:effectLst>
                  <a:outerShdw blurRad="38100" dist="38100" dir="2700000" algn="tl">
                    <a:srgbClr val="000000">
                      <a:alpha val="43137"/>
                    </a:srgbClr>
                  </a:outerShdw>
                </a:effectLst>
              </a:rPr>
              <a:t>gangguan</a:t>
            </a:r>
            <a:r>
              <a:rPr lang="en-US" b="1" dirty="0" smtClean="0">
                <a:effectLst>
                  <a:outerShdw blurRad="38100" dist="38100" dir="2700000" algn="tl">
                    <a:srgbClr val="000000">
                      <a:alpha val="43137"/>
                    </a:srgbClr>
                  </a:outerShdw>
                </a:effectLst>
              </a:rPr>
              <a:t> (Protection on Fault)</a:t>
            </a:r>
          </a:p>
          <a:p>
            <a:r>
              <a:rPr lang="en-US" b="1" dirty="0" err="1" smtClean="0">
                <a:effectLst>
                  <a:outerShdw blurRad="38100" dist="38100" dir="2700000" algn="tl">
                    <a:srgbClr val="000000">
                      <a:alpha val="43137"/>
                    </a:srgbClr>
                  </a:outerShdw>
                </a:effectLst>
              </a:rPr>
              <a:t>Cadangan</a:t>
            </a:r>
            <a:r>
              <a:rPr lang="en-US" b="1" dirty="0" smtClean="0">
                <a:effectLst>
                  <a:outerShdw blurRad="38100" dist="38100" dir="2700000" algn="tl">
                    <a:srgbClr val="000000">
                      <a:alpha val="43137"/>
                    </a:srgbClr>
                  </a:outerShdw>
                </a:effectLst>
              </a:rPr>
              <a:t> </a:t>
            </a:r>
            <a:r>
              <a:rPr lang="en-US" b="1" dirty="0" err="1" smtClean="0">
                <a:effectLst>
                  <a:outerShdw blurRad="38100" dist="38100" dir="2700000" algn="tl">
                    <a:srgbClr val="000000">
                      <a:alpha val="43137"/>
                    </a:srgbClr>
                  </a:outerShdw>
                </a:effectLst>
              </a:rPr>
              <a:t>daya</a:t>
            </a:r>
            <a:r>
              <a:rPr lang="en-US" b="1" dirty="0" smtClean="0">
                <a:effectLst>
                  <a:outerShdw blurRad="38100" dist="38100" dir="2700000" algn="tl">
                    <a:srgbClr val="000000">
                      <a:alpha val="43137"/>
                    </a:srgbClr>
                  </a:outerShdw>
                </a:effectLst>
              </a:rPr>
              <a:t> ( Power </a:t>
            </a:r>
          </a:p>
          <a:p>
            <a:r>
              <a:rPr lang="en-US" b="1" dirty="0" smtClean="0">
                <a:effectLst>
                  <a:outerShdw blurRad="38100" dist="38100" dir="2700000" algn="tl">
                    <a:srgbClr val="000000">
                      <a:alpha val="43137"/>
                    </a:srgbClr>
                  </a:outerShdw>
                </a:effectLst>
              </a:rPr>
              <a:t>Unbreakable PS</a:t>
            </a:r>
          </a:p>
          <a:p>
            <a:r>
              <a:rPr lang="en-US" b="1" dirty="0" err="1" smtClean="0">
                <a:effectLst>
                  <a:outerShdw blurRad="38100" dist="38100" dir="2700000" algn="tl">
                    <a:srgbClr val="000000">
                      <a:alpha val="43137"/>
                    </a:srgbClr>
                  </a:outerShdw>
                </a:effectLst>
              </a:rPr>
              <a:t>Harmonik</a:t>
            </a:r>
            <a:endParaRPr lang="en-US" b="1" dirty="0" smtClean="0">
              <a:effectLst>
                <a:outerShdw blurRad="38100" dist="38100" dir="2700000" algn="tl">
                  <a:srgbClr val="000000">
                    <a:alpha val="43137"/>
                  </a:srgbClr>
                </a:outerShdw>
              </a:effectLst>
            </a:endParaRPr>
          </a:p>
          <a:p>
            <a:r>
              <a:rPr lang="en-US" b="1" dirty="0" err="1" smtClean="0">
                <a:effectLst>
                  <a:outerShdw blurRad="38100" dist="38100" dir="2700000" algn="tl">
                    <a:srgbClr val="000000">
                      <a:alpha val="43137"/>
                    </a:srgbClr>
                  </a:outerShdw>
                </a:effectLst>
              </a:rPr>
              <a:t>Pentanahan</a:t>
            </a:r>
            <a:endParaRPr lang="en-US" b="1" dirty="0" smtClean="0">
              <a:effectLst>
                <a:outerShdw blurRad="38100" dist="38100" dir="2700000" algn="tl">
                  <a:srgbClr val="000000">
                    <a:alpha val="43137"/>
                  </a:srgbClr>
                </a:outerShdw>
              </a:effectLst>
            </a:endParaRPr>
          </a:p>
          <a:p>
            <a:r>
              <a:rPr lang="en-US" b="1" dirty="0" err="1" smtClean="0">
                <a:effectLst>
                  <a:outerShdw blurRad="38100" dist="38100" dir="2700000" algn="tl">
                    <a:srgbClr val="000000">
                      <a:alpha val="43137"/>
                    </a:srgbClr>
                  </a:outerShdw>
                </a:effectLst>
              </a:rPr>
              <a:t>Penangkal</a:t>
            </a:r>
            <a:r>
              <a:rPr lang="en-US" b="1" dirty="0" smtClean="0">
                <a:effectLst>
                  <a:outerShdw blurRad="38100" dist="38100" dir="2700000" algn="tl">
                    <a:srgbClr val="000000">
                      <a:alpha val="43137"/>
                    </a:srgbClr>
                  </a:outerShdw>
                </a:effectLst>
              </a:rPr>
              <a:t> </a:t>
            </a:r>
            <a:r>
              <a:rPr lang="en-US" b="1" dirty="0" err="1" smtClean="0">
                <a:effectLst>
                  <a:outerShdw blurRad="38100" dist="38100" dir="2700000" algn="tl">
                    <a:srgbClr val="000000">
                      <a:alpha val="43137"/>
                    </a:srgbClr>
                  </a:outerShdw>
                </a:effectLst>
              </a:rPr>
              <a:t>petir</a:t>
            </a:r>
            <a:endParaRPr lang="en-US" b="1" dirty="0" smtClean="0">
              <a:effectLst>
                <a:outerShdw blurRad="38100" dist="38100" dir="2700000" algn="tl">
                  <a:srgbClr val="000000">
                    <a:alpha val="43137"/>
                  </a:srgbClr>
                </a:outerShdw>
              </a:effectLst>
            </a:endParaRPr>
          </a:p>
          <a:p>
            <a:r>
              <a:rPr lang="en-US" b="1" dirty="0" err="1" smtClean="0">
                <a:effectLst>
                  <a:outerShdw blurRad="38100" dist="38100" dir="2700000" algn="tl">
                    <a:srgbClr val="000000">
                      <a:alpha val="43137"/>
                    </a:srgbClr>
                  </a:outerShdw>
                </a:effectLst>
              </a:rPr>
              <a:t>Kapasitor</a:t>
            </a:r>
            <a:r>
              <a:rPr lang="en-US" b="1" dirty="0" smtClean="0">
                <a:effectLst>
                  <a:outerShdw blurRad="38100" dist="38100" dir="2700000" algn="tl">
                    <a:srgbClr val="000000">
                      <a:alpha val="43137"/>
                    </a:srgbClr>
                  </a:outerShdw>
                </a:effectLst>
              </a:rPr>
              <a:t> bank</a:t>
            </a:r>
          </a:p>
          <a:p>
            <a:r>
              <a:rPr lang="en-US" b="1" dirty="0" err="1" smtClean="0">
                <a:effectLst>
                  <a:outerShdw blurRad="38100" dist="38100" dir="2700000" algn="tl">
                    <a:srgbClr val="000000">
                      <a:alpha val="43137"/>
                    </a:srgbClr>
                  </a:outerShdw>
                </a:effectLst>
              </a:rPr>
              <a:t>Penghematan</a:t>
            </a:r>
            <a:endParaRPr lang="en-US" b="1" dirty="0" smtClean="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1393171809"/>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r"/>
            <a:r>
              <a:rPr lang="en-US" sz="2400" b="1" dirty="0" err="1">
                <a:solidFill>
                  <a:schemeClr val="tx2"/>
                </a:solidFill>
              </a:rPr>
              <a:t>Aliran</a:t>
            </a:r>
            <a:r>
              <a:rPr lang="en-US" sz="2400" b="1" dirty="0">
                <a:solidFill>
                  <a:schemeClr val="tx2"/>
                </a:solidFill>
              </a:rPr>
              <a:t> </a:t>
            </a:r>
            <a:r>
              <a:rPr lang="en-US" sz="2400" b="1" dirty="0" err="1">
                <a:solidFill>
                  <a:schemeClr val="tx2"/>
                </a:solidFill>
              </a:rPr>
              <a:t>Daya</a:t>
            </a:r>
            <a:endParaRPr lang="en-US" sz="2400" b="1" dirty="0">
              <a:solidFill>
                <a:schemeClr val="tx2"/>
              </a:solidFill>
            </a:endParaRPr>
          </a:p>
        </p:txBody>
      </p:sp>
      <mc:AlternateContent xmlns:mc="http://schemas.openxmlformats.org/markup-compatibility/2006" xmlns:a14="http://schemas.microsoft.com/office/drawing/2010/main">
        <mc:Choice Requires="a14">
          <p:sp>
            <p:nvSpPr>
              <p:cNvPr id="3" name="Content Placeholder 2"/>
              <p:cNvSpPr>
                <a:spLocks noGrp="1"/>
              </p:cNvSpPr>
              <p:nvPr>
                <p:ph sz="half" idx="1"/>
              </p:nvPr>
            </p:nvSpPr>
            <p:spPr/>
            <p:txBody>
              <a:bodyPr>
                <a:normAutofit/>
              </a:bodyPr>
              <a:lstStyle/>
              <a:p>
                <a:pPr marL="342900" lvl="2" indent="-342900"/>
                <a:r>
                  <a:rPr lang="en-US" sz="1600" dirty="0">
                    <a:latin typeface="Times New Roman" pitchFamily="18" charset="0"/>
                    <a:cs typeface="Times New Roman" pitchFamily="18" charset="0"/>
                  </a:rPr>
                  <a:t>a) Calculate the total voltage drop using the approximate method</a:t>
                </a:r>
              </a:p>
              <a:p>
                <a:pPr marL="342900" lvl="2" indent="-342900"/>
                <a:endParaRPr lang="en-US" sz="1600" dirty="0">
                  <a:latin typeface="Times New Roman" pitchFamily="18" charset="0"/>
                  <a:cs typeface="Times New Roman" pitchFamily="18" charset="0"/>
                </a:endParaRPr>
              </a:p>
              <a:p>
                <a:pPr marL="342900" lvl="2" indent="-342900"/>
                <a:endParaRPr lang="en-US" sz="1600" dirty="0" smtClean="0">
                  <a:latin typeface="Times New Roman" pitchFamily="18" charset="0"/>
                  <a:cs typeface="Times New Roman" pitchFamily="18" charset="0"/>
                </a:endParaRPr>
              </a:p>
              <a:p>
                <a:pPr marL="342900" lvl="2" indent="-342900"/>
                <a:endParaRPr lang="en-US" sz="1600" dirty="0">
                  <a:latin typeface="Times New Roman" pitchFamily="18" charset="0"/>
                  <a:cs typeface="Times New Roman" pitchFamily="18" charset="0"/>
                </a:endParaRPr>
              </a:p>
              <a:p>
                <a:endParaRPr lang="en-US" sz="1600" dirty="0" smtClean="0">
                  <a:latin typeface="Times New Roman" pitchFamily="18" charset="0"/>
                  <a:cs typeface="Times New Roman" pitchFamily="18" charset="0"/>
                </a:endParaRPr>
              </a:p>
              <a:p>
                <a:r>
                  <a:rPr lang="en-US" sz="1600" dirty="0" smtClean="0">
                    <a:latin typeface="Times New Roman" pitchFamily="18" charset="0"/>
                    <a:cs typeface="Times New Roman" pitchFamily="18" charset="0"/>
                  </a:rPr>
                  <a:t>1 unit </a:t>
                </a:r>
                <a:r>
                  <a:rPr lang="en-US" sz="1600" dirty="0" err="1">
                    <a:latin typeface="Times New Roman" pitchFamily="18" charset="0"/>
                    <a:cs typeface="Times New Roman" pitchFamily="18" charset="0"/>
                  </a:rPr>
                  <a:t>Elektro</a:t>
                </a:r>
                <a:r>
                  <a:rPr lang="en-US" sz="1600" dirty="0">
                    <a:latin typeface="Times New Roman" pitchFamily="18" charset="0"/>
                    <a:cs typeface="Times New Roman" pitchFamily="18" charset="0"/>
                  </a:rPr>
                  <a:t> motor 3 </a:t>
                </a:r>
                <a:r>
                  <a:rPr lang="en-US" sz="1600" dirty="0" err="1">
                    <a:latin typeface="Times New Roman" pitchFamily="18" charset="0"/>
                    <a:cs typeface="Times New Roman" pitchFamily="18" charset="0"/>
                  </a:rPr>
                  <a:t>fasa</a:t>
                </a:r>
                <a:r>
                  <a:rPr lang="en-US" sz="1600" dirty="0">
                    <a:latin typeface="Times New Roman" pitchFamily="18" charset="0"/>
                    <a:cs typeface="Times New Roman" pitchFamily="18" charset="0"/>
                  </a:rPr>
                  <a:t> 380 V </a:t>
                </a:r>
                <a:r>
                  <a:rPr lang="en-US" sz="1600" dirty="0" err="1">
                    <a:latin typeface="Times New Roman" pitchFamily="18" charset="0"/>
                    <a:cs typeface="Times New Roman" pitchFamily="18" charset="0"/>
                  </a:rPr>
                  <a:t>daya</a:t>
                </a:r>
                <a:r>
                  <a:rPr lang="en-US" sz="1600" dirty="0">
                    <a:latin typeface="Times New Roman" pitchFamily="18" charset="0"/>
                    <a:cs typeface="Times New Roman" pitchFamily="18" charset="0"/>
                  </a:rPr>
                  <a:t> 75 </a:t>
                </a:r>
                <a:r>
                  <a:rPr lang="en-US" sz="1600" dirty="0" smtClean="0">
                    <a:latin typeface="Times New Roman" pitchFamily="18" charset="0"/>
                    <a:cs typeface="Times New Roman" pitchFamily="18" charset="0"/>
                  </a:rPr>
                  <a:t>kW, Pf =0,85; </a:t>
                </a:r>
                <a:r>
                  <a:rPr lang="el-GR" sz="1600" dirty="0" smtClean="0">
                    <a:latin typeface="Times New Roman" pitchFamily="18" charset="0"/>
                    <a:cs typeface="Times New Roman" pitchFamily="18" charset="0"/>
                  </a:rPr>
                  <a:t>φ</a:t>
                </a:r>
                <a:r>
                  <a:rPr lang="en-US" sz="1600" dirty="0" smtClean="0">
                    <a:latin typeface="Times New Roman" pitchFamily="18" charset="0"/>
                    <a:cs typeface="Times New Roman" pitchFamily="18" charset="0"/>
                  </a:rPr>
                  <a:t> = cos</a:t>
                </a:r>
                <a:r>
                  <a:rPr lang="en-US" sz="1600" baseline="30000" dirty="0" smtClean="0">
                    <a:latin typeface="Times New Roman" pitchFamily="18" charset="0"/>
                    <a:cs typeface="Times New Roman" pitchFamily="18" charset="0"/>
                  </a:rPr>
                  <a:t>-1</a:t>
                </a:r>
                <a:r>
                  <a:rPr lang="en-US" sz="1600" dirty="0" smtClean="0">
                    <a:latin typeface="Times New Roman" pitchFamily="18" charset="0"/>
                    <a:cs typeface="Times New Roman" pitchFamily="18" charset="0"/>
                  </a:rPr>
                  <a:t> (0,85)= 65</a:t>
                </a:r>
                <a:r>
                  <a:rPr lang="en-US" sz="1600" baseline="30000" dirty="0" smtClean="0">
                    <a:latin typeface="Times New Roman" pitchFamily="18" charset="0"/>
                    <a:cs typeface="Times New Roman" pitchFamily="18" charset="0"/>
                  </a:rPr>
                  <a:t>o</a:t>
                </a:r>
              </a:p>
              <a:p>
                <a14:m>
                  <m:oMath xmlns:m="http://schemas.openxmlformats.org/officeDocument/2006/math">
                    <m:sSub>
                      <m:sSubPr>
                        <m:ctrlPr>
                          <a:rPr lang="en-US" sz="1600" i="1" smtClean="0">
                            <a:latin typeface="Cambria Math" panose="02040503050406030204" pitchFamily="18" charset="0"/>
                          </a:rPr>
                        </m:ctrlPr>
                      </m:sSubPr>
                      <m:e>
                        <m:r>
                          <a:rPr lang="en-US" sz="1600" b="0" i="1" smtClean="0">
                            <a:latin typeface="Cambria Math"/>
                          </a:rPr>
                          <m:t>𝑉</m:t>
                        </m:r>
                      </m:e>
                      <m:sub>
                        <m:r>
                          <a:rPr lang="en-US" sz="1600" b="0" i="1" smtClean="0">
                            <a:latin typeface="Cambria Math"/>
                          </a:rPr>
                          <m:t>𝑑</m:t>
                        </m:r>
                      </m:sub>
                    </m:sSub>
                    <m:r>
                      <a:rPr lang="en-US" sz="1600" b="0" i="1" smtClean="0">
                        <a:latin typeface="Cambria Math"/>
                      </a:rPr>
                      <m:t>= </m:t>
                    </m:r>
                    <m:f>
                      <m:fPr>
                        <m:ctrlPr>
                          <a:rPr lang="en-US" sz="1600" b="0" i="1" smtClean="0">
                            <a:latin typeface="Cambria Math" panose="02040503050406030204" pitchFamily="18" charset="0"/>
                          </a:rPr>
                        </m:ctrlPr>
                      </m:fPr>
                      <m:num>
                        <m:r>
                          <a:rPr lang="en-US" sz="1600" b="0" i="1" smtClean="0">
                            <a:latin typeface="Cambria Math"/>
                          </a:rPr>
                          <m:t>75 </m:t>
                        </m:r>
                        <m:r>
                          <a:rPr lang="en-US" sz="1600" b="0" i="1" smtClean="0">
                            <a:latin typeface="Cambria Math"/>
                          </a:rPr>
                          <m:t>𝑘</m:t>
                        </m:r>
                        <m:r>
                          <a:rPr lang="en-US" sz="1600" b="0" i="1" smtClean="0">
                            <a:latin typeface="Cambria Math"/>
                          </a:rPr>
                          <m:t> </m:t>
                        </m:r>
                        <m:r>
                          <a:rPr lang="en-US" sz="1600" b="0" i="1" smtClean="0">
                            <a:latin typeface="Cambria Math"/>
                          </a:rPr>
                          <m:t>𝑊</m:t>
                        </m:r>
                      </m:num>
                      <m:den>
                        <m:r>
                          <a:rPr lang="en-US" sz="1600" b="0" i="1" smtClean="0">
                            <a:latin typeface="Cambria Math"/>
                          </a:rPr>
                          <m:t>380 </m:t>
                        </m:r>
                        <m:r>
                          <a:rPr lang="en-US" sz="1600" b="0" i="1" smtClean="0">
                            <a:latin typeface="Cambria Math"/>
                          </a:rPr>
                          <m:t>𝑉</m:t>
                        </m:r>
                      </m:den>
                    </m:f>
                    <m:d>
                      <m:dPr>
                        <m:ctrlPr>
                          <a:rPr lang="en-US" sz="1600" b="0" i="1" smtClean="0">
                            <a:latin typeface="Cambria Math" panose="02040503050406030204" pitchFamily="18" charset="0"/>
                          </a:rPr>
                        </m:ctrlPr>
                      </m:dPr>
                      <m:e>
                        <m:r>
                          <a:rPr lang="en-US" sz="1600" b="0" i="1" smtClean="0">
                            <a:latin typeface="Cambria Math"/>
                          </a:rPr>
                          <m:t>0.05+0.01</m:t>
                        </m:r>
                        <m:r>
                          <a:rPr lang="en-US" sz="1600" b="0" i="1" smtClean="0">
                            <a:latin typeface="Cambria Math"/>
                          </a:rPr>
                          <m:t>𝑥</m:t>
                        </m:r>
                        <m:func>
                          <m:funcPr>
                            <m:ctrlPr>
                              <a:rPr lang="en-US" sz="1600" b="0" i="1" smtClean="0">
                                <a:latin typeface="Cambria Math" panose="02040503050406030204" pitchFamily="18" charset="0"/>
                              </a:rPr>
                            </m:ctrlPr>
                          </m:funcPr>
                          <m:fName>
                            <m:r>
                              <m:rPr>
                                <m:sty m:val="p"/>
                              </m:rPr>
                              <a:rPr lang="en-US" sz="1600" b="0" i="0" smtClean="0">
                                <a:latin typeface="Cambria Math"/>
                              </a:rPr>
                              <m:t>tan</m:t>
                            </m:r>
                          </m:fName>
                          <m:e>
                            <m:r>
                              <a:rPr lang="en-US" sz="1600" b="0" i="1" smtClean="0">
                                <a:latin typeface="Cambria Math"/>
                              </a:rPr>
                              <m:t>65</m:t>
                            </m:r>
                          </m:e>
                        </m:func>
                      </m:e>
                    </m:d>
                    <m:r>
                      <a:rPr lang="en-US" sz="1600" b="0" i="1" smtClean="0">
                        <a:latin typeface="Cambria Math"/>
                      </a:rPr>
                      <m:t>=6,967</m:t>
                    </m:r>
                    <m:r>
                      <a:rPr lang="en-US" sz="1600" b="0" i="1" smtClean="0">
                        <a:latin typeface="Cambria Math"/>
                      </a:rPr>
                      <m:t>𝑉</m:t>
                    </m:r>
                  </m:oMath>
                </a14:m>
                <a:endParaRPr lang="en-US" sz="1600" dirty="0">
                  <a:latin typeface="Times New Roman" pitchFamily="18" charset="0"/>
                  <a:cs typeface="Times New Roman" pitchFamily="18" charset="0"/>
                </a:endParaRPr>
              </a:p>
              <a:p>
                <a:r>
                  <a:rPr lang="en-US" sz="1600" dirty="0">
                    <a:latin typeface="Times New Roman" pitchFamily="18" charset="0"/>
                    <a:cs typeface="Times New Roman" pitchFamily="18" charset="0"/>
                  </a:rPr>
                  <a:t>1 unit </a:t>
                </a:r>
                <a:r>
                  <a:rPr lang="en-US" sz="1600" dirty="0" err="1">
                    <a:latin typeface="Times New Roman" pitchFamily="18" charset="0"/>
                    <a:cs typeface="Times New Roman" pitchFamily="18" charset="0"/>
                  </a:rPr>
                  <a:t>Elektro</a:t>
                </a:r>
                <a:r>
                  <a:rPr lang="en-US" sz="1600" dirty="0">
                    <a:latin typeface="Times New Roman" pitchFamily="18" charset="0"/>
                    <a:cs typeface="Times New Roman" pitchFamily="18" charset="0"/>
                  </a:rPr>
                  <a:t> motor 3 </a:t>
                </a:r>
                <a:r>
                  <a:rPr lang="en-US" sz="1600" dirty="0" err="1">
                    <a:latin typeface="Times New Roman" pitchFamily="18" charset="0"/>
                    <a:cs typeface="Times New Roman" pitchFamily="18" charset="0"/>
                  </a:rPr>
                  <a:t>fasa</a:t>
                </a:r>
                <a:r>
                  <a:rPr lang="en-US" sz="1600" dirty="0">
                    <a:latin typeface="Times New Roman" pitchFamily="18" charset="0"/>
                    <a:cs typeface="Times New Roman" pitchFamily="18" charset="0"/>
                  </a:rPr>
                  <a:t> 380 V </a:t>
                </a:r>
                <a:r>
                  <a:rPr lang="en-US" sz="1600" dirty="0" err="1">
                    <a:latin typeface="Times New Roman" pitchFamily="18" charset="0"/>
                    <a:cs typeface="Times New Roman" pitchFamily="18" charset="0"/>
                  </a:rPr>
                  <a:t>daya</a:t>
                </a:r>
                <a:r>
                  <a:rPr lang="en-US" sz="1600" dirty="0">
                    <a:latin typeface="Times New Roman" pitchFamily="18" charset="0"/>
                    <a:cs typeface="Times New Roman" pitchFamily="18" charset="0"/>
                  </a:rPr>
                  <a:t> </a:t>
                </a:r>
                <a:r>
                  <a:rPr lang="en-US" sz="1600" dirty="0" smtClean="0">
                    <a:latin typeface="Times New Roman" pitchFamily="18" charset="0"/>
                    <a:cs typeface="Times New Roman" pitchFamily="18" charset="0"/>
                  </a:rPr>
                  <a:t> 30 kW</a:t>
                </a:r>
              </a:p>
              <a:p>
                <a14:m>
                  <m:oMath xmlns:m="http://schemas.openxmlformats.org/officeDocument/2006/math">
                    <m:sSub>
                      <m:sSubPr>
                        <m:ctrlPr>
                          <a:rPr lang="en-US" sz="1600" i="1">
                            <a:latin typeface="Cambria Math" panose="02040503050406030204" pitchFamily="18" charset="0"/>
                          </a:rPr>
                        </m:ctrlPr>
                      </m:sSubPr>
                      <m:e>
                        <m:r>
                          <a:rPr lang="en-US" sz="1600" i="1">
                            <a:latin typeface="Cambria Math"/>
                          </a:rPr>
                          <m:t>𝑉</m:t>
                        </m:r>
                      </m:e>
                      <m:sub>
                        <m:r>
                          <a:rPr lang="en-US" sz="1600" i="1">
                            <a:latin typeface="Cambria Math"/>
                          </a:rPr>
                          <m:t>𝑑</m:t>
                        </m:r>
                      </m:sub>
                    </m:sSub>
                    <m:r>
                      <a:rPr lang="en-US" sz="1600" i="1">
                        <a:latin typeface="Cambria Math"/>
                      </a:rPr>
                      <m:t>= </m:t>
                    </m:r>
                    <m:f>
                      <m:fPr>
                        <m:ctrlPr>
                          <a:rPr lang="en-US" sz="1600" i="1">
                            <a:latin typeface="Cambria Math" panose="02040503050406030204" pitchFamily="18" charset="0"/>
                          </a:rPr>
                        </m:ctrlPr>
                      </m:fPr>
                      <m:num>
                        <m:r>
                          <a:rPr lang="en-US" sz="1600" b="0" i="1" smtClean="0">
                            <a:latin typeface="Cambria Math"/>
                          </a:rPr>
                          <m:t>30</m:t>
                        </m:r>
                        <m:r>
                          <a:rPr lang="en-US" sz="1600" i="1">
                            <a:latin typeface="Cambria Math"/>
                          </a:rPr>
                          <m:t> </m:t>
                        </m:r>
                        <m:r>
                          <a:rPr lang="en-US" sz="1600" i="1">
                            <a:latin typeface="Cambria Math"/>
                          </a:rPr>
                          <m:t>𝑘</m:t>
                        </m:r>
                        <m:r>
                          <a:rPr lang="en-US" sz="1600" i="1">
                            <a:latin typeface="Cambria Math"/>
                          </a:rPr>
                          <m:t> </m:t>
                        </m:r>
                        <m:r>
                          <a:rPr lang="en-US" sz="1600" i="1">
                            <a:latin typeface="Cambria Math"/>
                          </a:rPr>
                          <m:t>𝑊</m:t>
                        </m:r>
                      </m:num>
                      <m:den>
                        <m:r>
                          <a:rPr lang="en-US" sz="1600" i="1">
                            <a:latin typeface="Cambria Math"/>
                          </a:rPr>
                          <m:t>380 </m:t>
                        </m:r>
                        <m:r>
                          <a:rPr lang="en-US" sz="1600" i="1">
                            <a:latin typeface="Cambria Math"/>
                          </a:rPr>
                          <m:t>𝑉</m:t>
                        </m:r>
                      </m:den>
                    </m:f>
                    <m:d>
                      <m:dPr>
                        <m:ctrlPr>
                          <a:rPr lang="en-US" sz="1600" i="1">
                            <a:latin typeface="Cambria Math" panose="02040503050406030204" pitchFamily="18" charset="0"/>
                          </a:rPr>
                        </m:ctrlPr>
                      </m:dPr>
                      <m:e>
                        <m:r>
                          <a:rPr lang="en-US" sz="1600" i="1">
                            <a:latin typeface="Cambria Math"/>
                          </a:rPr>
                          <m:t>0.05+0.01</m:t>
                        </m:r>
                        <m:r>
                          <a:rPr lang="en-US" sz="1600" i="1">
                            <a:latin typeface="Cambria Math"/>
                          </a:rPr>
                          <m:t>𝑥</m:t>
                        </m:r>
                        <m:func>
                          <m:funcPr>
                            <m:ctrlPr>
                              <a:rPr lang="en-US" sz="1600" i="1">
                                <a:latin typeface="Cambria Math" panose="02040503050406030204" pitchFamily="18" charset="0"/>
                              </a:rPr>
                            </m:ctrlPr>
                          </m:funcPr>
                          <m:fName>
                            <m:r>
                              <m:rPr>
                                <m:sty m:val="p"/>
                              </m:rPr>
                              <a:rPr lang="en-US" sz="1600">
                                <a:latin typeface="Cambria Math"/>
                              </a:rPr>
                              <m:t>tan</m:t>
                            </m:r>
                          </m:fName>
                          <m:e>
                            <m:r>
                              <a:rPr lang="en-US" sz="1600" i="1">
                                <a:latin typeface="Cambria Math"/>
                              </a:rPr>
                              <m:t>65</m:t>
                            </m:r>
                          </m:e>
                        </m:func>
                      </m:e>
                    </m:d>
                    <m:r>
                      <a:rPr lang="en-US" sz="1600" i="1">
                        <a:latin typeface="Cambria Math"/>
                      </a:rPr>
                      <m:t>=</m:t>
                    </m:r>
                    <m:r>
                      <a:rPr lang="en-US" sz="1600" b="0" i="1" smtClean="0">
                        <a:latin typeface="Cambria Math"/>
                      </a:rPr>
                      <m:t>2,78</m:t>
                    </m:r>
                    <m:r>
                      <a:rPr lang="en-US" sz="1600" i="1">
                        <a:latin typeface="Cambria Math"/>
                      </a:rPr>
                      <m:t>7</m:t>
                    </m:r>
                    <m:r>
                      <a:rPr lang="en-US" sz="1600" i="1">
                        <a:latin typeface="Cambria Math"/>
                      </a:rPr>
                      <m:t>𝑉</m:t>
                    </m:r>
                  </m:oMath>
                </a14:m>
                <a:endParaRPr lang="en-US" sz="1600" dirty="0">
                  <a:latin typeface="Times New Roman" pitchFamily="18" charset="0"/>
                  <a:cs typeface="Times New Roman" pitchFamily="18" charset="0"/>
                </a:endParaRPr>
              </a:p>
              <a:p>
                <a:endParaRPr lang="en-US" sz="1600" dirty="0">
                  <a:latin typeface="Times New Roman" pitchFamily="18" charset="0"/>
                  <a:cs typeface="Times New Roman" pitchFamily="18" charset="0"/>
                </a:endParaRPr>
              </a:p>
            </p:txBody>
          </p:sp>
        </mc:Choice>
        <mc:Fallback xmlns="">
          <p:sp>
            <p:nvSpPr>
              <p:cNvPr id="3" name="Content Placeholder 2"/>
              <p:cNvSpPr>
                <a:spLocks noGrp="1" noRot="1" noChangeAspect="1" noMove="1" noResize="1" noEditPoints="1" noAdjustHandles="1" noChangeArrowheads="1" noChangeShapeType="1" noTextEdit="1"/>
              </p:cNvSpPr>
              <p:nvPr>
                <p:ph sz="half" idx="1"/>
              </p:nvPr>
            </p:nvSpPr>
            <p:spPr>
              <a:blipFill rotWithShape="1">
                <a:blip r:embed="rId3"/>
                <a:stretch>
                  <a:fillRect l="-452" t="-404" r="-905"/>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7" name="Content Placeholder 6"/>
              <p:cNvSpPr>
                <a:spLocks noGrp="1"/>
              </p:cNvSpPr>
              <p:nvPr>
                <p:ph sz="half" idx="2"/>
              </p:nvPr>
            </p:nvSpPr>
            <p:spPr/>
            <p:txBody>
              <a:bodyPr>
                <a:normAutofit/>
              </a:bodyPr>
              <a:lstStyle/>
              <a:p>
                <a:r>
                  <a:rPr lang="en-US" sz="1600" dirty="0"/>
                  <a:t>1 unit </a:t>
                </a:r>
                <a:r>
                  <a:rPr lang="en-US" sz="1600" dirty="0" err="1"/>
                  <a:t>Elektro</a:t>
                </a:r>
                <a:r>
                  <a:rPr lang="en-US" sz="1600" dirty="0"/>
                  <a:t> motor 3 </a:t>
                </a:r>
                <a:r>
                  <a:rPr lang="en-US" sz="1600" dirty="0" err="1"/>
                  <a:t>fasa</a:t>
                </a:r>
                <a:r>
                  <a:rPr lang="en-US" sz="1600" dirty="0"/>
                  <a:t> 380 V </a:t>
                </a:r>
                <a:r>
                  <a:rPr lang="en-US" sz="1600" dirty="0" err="1"/>
                  <a:t>daya</a:t>
                </a:r>
                <a:r>
                  <a:rPr lang="en-US" sz="1600" dirty="0"/>
                  <a:t> 15 kW</a:t>
                </a:r>
              </a:p>
              <a:p>
                <a14:m>
                  <m:oMath xmlns:m="http://schemas.openxmlformats.org/officeDocument/2006/math">
                    <m:sSub>
                      <m:sSubPr>
                        <m:ctrlPr>
                          <a:rPr lang="en-US" sz="1600" i="1">
                            <a:latin typeface="Cambria Math" panose="02040503050406030204" pitchFamily="18" charset="0"/>
                          </a:rPr>
                        </m:ctrlPr>
                      </m:sSubPr>
                      <m:e>
                        <m:r>
                          <a:rPr lang="en-US" sz="1600" i="1">
                            <a:latin typeface="Cambria Math"/>
                          </a:rPr>
                          <m:t>𝑉</m:t>
                        </m:r>
                      </m:e>
                      <m:sub>
                        <m:r>
                          <a:rPr lang="en-US" sz="1600" i="1">
                            <a:latin typeface="Cambria Math"/>
                          </a:rPr>
                          <m:t>𝑑</m:t>
                        </m:r>
                      </m:sub>
                    </m:sSub>
                    <m:r>
                      <a:rPr lang="en-US" sz="1600" i="1">
                        <a:latin typeface="Cambria Math"/>
                      </a:rPr>
                      <m:t>= </m:t>
                    </m:r>
                    <m:f>
                      <m:fPr>
                        <m:ctrlPr>
                          <a:rPr lang="en-US" sz="1600" i="1">
                            <a:latin typeface="Cambria Math" panose="02040503050406030204" pitchFamily="18" charset="0"/>
                          </a:rPr>
                        </m:ctrlPr>
                      </m:fPr>
                      <m:num>
                        <m:r>
                          <a:rPr lang="en-US" sz="1600" i="1">
                            <a:latin typeface="Cambria Math"/>
                          </a:rPr>
                          <m:t>15 </m:t>
                        </m:r>
                        <m:r>
                          <a:rPr lang="en-US" sz="1600" i="1">
                            <a:latin typeface="Cambria Math"/>
                          </a:rPr>
                          <m:t>𝑘</m:t>
                        </m:r>
                        <m:r>
                          <a:rPr lang="en-US" sz="1600" i="1">
                            <a:latin typeface="Cambria Math"/>
                          </a:rPr>
                          <m:t> </m:t>
                        </m:r>
                        <m:r>
                          <a:rPr lang="en-US" sz="1600" i="1">
                            <a:latin typeface="Cambria Math"/>
                          </a:rPr>
                          <m:t>𝑊</m:t>
                        </m:r>
                      </m:num>
                      <m:den>
                        <m:r>
                          <a:rPr lang="en-US" sz="1600" i="1">
                            <a:latin typeface="Cambria Math"/>
                          </a:rPr>
                          <m:t>380 </m:t>
                        </m:r>
                        <m:r>
                          <a:rPr lang="en-US" sz="1600" i="1">
                            <a:latin typeface="Cambria Math"/>
                          </a:rPr>
                          <m:t>𝑉</m:t>
                        </m:r>
                      </m:den>
                    </m:f>
                    <m:d>
                      <m:dPr>
                        <m:ctrlPr>
                          <a:rPr lang="en-US" sz="1600" i="1">
                            <a:latin typeface="Cambria Math" panose="02040503050406030204" pitchFamily="18" charset="0"/>
                          </a:rPr>
                        </m:ctrlPr>
                      </m:dPr>
                      <m:e>
                        <m:r>
                          <a:rPr lang="en-US" sz="1600" i="1">
                            <a:latin typeface="Cambria Math"/>
                          </a:rPr>
                          <m:t>0.05+0.01</m:t>
                        </m:r>
                        <m:r>
                          <a:rPr lang="en-US" sz="1600" i="1">
                            <a:latin typeface="Cambria Math"/>
                          </a:rPr>
                          <m:t>𝑥</m:t>
                        </m:r>
                        <m:func>
                          <m:funcPr>
                            <m:ctrlPr>
                              <a:rPr lang="en-US" sz="1600" i="1">
                                <a:latin typeface="Cambria Math" panose="02040503050406030204" pitchFamily="18" charset="0"/>
                              </a:rPr>
                            </m:ctrlPr>
                          </m:funcPr>
                          <m:fName>
                            <m:r>
                              <m:rPr>
                                <m:sty m:val="p"/>
                              </m:rPr>
                              <a:rPr lang="en-US" sz="1600">
                                <a:latin typeface="Cambria Math"/>
                              </a:rPr>
                              <m:t>tan</m:t>
                            </m:r>
                          </m:fName>
                          <m:e>
                            <m:r>
                              <a:rPr lang="en-US" sz="1600" i="1">
                                <a:latin typeface="Cambria Math"/>
                              </a:rPr>
                              <m:t>65</m:t>
                            </m:r>
                          </m:e>
                        </m:func>
                      </m:e>
                    </m:d>
                    <m:r>
                      <a:rPr lang="en-US" sz="1600" i="1">
                        <a:latin typeface="Cambria Math"/>
                      </a:rPr>
                      <m:t>=1,393</m:t>
                    </m:r>
                    <m:r>
                      <a:rPr lang="en-US" sz="1600" i="1">
                        <a:latin typeface="Cambria Math"/>
                      </a:rPr>
                      <m:t>𝑉</m:t>
                    </m:r>
                  </m:oMath>
                </a14:m>
                <a:endParaRPr lang="en-US" sz="1600" dirty="0"/>
              </a:p>
              <a:p>
                <a:r>
                  <a:rPr lang="en-US" sz="1600" dirty="0"/>
                  <a:t>1 unit </a:t>
                </a:r>
                <a:r>
                  <a:rPr lang="en-US" sz="1600" dirty="0" err="1"/>
                  <a:t>Elektro</a:t>
                </a:r>
                <a:r>
                  <a:rPr lang="en-US" sz="1600" dirty="0"/>
                  <a:t> motor 3 </a:t>
                </a:r>
                <a:r>
                  <a:rPr lang="en-US" sz="1600" dirty="0" err="1"/>
                  <a:t>fasa</a:t>
                </a:r>
                <a:r>
                  <a:rPr lang="en-US" sz="1600" dirty="0"/>
                  <a:t> 380 V </a:t>
                </a:r>
                <a:r>
                  <a:rPr lang="en-US" sz="1600" dirty="0" err="1"/>
                  <a:t>daya</a:t>
                </a:r>
                <a:r>
                  <a:rPr lang="en-US" sz="1600" dirty="0"/>
                  <a:t> 7,5 kW</a:t>
                </a:r>
              </a:p>
              <a:p>
                <a14:m>
                  <m:oMath xmlns:m="http://schemas.openxmlformats.org/officeDocument/2006/math">
                    <m:sSub>
                      <m:sSubPr>
                        <m:ctrlPr>
                          <a:rPr lang="en-US" sz="1600" i="1">
                            <a:latin typeface="Cambria Math" panose="02040503050406030204" pitchFamily="18" charset="0"/>
                          </a:rPr>
                        </m:ctrlPr>
                      </m:sSubPr>
                      <m:e>
                        <m:r>
                          <a:rPr lang="en-US" sz="1600" i="1">
                            <a:latin typeface="Cambria Math"/>
                          </a:rPr>
                          <m:t>𝑉</m:t>
                        </m:r>
                      </m:e>
                      <m:sub>
                        <m:r>
                          <a:rPr lang="en-US" sz="1600" i="1">
                            <a:latin typeface="Cambria Math"/>
                          </a:rPr>
                          <m:t>𝑑</m:t>
                        </m:r>
                      </m:sub>
                    </m:sSub>
                    <m:r>
                      <a:rPr lang="en-US" sz="1600" i="1">
                        <a:latin typeface="Cambria Math"/>
                      </a:rPr>
                      <m:t>= </m:t>
                    </m:r>
                    <m:f>
                      <m:fPr>
                        <m:ctrlPr>
                          <a:rPr lang="en-US" sz="1600" i="1">
                            <a:latin typeface="Cambria Math" panose="02040503050406030204" pitchFamily="18" charset="0"/>
                          </a:rPr>
                        </m:ctrlPr>
                      </m:fPr>
                      <m:num>
                        <m:r>
                          <a:rPr lang="en-US" sz="1600" i="1">
                            <a:latin typeface="Cambria Math"/>
                          </a:rPr>
                          <m:t>7,5 </m:t>
                        </m:r>
                        <m:r>
                          <a:rPr lang="en-US" sz="1600" i="1">
                            <a:latin typeface="Cambria Math"/>
                          </a:rPr>
                          <m:t>𝑘</m:t>
                        </m:r>
                        <m:r>
                          <a:rPr lang="en-US" sz="1600" i="1">
                            <a:latin typeface="Cambria Math"/>
                          </a:rPr>
                          <m:t> </m:t>
                        </m:r>
                        <m:r>
                          <a:rPr lang="en-US" sz="1600" i="1">
                            <a:latin typeface="Cambria Math"/>
                          </a:rPr>
                          <m:t>𝑊</m:t>
                        </m:r>
                      </m:num>
                      <m:den>
                        <m:r>
                          <a:rPr lang="en-US" sz="1600" i="1">
                            <a:latin typeface="Cambria Math"/>
                          </a:rPr>
                          <m:t>380 </m:t>
                        </m:r>
                        <m:r>
                          <a:rPr lang="en-US" sz="1600" i="1">
                            <a:latin typeface="Cambria Math"/>
                          </a:rPr>
                          <m:t>𝑉</m:t>
                        </m:r>
                      </m:den>
                    </m:f>
                    <m:d>
                      <m:dPr>
                        <m:ctrlPr>
                          <a:rPr lang="en-US" sz="1600" i="1">
                            <a:latin typeface="Cambria Math" panose="02040503050406030204" pitchFamily="18" charset="0"/>
                          </a:rPr>
                        </m:ctrlPr>
                      </m:dPr>
                      <m:e>
                        <m:r>
                          <a:rPr lang="en-US" sz="1600" i="1">
                            <a:latin typeface="Cambria Math"/>
                          </a:rPr>
                          <m:t>0.05+0.01</m:t>
                        </m:r>
                        <m:r>
                          <a:rPr lang="en-US" sz="1600" i="1">
                            <a:latin typeface="Cambria Math"/>
                          </a:rPr>
                          <m:t>𝑥</m:t>
                        </m:r>
                        <m:func>
                          <m:funcPr>
                            <m:ctrlPr>
                              <a:rPr lang="en-US" sz="1600" i="1">
                                <a:latin typeface="Cambria Math" panose="02040503050406030204" pitchFamily="18" charset="0"/>
                              </a:rPr>
                            </m:ctrlPr>
                          </m:funcPr>
                          <m:fName>
                            <m:r>
                              <m:rPr>
                                <m:sty m:val="p"/>
                              </m:rPr>
                              <a:rPr lang="en-US" sz="1600">
                                <a:latin typeface="Cambria Math"/>
                              </a:rPr>
                              <m:t>tan</m:t>
                            </m:r>
                          </m:fName>
                          <m:e>
                            <m:r>
                              <a:rPr lang="en-US" sz="1600" i="1">
                                <a:latin typeface="Cambria Math"/>
                              </a:rPr>
                              <m:t>65</m:t>
                            </m:r>
                          </m:e>
                        </m:func>
                      </m:e>
                    </m:d>
                    <m:r>
                      <a:rPr lang="en-US" sz="1600" i="1">
                        <a:latin typeface="Cambria Math"/>
                      </a:rPr>
                      <m:t>=0,6967</m:t>
                    </m:r>
                    <m:r>
                      <a:rPr lang="en-US" sz="1600" i="1">
                        <a:latin typeface="Cambria Math"/>
                      </a:rPr>
                      <m:t>𝑉</m:t>
                    </m:r>
                  </m:oMath>
                </a14:m>
                <a:endParaRPr lang="en-US" sz="1600" dirty="0"/>
              </a:p>
            </p:txBody>
          </p:sp>
        </mc:Choice>
        <mc:Fallback xmlns="">
          <p:sp>
            <p:nvSpPr>
              <p:cNvPr id="7" name="Content Placeholder 6"/>
              <p:cNvSpPr>
                <a:spLocks noGrp="1" noRot="1" noChangeAspect="1" noMove="1" noResize="1" noEditPoints="1" noAdjustHandles="1" noChangeArrowheads="1" noChangeShapeType="1" noTextEdit="1"/>
              </p:cNvSpPr>
              <p:nvPr>
                <p:ph sz="half" idx="2"/>
              </p:nvPr>
            </p:nvSpPr>
            <p:spPr>
              <a:blipFill rotWithShape="1">
                <a:blip r:embed="rId4"/>
                <a:stretch>
                  <a:fillRect l="-604" t="-404" r="-302"/>
                </a:stretch>
              </a:blipFill>
            </p:spPr>
            <p:txBody>
              <a:bodyPr/>
              <a:lstStyle/>
              <a:p>
                <a:r>
                  <a:rPr lang="en-US">
                    <a:noFill/>
                  </a:rPr>
                  <a:t> </a:t>
                </a:r>
              </a:p>
            </p:txBody>
          </p:sp>
        </mc:Fallback>
      </mc:AlternateContent>
      <p:sp>
        <p:nvSpPr>
          <p:cNvPr id="4" name="Footer Placeholder 3"/>
          <p:cNvSpPr>
            <a:spLocks noGrp="1"/>
          </p:cNvSpPr>
          <p:nvPr>
            <p:ph type="ftr" sz="quarter" idx="11"/>
          </p:nvPr>
        </p:nvSpPr>
        <p:spPr/>
        <p:txBody>
          <a:bodyPr/>
          <a:lstStyle/>
          <a:p>
            <a:r>
              <a:rPr lang="en-US" dirty="0" err="1" smtClean="0"/>
              <a:t>Perencanaan</a:t>
            </a:r>
            <a:r>
              <a:rPr lang="en-US" dirty="0" smtClean="0"/>
              <a:t> </a:t>
            </a:r>
            <a:r>
              <a:rPr lang="en-US" dirty="0" err="1" smtClean="0"/>
              <a:t>Sistem</a:t>
            </a:r>
            <a:r>
              <a:rPr lang="en-US" dirty="0" smtClean="0"/>
              <a:t> </a:t>
            </a:r>
            <a:r>
              <a:rPr lang="en-US" dirty="0" err="1" smtClean="0"/>
              <a:t>Listrik</a:t>
            </a:r>
            <a:r>
              <a:rPr lang="en-US" dirty="0" smtClean="0"/>
              <a:t> </a:t>
            </a:r>
            <a:r>
              <a:rPr lang="en-US" dirty="0" err="1" smtClean="0"/>
              <a:t>untuk</a:t>
            </a:r>
            <a:r>
              <a:rPr lang="en-US" dirty="0" smtClean="0"/>
              <a:t> </a:t>
            </a:r>
            <a:r>
              <a:rPr lang="en-US" dirty="0" err="1" smtClean="0"/>
              <a:t>Industri</a:t>
            </a:r>
            <a:r>
              <a:rPr lang="en-US" dirty="0" smtClean="0"/>
              <a:t> by DMZ</a:t>
            </a:r>
            <a:endParaRPr lang="en-US" dirty="0"/>
          </a:p>
        </p:txBody>
      </p:sp>
      <p:cxnSp>
        <p:nvCxnSpPr>
          <p:cNvPr id="6" name="Straight Connector 5"/>
          <p:cNvCxnSpPr/>
          <p:nvPr/>
        </p:nvCxnSpPr>
        <p:spPr>
          <a:xfrm>
            <a:off x="457200" y="6324600"/>
            <a:ext cx="8229600" cy="1588"/>
          </a:xfrm>
          <a:prstGeom prst="line">
            <a:avLst/>
          </a:prstGeom>
          <a:ln w="76200" cmpd="thinThick">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a:off x="1295400" y="990600"/>
            <a:ext cx="7391400" cy="1588"/>
          </a:xfrm>
          <a:prstGeom prst="line">
            <a:avLst/>
          </a:prstGeom>
          <a:ln w="19050"/>
        </p:spPr>
        <p:style>
          <a:lnRef idx="1">
            <a:schemeClr val="accent1"/>
          </a:lnRef>
          <a:fillRef idx="0">
            <a:schemeClr val="accent1"/>
          </a:fillRef>
          <a:effectRef idx="0">
            <a:schemeClr val="accent1"/>
          </a:effectRef>
          <a:fontRef idx="minor">
            <a:schemeClr val="tx1"/>
          </a:fontRef>
        </p:style>
      </p:cxnSp>
      <p:pic>
        <p:nvPicPr>
          <p:cNvPr id="9" name="Picture 8"/>
          <p:cNvPicPr/>
          <p:nvPr/>
        </p:nvPicPr>
        <p:blipFill>
          <a:blip r:embed="rId5" cstate="print">
            <a:extLst>
              <a:ext uri="{28A0092B-C50C-407E-A947-70E740481C1C}">
                <a14:useLocalDpi xmlns:a14="http://schemas.microsoft.com/office/drawing/2010/main" val="0"/>
              </a:ext>
            </a:extLst>
          </a:blip>
          <a:stretch>
            <a:fillRect/>
          </a:stretch>
        </p:blipFill>
        <p:spPr>
          <a:xfrm>
            <a:off x="38100" y="0"/>
            <a:ext cx="1104900" cy="1085850"/>
          </a:xfrm>
          <a:prstGeom prst="rect">
            <a:avLst/>
          </a:prstGeom>
        </p:spPr>
      </p:pic>
      <p:graphicFrame>
        <p:nvGraphicFramePr>
          <p:cNvPr id="5" name="Object 4"/>
          <p:cNvGraphicFramePr>
            <a:graphicFrameLocks noChangeAspect="1"/>
          </p:cNvGraphicFramePr>
          <p:nvPr>
            <p:extLst>
              <p:ext uri="{D42A27DB-BD31-4B8C-83A1-F6EECF244321}">
                <p14:modId xmlns:p14="http://schemas.microsoft.com/office/powerpoint/2010/main" val="1841129487"/>
              </p:ext>
            </p:extLst>
          </p:nvPr>
        </p:nvGraphicFramePr>
        <p:xfrm>
          <a:off x="1066799" y="2438400"/>
          <a:ext cx="3409951" cy="649514"/>
        </p:xfrm>
        <a:graphic>
          <a:graphicData uri="http://schemas.openxmlformats.org/presentationml/2006/ole">
            <mc:AlternateContent xmlns:mc="http://schemas.openxmlformats.org/markup-compatibility/2006">
              <mc:Choice xmlns:v="urn:schemas-microsoft-com:vml" Requires="v">
                <p:oleObj spid="_x0000_s8218" name="Equation" r:id="rId6" imgW="2552400" imgH="457200" progId="Equation.3">
                  <p:embed/>
                </p:oleObj>
              </mc:Choice>
              <mc:Fallback>
                <p:oleObj name="Equation" r:id="rId6" imgW="2552400" imgH="457200" progId="Equation.3">
                  <p:embed/>
                  <p:pic>
                    <p:nvPicPr>
                      <p:cNvPr id="0" name="Object 4"/>
                      <p:cNvPicPr>
                        <a:picLocks noChangeAspect="1" noChangeArrowheads="1"/>
                      </p:cNvPicPr>
                      <p:nvPr/>
                    </p:nvPicPr>
                    <p:blipFill>
                      <a:blip r:embed="rId7"/>
                      <a:srcRect/>
                      <a:stretch>
                        <a:fillRect/>
                      </a:stretch>
                    </p:blipFill>
                    <p:spPr bwMode="auto">
                      <a:xfrm>
                        <a:off x="1066799" y="2438400"/>
                        <a:ext cx="3409951" cy="649514"/>
                      </a:xfrm>
                      <a:prstGeom prst="rect">
                        <a:avLst/>
                      </a:prstGeom>
                      <a:noFill/>
                      <a:ln>
                        <a:noFill/>
                      </a:ln>
                    </p:spPr>
                  </p:pic>
                </p:oleObj>
              </mc:Fallback>
            </mc:AlternateContent>
          </a:graphicData>
        </a:graphic>
      </p:graphicFrame>
      <p:sp>
        <p:nvSpPr>
          <p:cNvPr id="11" name="TextBox 9"/>
          <p:cNvSpPr txBox="1">
            <a:spLocks noChangeArrowheads="1"/>
          </p:cNvSpPr>
          <p:nvPr/>
        </p:nvSpPr>
        <p:spPr bwMode="auto">
          <a:xfrm>
            <a:off x="838200" y="1219200"/>
            <a:ext cx="2085507"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600" dirty="0" smtClean="0">
                <a:latin typeface="Calibri" pitchFamily="34" charset="0"/>
              </a:rPr>
              <a:t>R = 0.05 ; X = </a:t>
            </a:r>
            <a:r>
              <a:rPr lang="en-US" sz="1600" dirty="0">
                <a:latin typeface="Calibri" pitchFamily="34" charset="0"/>
              </a:rPr>
              <a:t>j0.01 </a:t>
            </a:r>
            <a:r>
              <a:rPr lang="el-GR" sz="1600" dirty="0">
                <a:latin typeface="Calibri" pitchFamily="34" charset="0"/>
              </a:rPr>
              <a:t>Ω</a:t>
            </a:r>
            <a:r>
              <a:rPr lang="en-US" sz="1600" dirty="0">
                <a:latin typeface="Calibri" pitchFamily="34" charset="0"/>
              </a:rPr>
              <a:t>/ø</a:t>
            </a:r>
          </a:p>
        </p:txBody>
      </p:sp>
      <p:sp>
        <p:nvSpPr>
          <p:cNvPr id="12" name="Content Placeholder 2"/>
          <p:cNvSpPr txBox="1">
            <a:spLocks/>
          </p:cNvSpPr>
          <p:nvPr/>
        </p:nvSpPr>
        <p:spPr>
          <a:xfrm>
            <a:off x="5105400" y="1752599"/>
            <a:ext cx="3709060" cy="4525963"/>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endParaRPr lang="en-US" dirty="0" smtClean="0"/>
          </a:p>
        </p:txBody>
      </p:sp>
    </p:spTree>
    <p:extLst>
      <p:ext uri="{BB962C8B-B14F-4D97-AF65-F5344CB8AC3E}">
        <p14:creationId xmlns:p14="http://schemas.microsoft.com/office/powerpoint/2010/main" val="233293712"/>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r"/>
            <a:r>
              <a:rPr lang="en-US" sz="2400" b="1" dirty="0" err="1">
                <a:solidFill>
                  <a:schemeClr val="tx2"/>
                </a:solidFill>
              </a:rPr>
              <a:t>Aliran</a:t>
            </a:r>
            <a:r>
              <a:rPr lang="en-US" sz="2400" b="1" dirty="0">
                <a:solidFill>
                  <a:schemeClr val="tx2"/>
                </a:solidFill>
              </a:rPr>
              <a:t> </a:t>
            </a:r>
            <a:r>
              <a:rPr lang="en-US" sz="2400" b="1" dirty="0" err="1">
                <a:solidFill>
                  <a:schemeClr val="tx2"/>
                </a:solidFill>
              </a:rPr>
              <a:t>Daya</a:t>
            </a:r>
            <a:endParaRPr lang="en-US" sz="2400" b="1" dirty="0">
              <a:solidFill>
                <a:schemeClr val="tx2"/>
              </a:solidFill>
            </a:endParaRPr>
          </a:p>
        </p:txBody>
      </p:sp>
      <mc:AlternateContent xmlns:mc="http://schemas.openxmlformats.org/markup-compatibility/2006" xmlns:a14="http://schemas.microsoft.com/office/drawing/2010/main">
        <mc:Choice Requires="a14">
          <p:sp>
            <p:nvSpPr>
              <p:cNvPr id="3" name="Content Placeholder 2"/>
              <p:cNvSpPr>
                <a:spLocks noGrp="1"/>
              </p:cNvSpPr>
              <p:nvPr>
                <p:ph sz="half" idx="1"/>
              </p:nvPr>
            </p:nvSpPr>
            <p:spPr/>
            <p:txBody>
              <a:bodyPr>
                <a:normAutofit/>
              </a:bodyPr>
              <a:lstStyle/>
              <a:p>
                <a:r>
                  <a:rPr lang="en-US" sz="1800" dirty="0"/>
                  <a:t>1 unit Heater 3 </a:t>
                </a:r>
                <a:r>
                  <a:rPr lang="en-US" sz="1800" dirty="0" err="1"/>
                  <a:t>fasa</a:t>
                </a:r>
                <a:r>
                  <a:rPr lang="en-US" sz="1800" dirty="0"/>
                  <a:t> 380 V </a:t>
                </a:r>
                <a:r>
                  <a:rPr lang="en-US" sz="1800" dirty="0" err="1"/>
                  <a:t>daya</a:t>
                </a:r>
                <a:r>
                  <a:rPr lang="en-US" sz="1800" dirty="0"/>
                  <a:t> 22 kW</a:t>
                </a:r>
              </a:p>
              <a:p>
                <a14:m>
                  <m:oMath xmlns:m="http://schemas.openxmlformats.org/officeDocument/2006/math">
                    <m:sSub>
                      <m:sSubPr>
                        <m:ctrlPr>
                          <a:rPr lang="en-US" sz="1800" i="1">
                            <a:latin typeface="Cambria Math" panose="02040503050406030204" pitchFamily="18" charset="0"/>
                          </a:rPr>
                        </m:ctrlPr>
                      </m:sSubPr>
                      <m:e>
                        <m:r>
                          <a:rPr lang="en-US" sz="1800" i="1">
                            <a:latin typeface="Cambria Math"/>
                          </a:rPr>
                          <m:t>𝑉</m:t>
                        </m:r>
                      </m:e>
                      <m:sub>
                        <m:r>
                          <a:rPr lang="en-US" sz="1800" i="1">
                            <a:latin typeface="Cambria Math"/>
                          </a:rPr>
                          <m:t>𝑑</m:t>
                        </m:r>
                      </m:sub>
                    </m:sSub>
                    <m:r>
                      <a:rPr lang="en-US" sz="1800" i="1">
                        <a:latin typeface="Cambria Math"/>
                      </a:rPr>
                      <m:t>= </m:t>
                    </m:r>
                    <m:f>
                      <m:fPr>
                        <m:ctrlPr>
                          <a:rPr lang="en-US" sz="1800" i="1">
                            <a:latin typeface="Cambria Math" panose="02040503050406030204" pitchFamily="18" charset="0"/>
                          </a:rPr>
                        </m:ctrlPr>
                      </m:fPr>
                      <m:num>
                        <m:r>
                          <a:rPr lang="en-US" sz="1800" i="1">
                            <a:latin typeface="Cambria Math"/>
                          </a:rPr>
                          <m:t>22 </m:t>
                        </m:r>
                        <m:r>
                          <a:rPr lang="en-US" sz="1800" i="1">
                            <a:latin typeface="Cambria Math"/>
                          </a:rPr>
                          <m:t>𝑘</m:t>
                        </m:r>
                        <m:r>
                          <a:rPr lang="en-US" sz="1800" i="1">
                            <a:latin typeface="Cambria Math"/>
                          </a:rPr>
                          <m:t> </m:t>
                        </m:r>
                        <m:r>
                          <a:rPr lang="en-US" sz="1800" i="1">
                            <a:latin typeface="Cambria Math"/>
                          </a:rPr>
                          <m:t>𝑊</m:t>
                        </m:r>
                      </m:num>
                      <m:den>
                        <m:r>
                          <a:rPr lang="en-US" sz="1800" i="1">
                            <a:latin typeface="Cambria Math"/>
                          </a:rPr>
                          <m:t>380 </m:t>
                        </m:r>
                        <m:r>
                          <a:rPr lang="en-US" sz="1800" i="1">
                            <a:latin typeface="Cambria Math"/>
                          </a:rPr>
                          <m:t>𝑉</m:t>
                        </m:r>
                      </m:den>
                    </m:f>
                    <m:d>
                      <m:dPr>
                        <m:ctrlPr>
                          <a:rPr lang="en-US" sz="1800" i="1">
                            <a:latin typeface="Cambria Math" panose="02040503050406030204" pitchFamily="18" charset="0"/>
                          </a:rPr>
                        </m:ctrlPr>
                      </m:dPr>
                      <m:e>
                        <m:r>
                          <a:rPr lang="en-US" sz="1800" i="1">
                            <a:latin typeface="Cambria Math"/>
                          </a:rPr>
                          <m:t>0.05+0.01</m:t>
                        </m:r>
                        <m:r>
                          <a:rPr lang="en-US" sz="1800" i="1">
                            <a:latin typeface="Cambria Math"/>
                          </a:rPr>
                          <m:t>𝑥</m:t>
                        </m:r>
                        <m:func>
                          <m:funcPr>
                            <m:ctrlPr>
                              <a:rPr lang="en-US" sz="1800" i="1">
                                <a:latin typeface="Cambria Math" panose="02040503050406030204" pitchFamily="18" charset="0"/>
                              </a:rPr>
                            </m:ctrlPr>
                          </m:funcPr>
                          <m:fName>
                            <m:r>
                              <m:rPr>
                                <m:sty m:val="p"/>
                              </m:rPr>
                              <a:rPr lang="en-US" sz="1800">
                                <a:latin typeface="Cambria Math"/>
                              </a:rPr>
                              <m:t>tan</m:t>
                            </m:r>
                          </m:fName>
                          <m:e>
                            <m:r>
                              <a:rPr lang="en-US" sz="1800" i="1">
                                <a:latin typeface="Cambria Math"/>
                              </a:rPr>
                              <m:t>65</m:t>
                            </m:r>
                          </m:e>
                        </m:func>
                      </m:e>
                    </m:d>
                    <m:r>
                      <a:rPr lang="en-US" sz="1800" i="1">
                        <a:latin typeface="Cambria Math"/>
                      </a:rPr>
                      <m:t>=2,084</m:t>
                    </m:r>
                    <m:r>
                      <a:rPr lang="en-US" sz="1800" i="1">
                        <a:latin typeface="Cambria Math"/>
                      </a:rPr>
                      <m:t>𝑉</m:t>
                    </m:r>
                  </m:oMath>
                </a14:m>
                <a:endParaRPr lang="en-US" sz="1800" dirty="0"/>
              </a:p>
              <a:p>
                <a:r>
                  <a:rPr lang="en-US" sz="1800" dirty="0"/>
                  <a:t>1 unit blower 3 </a:t>
                </a:r>
                <a:r>
                  <a:rPr lang="en-US" sz="1800" dirty="0" err="1"/>
                  <a:t>fasa</a:t>
                </a:r>
                <a:r>
                  <a:rPr lang="en-US" sz="1800" dirty="0"/>
                  <a:t> 380 V 18 kW</a:t>
                </a:r>
              </a:p>
              <a:p>
                <a14:m>
                  <m:oMath xmlns:m="http://schemas.openxmlformats.org/officeDocument/2006/math">
                    <m:sSub>
                      <m:sSubPr>
                        <m:ctrlPr>
                          <a:rPr lang="en-US" sz="1800" i="1">
                            <a:latin typeface="Cambria Math" panose="02040503050406030204" pitchFamily="18" charset="0"/>
                          </a:rPr>
                        </m:ctrlPr>
                      </m:sSubPr>
                      <m:e>
                        <m:r>
                          <a:rPr lang="en-US" sz="1800" i="1">
                            <a:latin typeface="Cambria Math"/>
                          </a:rPr>
                          <m:t>𝑉</m:t>
                        </m:r>
                      </m:e>
                      <m:sub>
                        <m:r>
                          <a:rPr lang="en-US" sz="1800" i="1">
                            <a:latin typeface="Cambria Math"/>
                          </a:rPr>
                          <m:t>𝑑</m:t>
                        </m:r>
                      </m:sub>
                    </m:sSub>
                    <m:r>
                      <a:rPr lang="en-US" sz="1800" i="1">
                        <a:latin typeface="Cambria Math"/>
                      </a:rPr>
                      <m:t>= </m:t>
                    </m:r>
                    <m:f>
                      <m:fPr>
                        <m:ctrlPr>
                          <a:rPr lang="en-US" sz="1800" i="1">
                            <a:latin typeface="Cambria Math" panose="02040503050406030204" pitchFamily="18" charset="0"/>
                          </a:rPr>
                        </m:ctrlPr>
                      </m:fPr>
                      <m:num>
                        <m:r>
                          <a:rPr lang="en-US" sz="1800" i="1">
                            <a:latin typeface="Cambria Math"/>
                          </a:rPr>
                          <m:t>18 </m:t>
                        </m:r>
                        <m:r>
                          <a:rPr lang="en-US" sz="1800" i="1">
                            <a:latin typeface="Cambria Math"/>
                          </a:rPr>
                          <m:t>𝑘</m:t>
                        </m:r>
                        <m:r>
                          <a:rPr lang="en-US" sz="1800" i="1">
                            <a:latin typeface="Cambria Math"/>
                          </a:rPr>
                          <m:t> </m:t>
                        </m:r>
                        <m:r>
                          <a:rPr lang="en-US" sz="1800" i="1">
                            <a:latin typeface="Cambria Math"/>
                          </a:rPr>
                          <m:t>𝑊</m:t>
                        </m:r>
                      </m:num>
                      <m:den>
                        <m:r>
                          <a:rPr lang="en-US" sz="1800" i="1">
                            <a:latin typeface="Cambria Math"/>
                          </a:rPr>
                          <m:t>380 </m:t>
                        </m:r>
                        <m:r>
                          <a:rPr lang="en-US" sz="1800" i="1">
                            <a:latin typeface="Cambria Math"/>
                          </a:rPr>
                          <m:t>𝑉</m:t>
                        </m:r>
                      </m:den>
                    </m:f>
                    <m:d>
                      <m:dPr>
                        <m:ctrlPr>
                          <a:rPr lang="en-US" sz="1800" i="1">
                            <a:latin typeface="Cambria Math" panose="02040503050406030204" pitchFamily="18" charset="0"/>
                          </a:rPr>
                        </m:ctrlPr>
                      </m:dPr>
                      <m:e>
                        <m:r>
                          <a:rPr lang="en-US" sz="1800" i="1">
                            <a:latin typeface="Cambria Math"/>
                          </a:rPr>
                          <m:t>0.05+0.01</m:t>
                        </m:r>
                        <m:r>
                          <a:rPr lang="en-US" sz="1800" i="1">
                            <a:latin typeface="Cambria Math"/>
                          </a:rPr>
                          <m:t>𝑥</m:t>
                        </m:r>
                        <m:func>
                          <m:funcPr>
                            <m:ctrlPr>
                              <a:rPr lang="en-US" sz="1800" i="1">
                                <a:latin typeface="Cambria Math" panose="02040503050406030204" pitchFamily="18" charset="0"/>
                              </a:rPr>
                            </m:ctrlPr>
                          </m:funcPr>
                          <m:fName>
                            <m:r>
                              <m:rPr>
                                <m:sty m:val="p"/>
                              </m:rPr>
                              <a:rPr lang="en-US" sz="1800">
                                <a:latin typeface="Cambria Math"/>
                              </a:rPr>
                              <m:t>tan</m:t>
                            </m:r>
                          </m:fName>
                          <m:e>
                            <m:r>
                              <a:rPr lang="en-US" sz="1800" i="1">
                                <a:latin typeface="Cambria Math"/>
                              </a:rPr>
                              <m:t>65</m:t>
                            </m:r>
                          </m:e>
                        </m:func>
                      </m:e>
                    </m:d>
                    <m:r>
                      <a:rPr lang="en-US" sz="1800" i="1">
                        <a:latin typeface="Cambria Math"/>
                      </a:rPr>
                      <m:t>1,672</m:t>
                    </m:r>
                    <m:r>
                      <a:rPr lang="en-US" sz="1800" i="1">
                        <a:latin typeface="Cambria Math"/>
                      </a:rPr>
                      <m:t>𝑉</m:t>
                    </m:r>
                  </m:oMath>
                </a14:m>
                <a:endParaRPr lang="en-US" sz="1800" dirty="0"/>
              </a:p>
              <a:p>
                <a:pPr marL="342900" lvl="2" indent="-342900"/>
                <a:endParaRPr lang="en-US" sz="1800" dirty="0"/>
              </a:p>
            </p:txBody>
          </p:sp>
        </mc:Choice>
        <mc:Fallback xmlns="">
          <p:sp>
            <p:nvSpPr>
              <p:cNvPr id="3" name="Content Placeholder 2"/>
              <p:cNvSpPr>
                <a:spLocks noGrp="1" noRot="1" noChangeAspect="1" noMove="1" noResize="1" noEditPoints="1" noAdjustHandles="1" noChangeArrowheads="1" noChangeShapeType="1" noTextEdit="1"/>
              </p:cNvSpPr>
              <p:nvPr>
                <p:ph sz="half" idx="1"/>
              </p:nvPr>
            </p:nvSpPr>
            <p:spPr>
              <a:blipFill rotWithShape="1">
                <a:blip r:embed="rId2"/>
                <a:stretch>
                  <a:fillRect l="-905" t="-674" r="-452"/>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7" name="Content Placeholder 6"/>
              <p:cNvSpPr>
                <a:spLocks noGrp="1"/>
              </p:cNvSpPr>
              <p:nvPr>
                <p:ph sz="half" idx="2"/>
              </p:nvPr>
            </p:nvSpPr>
            <p:spPr/>
            <p:txBody>
              <a:bodyPr>
                <a:normAutofit/>
              </a:bodyPr>
              <a:lstStyle/>
              <a:p>
                <a:r>
                  <a:rPr lang="en-US" sz="2000" dirty="0"/>
                  <a:t>30 </a:t>
                </a:r>
                <a:r>
                  <a:rPr lang="en-US" sz="2000" dirty="0" err="1"/>
                  <a:t>buah</a:t>
                </a:r>
                <a:r>
                  <a:rPr lang="en-US" sz="2000" dirty="0"/>
                  <a:t> </a:t>
                </a:r>
                <a:r>
                  <a:rPr lang="en-US" sz="2000" dirty="0" err="1"/>
                  <a:t>lampu</a:t>
                </a:r>
                <a:r>
                  <a:rPr lang="en-US" sz="2000" dirty="0"/>
                  <a:t> mercury 250 W (10 </a:t>
                </a:r>
                <a:r>
                  <a:rPr lang="en-US" sz="2000" dirty="0" err="1"/>
                  <a:t>buah</a:t>
                </a:r>
                <a:r>
                  <a:rPr lang="en-US" sz="2000" dirty="0"/>
                  <a:t>/</a:t>
                </a:r>
                <a:r>
                  <a:rPr lang="en-US" sz="2000" dirty="0" err="1"/>
                  <a:t>fasa</a:t>
                </a:r>
                <a:r>
                  <a:rPr lang="en-US" sz="2000" dirty="0"/>
                  <a:t>) total (30 x250) / 3 = 2,5kW</a:t>
                </a:r>
                <a:endParaRPr lang="en-US" sz="2000" dirty="0">
                  <a:latin typeface="Times New Roman" pitchFamily="18" charset="0"/>
                  <a:cs typeface="Times New Roman" pitchFamily="18" charset="0"/>
                </a:endParaRPr>
              </a:p>
              <a:p>
                <a14:m>
                  <m:oMath xmlns:m="http://schemas.openxmlformats.org/officeDocument/2006/math">
                    <m:sSub>
                      <m:sSubPr>
                        <m:ctrlPr>
                          <a:rPr lang="en-US" sz="2000" i="1">
                            <a:latin typeface="Cambria Math" panose="02040503050406030204" pitchFamily="18" charset="0"/>
                          </a:rPr>
                        </m:ctrlPr>
                      </m:sSubPr>
                      <m:e>
                        <m:r>
                          <a:rPr lang="en-US" sz="2000" i="1">
                            <a:latin typeface="Cambria Math"/>
                          </a:rPr>
                          <m:t>𝑉</m:t>
                        </m:r>
                      </m:e>
                      <m:sub>
                        <m:r>
                          <a:rPr lang="en-US" sz="2000" i="1">
                            <a:latin typeface="Cambria Math"/>
                          </a:rPr>
                          <m:t>𝑑</m:t>
                        </m:r>
                      </m:sub>
                    </m:sSub>
                    <m:r>
                      <a:rPr lang="en-US" sz="2000" i="1">
                        <a:latin typeface="Cambria Math"/>
                      </a:rPr>
                      <m:t>= </m:t>
                    </m:r>
                    <m:f>
                      <m:fPr>
                        <m:ctrlPr>
                          <a:rPr lang="en-US" sz="2000" i="1">
                            <a:latin typeface="Cambria Math" panose="02040503050406030204" pitchFamily="18" charset="0"/>
                          </a:rPr>
                        </m:ctrlPr>
                      </m:fPr>
                      <m:num>
                        <m:r>
                          <a:rPr lang="en-US" sz="2000" i="1">
                            <a:latin typeface="Cambria Math"/>
                          </a:rPr>
                          <m:t>2,5 </m:t>
                        </m:r>
                        <m:r>
                          <a:rPr lang="en-US" sz="2000" i="1">
                            <a:latin typeface="Cambria Math"/>
                          </a:rPr>
                          <m:t>𝑘</m:t>
                        </m:r>
                        <m:r>
                          <a:rPr lang="en-US" sz="2000" i="1">
                            <a:latin typeface="Cambria Math"/>
                          </a:rPr>
                          <m:t> </m:t>
                        </m:r>
                        <m:r>
                          <a:rPr lang="en-US" sz="2000" i="1">
                            <a:latin typeface="Cambria Math"/>
                          </a:rPr>
                          <m:t>𝑊</m:t>
                        </m:r>
                      </m:num>
                      <m:den>
                        <m:r>
                          <a:rPr lang="en-US" sz="2000" i="1">
                            <a:latin typeface="Cambria Math"/>
                          </a:rPr>
                          <m:t>380 </m:t>
                        </m:r>
                        <m:r>
                          <a:rPr lang="en-US" sz="2000" i="1">
                            <a:latin typeface="Cambria Math"/>
                          </a:rPr>
                          <m:t>𝑉</m:t>
                        </m:r>
                      </m:den>
                    </m:f>
                    <m:d>
                      <m:dPr>
                        <m:ctrlPr>
                          <a:rPr lang="en-US" sz="2000" i="1">
                            <a:latin typeface="Cambria Math" panose="02040503050406030204" pitchFamily="18" charset="0"/>
                          </a:rPr>
                        </m:ctrlPr>
                      </m:dPr>
                      <m:e>
                        <m:r>
                          <a:rPr lang="en-US" sz="2000" i="1">
                            <a:latin typeface="Cambria Math"/>
                          </a:rPr>
                          <m:t>0.05+0.01</m:t>
                        </m:r>
                        <m:r>
                          <a:rPr lang="en-US" sz="2000" i="1">
                            <a:latin typeface="Cambria Math"/>
                          </a:rPr>
                          <m:t>𝑥</m:t>
                        </m:r>
                        <m:func>
                          <m:funcPr>
                            <m:ctrlPr>
                              <a:rPr lang="en-US" sz="2000" i="1">
                                <a:latin typeface="Cambria Math" panose="02040503050406030204" pitchFamily="18" charset="0"/>
                              </a:rPr>
                            </m:ctrlPr>
                          </m:funcPr>
                          <m:fName>
                            <m:r>
                              <m:rPr>
                                <m:sty m:val="p"/>
                              </m:rPr>
                              <a:rPr lang="en-US" sz="2000">
                                <a:latin typeface="Cambria Math"/>
                              </a:rPr>
                              <m:t>tan</m:t>
                            </m:r>
                          </m:fName>
                          <m:e>
                            <m:r>
                              <a:rPr lang="en-US" sz="2000" i="1">
                                <a:latin typeface="Cambria Math"/>
                              </a:rPr>
                              <m:t>0</m:t>
                            </m:r>
                          </m:e>
                        </m:func>
                      </m:e>
                    </m:d>
                    <m:r>
                      <a:rPr lang="en-US" sz="2000" i="1">
                        <a:latin typeface="Cambria Math"/>
                      </a:rPr>
                      <m:t>=0,3289</m:t>
                    </m:r>
                    <m:r>
                      <a:rPr lang="en-US" sz="2000" i="1">
                        <a:latin typeface="Cambria Math"/>
                      </a:rPr>
                      <m:t>𝑉</m:t>
                    </m:r>
                  </m:oMath>
                </a14:m>
                <a:endParaRPr lang="en-US" sz="2000" dirty="0"/>
              </a:p>
              <a:p>
                <a:r>
                  <a:rPr lang="en-US" sz="2000" dirty="0"/>
                  <a:t>Total drop </a:t>
                </a:r>
                <a:r>
                  <a:rPr lang="en-US" sz="2000" dirty="0" err="1"/>
                  <a:t>tegangan</a:t>
                </a:r>
                <a:r>
                  <a:rPr lang="en-US" sz="2000" dirty="0"/>
                  <a:t> = 15,9 V</a:t>
                </a:r>
              </a:p>
            </p:txBody>
          </p:sp>
        </mc:Choice>
        <mc:Fallback xmlns="">
          <p:sp>
            <p:nvSpPr>
              <p:cNvPr id="7" name="Content Placeholder 6"/>
              <p:cNvSpPr>
                <a:spLocks noGrp="1" noRot="1" noChangeAspect="1" noMove="1" noResize="1" noEditPoints="1" noAdjustHandles="1" noChangeArrowheads="1" noChangeShapeType="1" noTextEdit="1"/>
              </p:cNvSpPr>
              <p:nvPr>
                <p:ph sz="half" idx="2"/>
              </p:nvPr>
            </p:nvSpPr>
            <p:spPr>
              <a:blipFill rotWithShape="1">
                <a:blip r:embed="rId3"/>
                <a:stretch>
                  <a:fillRect l="-1360" t="-674" r="-453"/>
                </a:stretch>
              </a:blipFill>
            </p:spPr>
            <p:txBody>
              <a:bodyPr/>
              <a:lstStyle/>
              <a:p>
                <a:r>
                  <a:rPr lang="en-US">
                    <a:noFill/>
                  </a:rPr>
                  <a:t> </a:t>
                </a:r>
              </a:p>
            </p:txBody>
          </p:sp>
        </mc:Fallback>
      </mc:AlternateContent>
      <p:sp>
        <p:nvSpPr>
          <p:cNvPr id="4" name="Footer Placeholder 3"/>
          <p:cNvSpPr>
            <a:spLocks noGrp="1"/>
          </p:cNvSpPr>
          <p:nvPr>
            <p:ph type="ftr" sz="quarter" idx="11"/>
          </p:nvPr>
        </p:nvSpPr>
        <p:spPr/>
        <p:txBody>
          <a:bodyPr/>
          <a:lstStyle/>
          <a:p>
            <a:r>
              <a:rPr lang="en-US" dirty="0" err="1" smtClean="0"/>
              <a:t>Perencanaan</a:t>
            </a:r>
            <a:r>
              <a:rPr lang="en-US" dirty="0" smtClean="0"/>
              <a:t> </a:t>
            </a:r>
            <a:r>
              <a:rPr lang="en-US" dirty="0" err="1" smtClean="0"/>
              <a:t>Sistem</a:t>
            </a:r>
            <a:r>
              <a:rPr lang="en-US" dirty="0" smtClean="0"/>
              <a:t> </a:t>
            </a:r>
            <a:r>
              <a:rPr lang="en-US" dirty="0" err="1" smtClean="0"/>
              <a:t>Listrik</a:t>
            </a:r>
            <a:r>
              <a:rPr lang="en-US" dirty="0" smtClean="0"/>
              <a:t> </a:t>
            </a:r>
            <a:r>
              <a:rPr lang="en-US" dirty="0" err="1" smtClean="0"/>
              <a:t>untuk</a:t>
            </a:r>
            <a:r>
              <a:rPr lang="en-US" dirty="0" smtClean="0"/>
              <a:t> </a:t>
            </a:r>
            <a:r>
              <a:rPr lang="en-US" dirty="0" err="1" smtClean="0"/>
              <a:t>Industri</a:t>
            </a:r>
            <a:r>
              <a:rPr lang="en-US" dirty="0" smtClean="0"/>
              <a:t> by DMZ</a:t>
            </a:r>
            <a:endParaRPr lang="en-US" dirty="0"/>
          </a:p>
        </p:txBody>
      </p:sp>
      <p:cxnSp>
        <p:nvCxnSpPr>
          <p:cNvPr id="6" name="Straight Connector 5"/>
          <p:cNvCxnSpPr/>
          <p:nvPr/>
        </p:nvCxnSpPr>
        <p:spPr>
          <a:xfrm>
            <a:off x="457200" y="6324600"/>
            <a:ext cx="8229600" cy="1588"/>
          </a:xfrm>
          <a:prstGeom prst="line">
            <a:avLst/>
          </a:prstGeom>
          <a:ln w="76200" cmpd="thinThick">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a:off x="1295400" y="990600"/>
            <a:ext cx="7391400" cy="1588"/>
          </a:xfrm>
          <a:prstGeom prst="line">
            <a:avLst/>
          </a:prstGeom>
          <a:ln w="19050"/>
        </p:spPr>
        <p:style>
          <a:lnRef idx="1">
            <a:schemeClr val="accent1"/>
          </a:lnRef>
          <a:fillRef idx="0">
            <a:schemeClr val="accent1"/>
          </a:fillRef>
          <a:effectRef idx="0">
            <a:schemeClr val="accent1"/>
          </a:effectRef>
          <a:fontRef idx="minor">
            <a:schemeClr val="tx1"/>
          </a:fontRef>
        </p:style>
      </p:cxnSp>
      <p:pic>
        <p:nvPicPr>
          <p:cNvPr id="9" name="Picture 8"/>
          <p:cNvPicPr/>
          <p:nvPr/>
        </p:nvPicPr>
        <p:blipFill>
          <a:blip r:embed="rId4" cstate="print">
            <a:extLst>
              <a:ext uri="{28A0092B-C50C-407E-A947-70E740481C1C}">
                <a14:useLocalDpi xmlns:a14="http://schemas.microsoft.com/office/drawing/2010/main" val="0"/>
              </a:ext>
            </a:extLst>
          </a:blip>
          <a:stretch>
            <a:fillRect/>
          </a:stretch>
        </p:blipFill>
        <p:spPr>
          <a:xfrm>
            <a:off x="38100" y="0"/>
            <a:ext cx="1104900" cy="1085850"/>
          </a:xfrm>
          <a:prstGeom prst="rect">
            <a:avLst/>
          </a:prstGeom>
        </p:spPr>
      </p:pic>
    </p:spTree>
    <p:extLst>
      <p:ext uri="{BB962C8B-B14F-4D97-AF65-F5344CB8AC3E}">
        <p14:creationId xmlns:p14="http://schemas.microsoft.com/office/powerpoint/2010/main" val="965224577"/>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r"/>
            <a:r>
              <a:rPr lang="en-US" sz="2400" b="1" dirty="0" err="1">
                <a:solidFill>
                  <a:schemeClr val="tx2"/>
                </a:solidFill>
              </a:rPr>
              <a:t>Aliran</a:t>
            </a:r>
            <a:r>
              <a:rPr lang="en-US" sz="2400" b="1" dirty="0">
                <a:solidFill>
                  <a:schemeClr val="tx2"/>
                </a:solidFill>
              </a:rPr>
              <a:t> </a:t>
            </a:r>
            <a:r>
              <a:rPr lang="en-US" sz="2400" b="1" dirty="0" err="1">
                <a:solidFill>
                  <a:schemeClr val="tx2"/>
                </a:solidFill>
              </a:rPr>
              <a:t>Daya</a:t>
            </a:r>
            <a:endParaRPr lang="en-US" sz="2400" b="1" dirty="0">
              <a:solidFill>
                <a:schemeClr val="tx2"/>
              </a:solidFill>
            </a:endParaRPr>
          </a:p>
        </p:txBody>
      </p:sp>
      <p:sp>
        <p:nvSpPr>
          <p:cNvPr id="3" name="Content Placeholder 2"/>
          <p:cNvSpPr>
            <a:spLocks noGrp="1"/>
          </p:cNvSpPr>
          <p:nvPr>
            <p:ph sz="half" idx="1"/>
          </p:nvPr>
        </p:nvSpPr>
        <p:spPr/>
        <p:txBody>
          <a:bodyPr>
            <a:normAutofit fontScale="62500" lnSpcReduction="20000"/>
          </a:bodyPr>
          <a:lstStyle/>
          <a:p>
            <a:r>
              <a:rPr lang="en-US" b="1" i="1" dirty="0">
                <a:latin typeface="Times New Roman" pitchFamily="18" charset="0"/>
                <a:cs typeface="Times New Roman" pitchFamily="18" charset="0"/>
              </a:rPr>
              <a:t>P=VI </a:t>
            </a:r>
            <a:r>
              <a:rPr lang="en-US" b="1" i="1" dirty="0" err="1">
                <a:latin typeface="Times New Roman" pitchFamily="18" charset="0"/>
                <a:cs typeface="Times New Roman" pitchFamily="18" charset="0"/>
              </a:rPr>
              <a:t>cos</a:t>
            </a:r>
            <a:r>
              <a:rPr lang="en-US" b="1" i="1" dirty="0">
                <a:latin typeface="Times New Roman" pitchFamily="18" charset="0"/>
                <a:cs typeface="Times New Roman" pitchFamily="18" charset="0"/>
              </a:rPr>
              <a:t> </a:t>
            </a:r>
            <a:r>
              <a:rPr lang="en-US" b="1" i="1" dirty="0" smtClean="0">
                <a:latin typeface="Times New Roman" pitchFamily="18" charset="0"/>
                <a:cs typeface="Times New Roman" pitchFamily="18" charset="0"/>
                <a:sym typeface="Symbol"/>
              </a:rPr>
              <a:t>; I = P/V </a:t>
            </a:r>
            <a:r>
              <a:rPr lang="en-US" b="1" i="1" dirty="0" err="1" smtClean="0">
                <a:latin typeface="Times New Roman" pitchFamily="18" charset="0"/>
                <a:cs typeface="Times New Roman" pitchFamily="18" charset="0"/>
                <a:sym typeface="Symbol"/>
              </a:rPr>
              <a:t>cos</a:t>
            </a:r>
            <a:r>
              <a:rPr lang="en-US" b="1" i="1" dirty="0" smtClean="0">
                <a:latin typeface="Times New Roman" pitchFamily="18" charset="0"/>
                <a:cs typeface="Times New Roman" pitchFamily="18" charset="0"/>
                <a:sym typeface="Symbol"/>
              </a:rPr>
              <a:t> </a:t>
            </a:r>
            <a:r>
              <a:rPr lang="en-US" b="1" i="1" dirty="0">
                <a:latin typeface="Times New Roman" pitchFamily="18" charset="0"/>
                <a:cs typeface="Times New Roman" pitchFamily="18" charset="0"/>
                <a:sym typeface="Symbol"/>
              </a:rPr>
              <a:t></a:t>
            </a:r>
            <a:endParaRPr lang="en-US" b="1" i="1" dirty="0" smtClean="0">
              <a:latin typeface="Times New Roman" pitchFamily="18" charset="0"/>
              <a:cs typeface="Times New Roman" pitchFamily="18" charset="0"/>
              <a:sym typeface="Symbol"/>
            </a:endParaRPr>
          </a:p>
          <a:p>
            <a:r>
              <a:rPr lang="en-US" b="1" i="1" dirty="0" smtClean="0">
                <a:latin typeface="Times New Roman" pitchFamily="18" charset="0"/>
                <a:cs typeface="Times New Roman" pitchFamily="18" charset="0"/>
              </a:rPr>
              <a:t>Q=VI sin </a:t>
            </a:r>
            <a:r>
              <a:rPr lang="en-US" b="1" i="1" dirty="0" smtClean="0">
                <a:latin typeface="Times New Roman" pitchFamily="18" charset="0"/>
                <a:cs typeface="Times New Roman" pitchFamily="18" charset="0"/>
                <a:sym typeface="Symbol"/>
              </a:rPr>
              <a:t> = V(</a:t>
            </a:r>
            <a:r>
              <a:rPr lang="en-US" b="1" i="1" dirty="0">
                <a:latin typeface="Times New Roman" pitchFamily="18" charset="0"/>
                <a:cs typeface="Times New Roman" pitchFamily="18" charset="0"/>
                <a:sym typeface="Symbol"/>
              </a:rPr>
              <a:t>P/V </a:t>
            </a:r>
            <a:r>
              <a:rPr lang="en-US" b="1" i="1" dirty="0" err="1">
                <a:latin typeface="Times New Roman" pitchFamily="18" charset="0"/>
                <a:cs typeface="Times New Roman" pitchFamily="18" charset="0"/>
                <a:sym typeface="Symbol"/>
              </a:rPr>
              <a:t>cos</a:t>
            </a:r>
            <a:r>
              <a:rPr lang="en-US" b="1" i="1" dirty="0">
                <a:latin typeface="Times New Roman" pitchFamily="18" charset="0"/>
                <a:cs typeface="Times New Roman" pitchFamily="18" charset="0"/>
                <a:sym typeface="Symbol"/>
              </a:rPr>
              <a:t> </a:t>
            </a:r>
            <a:r>
              <a:rPr lang="en-US" b="1" i="1" dirty="0" smtClean="0">
                <a:latin typeface="Times New Roman" pitchFamily="18" charset="0"/>
                <a:cs typeface="Times New Roman" pitchFamily="18" charset="0"/>
                <a:sym typeface="Symbol"/>
              </a:rPr>
              <a:t>)</a:t>
            </a:r>
            <a:r>
              <a:rPr lang="en-US" b="1" i="1" dirty="0">
                <a:latin typeface="Times New Roman" pitchFamily="18" charset="0"/>
                <a:cs typeface="Times New Roman" pitchFamily="18" charset="0"/>
              </a:rPr>
              <a:t> sin </a:t>
            </a:r>
            <a:r>
              <a:rPr lang="en-US" b="1" i="1" dirty="0" smtClean="0">
                <a:latin typeface="Times New Roman" pitchFamily="18" charset="0"/>
                <a:cs typeface="Times New Roman" pitchFamily="18" charset="0"/>
                <a:sym typeface="Symbol"/>
              </a:rPr>
              <a:t> = P tan </a:t>
            </a:r>
          </a:p>
          <a:p>
            <a:r>
              <a:rPr lang="en-US" dirty="0"/>
              <a:t>1 unit </a:t>
            </a:r>
            <a:r>
              <a:rPr lang="en-US" dirty="0" err="1"/>
              <a:t>Elektro</a:t>
            </a:r>
            <a:r>
              <a:rPr lang="en-US" dirty="0"/>
              <a:t> motor 3 </a:t>
            </a:r>
            <a:r>
              <a:rPr lang="en-US" dirty="0" err="1"/>
              <a:t>fasa</a:t>
            </a:r>
            <a:r>
              <a:rPr lang="en-US" dirty="0"/>
              <a:t> 380 V </a:t>
            </a:r>
            <a:r>
              <a:rPr lang="en-US" dirty="0" err="1"/>
              <a:t>daya</a:t>
            </a:r>
            <a:r>
              <a:rPr lang="en-US" dirty="0"/>
              <a:t> 75 kW, Pf =0,85; </a:t>
            </a:r>
            <a:r>
              <a:rPr lang="el-GR" dirty="0"/>
              <a:t>φ</a:t>
            </a:r>
            <a:r>
              <a:rPr lang="en-US" dirty="0"/>
              <a:t> = cos</a:t>
            </a:r>
            <a:r>
              <a:rPr lang="en-US" baseline="30000" dirty="0"/>
              <a:t>-1</a:t>
            </a:r>
            <a:r>
              <a:rPr lang="en-US" dirty="0"/>
              <a:t> (0,85)= 65</a:t>
            </a:r>
            <a:r>
              <a:rPr lang="en-US" baseline="30000" dirty="0"/>
              <a:t>o</a:t>
            </a:r>
          </a:p>
          <a:p>
            <a:pPr marL="0" indent="0">
              <a:buNone/>
            </a:pPr>
            <a:r>
              <a:rPr lang="en-US" dirty="0" smtClean="0"/>
              <a:t>Q </a:t>
            </a:r>
            <a:r>
              <a:rPr lang="en-US" dirty="0"/>
              <a:t>= 75 </a:t>
            </a:r>
            <a:r>
              <a:rPr lang="en-US" dirty="0" smtClean="0"/>
              <a:t>kW tan 65</a:t>
            </a:r>
            <a:r>
              <a:rPr lang="en-US" baseline="30000" dirty="0" smtClean="0"/>
              <a:t>o </a:t>
            </a:r>
            <a:r>
              <a:rPr lang="en-US" dirty="0" smtClean="0"/>
              <a:t>= 110 </a:t>
            </a:r>
            <a:r>
              <a:rPr lang="en-US" dirty="0" err="1" smtClean="0"/>
              <a:t>kVAr</a:t>
            </a:r>
            <a:endParaRPr lang="en-US" dirty="0" smtClean="0"/>
          </a:p>
          <a:p>
            <a:r>
              <a:rPr lang="en-US" dirty="0"/>
              <a:t>1 unit </a:t>
            </a:r>
            <a:r>
              <a:rPr lang="en-US" dirty="0" err="1"/>
              <a:t>Elektro</a:t>
            </a:r>
            <a:r>
              <a:rPr lang="en-US" dirty="0"/>
              <a:t> motor 3 </a:t>
            </a:r>
            <a:r>
              <a:rPr lang="en-US" dirty="0" err="1"/>
              <a:t>fasa</a:t>
            </a:r>
            <a:r>
              <a:rPr lang="en-US" dirty="0"/>
              <a:t> 380 V </a:t>
            </a:r>
            <a:r>
              <a:rPr lang="en-US" dirty="0" err="1"/>
              <a:t>daya</a:t>
            </a:r>
            <a:r>
              <a:rPr lang="en-US" dirty="0"/>
              <a:t> </a:t>
            </a:r>
            <a:r>
              <a:rPr lang="en-US" dirty="0" smtClean="0"/>
              <a:t>30 </a:t>
            </a:r>
            <a:r>
              <a:rPr lang="en-US" dirty="0"/>
              <a:t>kW,</a:t>
            </a:r>
          </a:p>
          <a:p>
            <a:pPr marL="0" indent="0">
              <a:buNone/>
            </a:pPr>
            <a:r>
              <a:rPr lang="en-US" dirty="0"/>
              <a:t>Q = </a:t>
            </a:r>
            <a:r>
              <a:rPr lang="en-US" dirty="0" smtClean="0"/>
              <a:t>30 </a:t>
            </a:r>
            <a:r>
              <a:rPr lang="en-US" dirty="0"/>
              <a:t>kW tan 65</a:t>
            </a:r>
            <a:r>
              <a:rPr lang="en-US" baseline="30000" dirty="0"/>
              <a:t>o </a:t>
            </a:r>
            <a:r>
              <a:rPr lang="en-US" dirty="0"/>
              <a:t>= </a:t>
            </a:r>
            <a:r>
              <a:rPr lang="en-US" dirty="0" smtClean="0"/>
              <a:t>64,34 </a:t>
            </a:r>
            <a:r>
              <a:rPr lang="en-US" dirty="0" err="1" smtClean="0"/>
              <a:t>kVAr</a:t>
            </a:r>
            <a:endParaRPr lang="en-US" dirty="0" smtClean="0"/>
          </a:p>
          <a:p>
            <a:r>
              <a:rPr lang="en-US" dirty="0"/>
              <a:t>1 unit </a:t>
            </a:r>
            <a:r>
              <a:rPr lang="en-US" dirty="0" err="1"/>
              <a:t>Elektro</a:t>
            </a:r>
            <a:r>
              <a:rPr lang="en-US" dirty="0"/>
              <a:t> motor 3 </a:t>
            </a:r>
            <a:r>
              <a:rPr lang="en-US" dirty="0" err="1"/>
              <a:t>fasa</a:t>
            </a:r>
            <a:r>
              <a:rPr lang="en-US" dirty="0"/>
              <a:t> 380 V </a:t>
            </a:r>
            <a:r>
              <a:rPr lang="en-US" dirty="0" err="1"/>
              <a:t>daya</a:t>
            </a:r>
            <a:r>
              <a:rPr lang="en-US" dirty="0"/>
              <a:t> </a:t>
            </a:r>
            <a:r>
              <a:rPr lang="en-US" dirty="0" smtClean="0"/>
              <a:t>15 </a:t>
            </a:r>
            <a:r>
              <a:rPr lang="en-US" dirty="0"/>
              <a:t>kW,</a:t>
            </a:r>
          </a:p>
          <a:p>
            <a:pPr marL="0" indent="0">
              <a:buNone/>
            </a:pPr>
            <a:r>
              <a:rPr lang="en-US" dirty="0"/>
              <a:t>Q = </a:t>
            </a:r>
            <a:r>
              <a:rPr lang="en-US" dirty="0" smtClean="0"/>
              <a:t>15 </a:t>
            </a:r>
            <a:r>
              <a:rPr lang="en-US" dirty="0"/>
              <a:t>kW tan 65</a:t>
            </a:r>
            <a:r>
              <a:rPr lang="en-US" baseline="30000" dirty="0"/>
              <a:t>o </a:t>
            </a:r>
            <a:r>
              <a:rPr lang="en-US" dirty="0"/>
              <a:t>= </a:t>
            </a:r>
            <a:r>
              <a:rPr lang="en-US" dirty="0" smtClean="0"/>
              <a:t>32,17 </a:t>
            </a:r>
            <a:r>
              <a:rPr lang="en-US" dirty="0" err="1" smtClean="0"/>
              <a:t>kVAr</a:t>
            </a:r>
            <a:endParaRPr lang="en-US" dirty="0"/>
          </a:p>
          <a:p>
            <a:r>
              <a:rPr lang="en-US" dirty="0"/>
              <a:t>1 unit </a:t>
            </a:r>
            <a:r>
              <a:rPr lang="en-US" dirty="0" err="1"/>
              <a:t>Elektro</a:t>
            </a:r>
            <a:r>
              <a:rPr lang="en-US" dirty="0"/>
              <a:t> motor 3 </a:t>
            </a:r>
            <a:r>
              <a:rPr lang="en-US" dirty="0" err="1"/>
              <a:t>fasa</a:t>
            </a:r>
            <a:r>
              <a:rPr lang="en-US" dirty="0"/>
              <a:t> 380 V </a:t>
            </a:r>
            <a:r>
              <a:rPr lang="en-US" dirty="0" err="1"/>
              <a:t>daya</a:t>
            </a:r>
            <a:r>
              <a:rPr lang="en-US" dirty="0"/>
              <a:t> </a:t>
            </a:r>
            <a:r>
              <a:rPr lang="en-US" dirty="0" smtClean="0"/>
              <a:t>7,5 </a:t>
            </a:r>
            <a:r>
              <a:rPr lang="en-US" dirty="0"/>
              <a:t>kW,</a:t>
            </a:r>
          </a:p>
          <a:p>
            <a:pPr marL="0" indent="0">
              <a:buNone/>
            </a:pPr>
            <a:r>
              <a:rPr lang="en-US" dirty="0"/>
              <a:t>Q = </a:t>
            </a:r>
            <a:r>
              <a:rPr lang="en-US" dirty="0" smtClean="0"/>
              <a:t>7,5 </a:t>
            </a:r>
            <a:r>
              <a:rPr lang="en-US" dirty="0"/>
              <a:t>kW tan 65</a:t>
            </a:r>
            <a:r>
              <a:rPr lang="en-US" baseline="30000" dirty="0"/>
              <a:t>o </a:t>
            </a:r>
            <a:r>
              <a:rPr lang="en-US" dirty="0"/>
              <a:t>= </a:t>
            </a:r>
            <a:r>
              <a:rPr lang="en-US" dirty="0" smtClean="0"/>
              <a:t>16,08 </a:t>
            </a:r>
            <a:r>
              <a:rPr lang="en-US" dirty="0" err="1" smtClean="0"/>
              <a:t>kVAr</a:t>
            </a:r>
            <a:endParaRPr lang="en-US" dirty="0"/>
          </a:p>
          <a:p>
            <a:endParaRPr lang="en-US" dirty="0"/>
          </a:p>
          <a:p>
            <a:endParaRPr lang="en-US" dirty="0"/>
          </a:p>
        </p:txBody>
      </p:sp>
      <p:sp>
        <p:nvSpPr>
          <p:cNvPr id="5" name="Content Placeholder 4"/>
          <p:cNvSpPr>
            <a:spLocks noGrp="1"/>
          </p:cNvSpPr>
          <p:nvPr>
            <p:ph sz="half" idx="2"/>
          </p:nvPr>
        </p:nvSpPr>
        <p:spPr/>
        <p:txBody>
          <a:bodyPr>
            <a:normAutofit fontScale="62500" lnSpcReduction="20000"/>
          </a:bodyPr>
          <a:lstStyle/>
          <a:p>
            <a:r>
              <a:rPr lang="en-US" dirty="0"/>
              <a:t>1 unit Heater 3 </a:t>
            </a:r>
            <a:r>
              <a:rPr lang="en-US" dirty="0" err="1"/>
              <a:t>fasa</a:t>
            </a:r>
            <a:r>
              <a:rPr lang="en-US" dirty="0"/>
              <a:t> 380 V </a:t>
            </a:r>
            <a:r>
              <a:rPr lang="en-US" dirty="0" err="1"/>
              <a:t>daya</a:t>
            </a:r>
            <a:r>
              <a:rPr lang="en-US" dirty="0"/>
              <a:t> 22 kW</a:t>
            </a:r>
          </a:p>
          <a:p>
            <a:pPr marL="0" indent="0">
              <a:buNone/>
            </a:pPr>
            <a:r>
              <a:rPr lang="en-US" dirty="0"/>
              <a:t>Q = </a:t>
            </a:r>
            <a:r>
              <a:rPr lang="en-US" dirty="0" smtClean="0"/>
              <a:t>22 </a:t>
            </a:r>
            <a:r>
              <a:rPr lang="en-US" dirty="0"/>
              <a:t>kW tan 65</a:t>
            </a:r>
            <a:r>
              <a:rPr lang="en-US" baseline="30000" dirty="0"/>
              <a:t>o </a:t>
            </a:r>
            <a:r>
              <a:rPr lang="en-US" dirty="0"/>
              <a:t>= </a:t>
            </a:r>
            <a:r>
              <a:rPr lang="en-US" dirty="0" smtClean="0"/>
              <a:t>47,18 </a:t>
            </a:r>
            <a:r>
              <a:rPr lang="en-US" dirty="0" err="1" smtClean="0"/>
              <a:t>kVAr</a:t>
            </a:r>
            <a:endParaRPr lang="en-US" dirty="0"/>
          </a:p>
          <a:p>
            <a:r>
              <a:rPr lang="en-US" dirty="0" smtClean="0"/>
              <a:t>1 </a:t>
            </a:r>
            <a:r>
              <a:rPr lang="en-US" dirty="0"/>
              <a:t>unit blower 3 </a:t>
            </a:r>
            <a:r>
              <a:rPr lang="en-US" dirty="0" err="1"/>
              <a:t>fasa</a:t>
            </a:r>
            <a:r>
              <a:rPr lang="en-US" dirty="0"/>
              <a:t> 380 V 18 kW</a:t>
            </a:r>
          </a:p>
          <a:p>
            <a:pPr marL="0" indent="0">
              <a:buNone/>
            </a:pPr>
            <a:r>
              <a:rPr lang="en-US" dirty="0"/>
              <a:t>Q = </a:t>
            </a:r>
            <a:r>
              <a:rPr lang="en-US" dirty="0" smtClean="0"/>
              <a:t>18 </a:t>
            </a:r>
            <a:r>
              <a:rPr lang="en-US" dirty="0"/>
              <a:t>kW tan 65</a:t>
            </a:r>
            <a:r>
              <a:rPr lang="en-US" baseline="30000" dirty="0"/>
              <a:t>o </a:t>
            </a:r>
            <a:r>
              <a:rPr lang="en-US" dirty="0"/>
              <a:t>= </a:t>
            </a:r>
            <a:r>
              <a:rPr lang="en-US" dirty="0" smtClean="0"/>
              <a:t>38,6kVAr</a:t>
            </a:r>
            <a:endParaRPr lang="en-US" dirty="0"/>
          </a:p>
          <a:p>
            <a:r>
              <a:rPr lang="en-US" dirty="0" smtClean="0"/>
              <a:t>30 </a:t>
            </a:r>
            <a:r>
              <a:rPr lang="en-US" dirty="0" err="1"/>
              <a:t>buah</a:t>
            </a:r>
            <a:r>
              <a:rPr lang="en-US" dirty="0"/>
              <a:t> </a:t>
            </a:r>
            <a:r>
              <a:rPr lang="en-US" dirty="0" err="1"/>
              <a:t>lampu</a:t>
            </a:r>
            <a:r>
              <a:rPr lang="en-US" dirty="0"/>
              <a:t> mercury 250 W (10 </a:t>
            </a:r>
            <a:r>
              <a:rPr lang="en-US" dirty="0" err="1"/>
              <a:t>buah</a:t>
            </a:r>
            <a:r>
              <a:rPr lang="en-US" dirty="0"/>
              <a:t>/</a:t>
            </a:r>
            <a:r>
              <a:rPr lang="en-US" dirty="0" err="1"/>
              <a:t>fasa</a:t>
            </a:r>
            <a:r>
              <a:rPr lang="en-US" dirty="0"/>
              <a:t>) total (30 x250) / 3 = 2,5kW</a:t>
            </a:r>
          </a:p>
          <a:p>
            <a:pPr marL="0" indent="0">
              <a:buNone/>
            </a:pPr>
            <a:r>
              <a:rPr lang="en-US" dirty="0"/>
              <a:t>Q = </a:t>
            </a:r>
            <a:r>
              <a:rPr lang="en-US" dirty="0" smtClean="0"/>
              <a:t>2,5 </a:t>
            </a:r>
            <a:r>
              <a:rPr lang="en-US" dirty="0"/>
              <a:t>kW tan 65</a:t>
            </a:r>
            <a:r>
              <a:rPr lang="en-US" baseline="30000" dirty="0"/>
              <a:t>o </a:t>
            </a:r>
            <a:r>
              <a:rPr lang="en-US" dirty="0"/>
              <a:t>= </a:t>
            </a:r>
            <a:r>
              <a:rPr lang="en-US" dirty="0" smtClean="0"/>
              <a:t>5,36 </a:t>
            </a:r>
            <a:r>
              <a:rPr lang="en-US" dirty="0" err="1" smtClean="0"/>
              <a:t>kVAr</a:t>
            </a:r>
            <a:endParaRPr lang="en-US" dirty="0" smtClean="0"/>
          </a:p>
          <a:p>
            <a:r>
              <a:rPr lang="en-US" dirty="0" smtClean="0"/>
              <a:t>Total </a:t>
            </a:r>
            <a:r>
              <a:rPr lang="en-US" dirty="0" err="1" smtClean="0"/>
              <a:t>daya</a:t>
            </a:r>
            <a:r>
              <a:rPr lang="en-US" dirty="0" smtClean="0"/>
              <a:t> </a:t>
            </a:r>
            <a:r>
              <a:rPr lang="en-US" dirty="0" err="1" smtClean="0"/>
              <a:t>reaktif</a:t>
            </a:r>
            <a:r>
              <a:rPr lang="en-US" dirty="0" smtClean="0"/>
              <a:t> = 313,73 </a:t>
            </a:r>
            <a:r>
              <a:rPr lang="en-US" dirty="0" err="1" smtClean="0"/>
              <a:t>kVAr</a:t>
            </a:r>
            <a:endParaRPr lang="en-US" dirty="0"/>
          </a:p>
          <a:p>
            <a:endParaRPr lang="en-US" dirty="0"/>
          </a:p>
        </p:txBody>
      </p:sp>
      <p:sp>
        <p:nvSpPr>
          <p:cNvPr id="4" name="Footer Placeholder 3"/>
          <p:cNvSpPr>
            <a:spLocks noGrp="1"/>
          </p:cNvSpPr>
          <p:nvPr>
            <p:ph type="ftr" sz="quarter" idx="11"/>
          </p:nvPr>
        </p:nvSpPr>
        <p:spPr/>
        <p:txBody>
          <a:bodyPr/>
          <a:lstStyle/>
          <a:p>
            <a:r>
              <a:rPr lang="en-US" dirty="0" err="1" smtClean="0"/>
              <a:t>Perencanaan</a:t>
            </a:r>
            <a:r>
              <a:rPr lang="en-US" dirty="0" smtClean="0"/>
              <a:t> </a:t>
            </a:r>
            <a:r>
              <a:rPr lang="en-US" dirty="0" err="1" smtClean="0"/>
              <a:t>Sistem</a:t>
            </a:r>
            <a:r>
              <a:rPr lang="en-US" dirty="0" smtClean="0"/>
              <a:t> </a:t>
            </a:r>
            <a:r>
              <a:rPr lang="en-US" dirty="0" err="1" smtClean="0"/>
              <a:t>Listrik</a:t>
            </a:r>
            <a:r>
              <a:rPr lang="en-US" dirty="0" smtClean="0"/>
              <a:t> </a:t>
            </a:r>
            <a:r>
              <a:rPr lang="en-US" dirty="0" err="1" smtClean="0"/>
              <a:t>untuk</a:t>
            </a:r>
            <a:r>
              <a:rPr lang="en-US" dirty="0" smtClean="0"/>
              <a:t> </a:t>
            </a:r>
            <a:r>
              <a:rPr lang="en-US" dirty="0" err="1" smtClean="0"/>
              <a:t>Industri</a:t>
            </a:r>
            <a:r>
              <a:rPr lang="en-US" dirty="0" smtClean="0"/>
              <a:t> by DMZ</a:t>
            </a:r>
            <a:endParaRPr lang="en-US" dirty="0"/>
          </a:p>
        </p:txBody>
      </p:sp>
      <p:cxnSp>
        <p:nvCxnSpPr>
          <p:cNvPr id="6" name="Straight Connector 5"/>
          <p:cNvCxnSpPr/>
          <p:nvPr/>
        </p:nvCxnSpPr>
        <p:spPr>
          <a:xfrm>
            <a:off x="457200" y="6324600"/>
            <a:ext cx="8229600" cy="1588"/>
          </a:xfrm>
          <a:prstGeom prst="line">
            <a:avLst/>
          </a:prstGeom>
          <a:ln w="76200" cmpd="thinThick">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a:off x="1295400" y="990600"/>
            <a:ext cx="7391400" cy="1588"/>
          </a:xfrm>
          <a:prstGeom prst="line">
            <a:avLst/>
          </a:prstGeom>
          <a:ln w="19050"/>
        </p:spPr>
        <p:style>
          <a:lnRef idx="1">
            <a:schemeClr val="accent1"/>
          </a:lnRef>
          <a:fillRef idx="0">
            <a:schemeClr val="accent1"/>
          </a:fillRef>
          <a:effectRef idx="0">
            <a:schemeClr val="accent1"/>
          </a:effectRef>
          <a:fontRef idx="minor">
            <a:schemeClr val="tx1"/>
          </a:fontRef>
        </p:style>
      </p:cxnSp>
      <p:pic>
        <p:nvPicPr>
          <p:cNvPr id="9" name="Picture 8"/>
          <p:cNvPicPr/>
          <p:nvPr/>
        </p:nvPicPr>
        <p:blipFill>
          <a:blip r:embed="rId2" cstate="print">
            <a:extLst>
              <a:ext uri="{28A0092B-C50C-407E-A947-70E740481C1C}">
                <a14:useLocalDpi xmlns:a14="http://schemas.microsoft.com/office/drawing/2010/main" val="0"/>
              </a:ext>
            </a:extLst>
          </a:blip>
          <a:stretch>
            <a:fillRect/>
          </a:stretch>
        </p:blipFill>
        <p:spPr>
          <a:xfrm>
            <a:off x="38100" y="0"/>
            <a:ext cx="1104900" cy="1085850"/>
          </a:xfrm>
          <a:prstGeom prst="rect">
            <a:avLst/>
          </a:prstGeom>
        </p:spPr>
      </p:pic>
    </p:spTree>
    <p:extLst>
      <p:ext uri="{BB962C8B-B14F-4D97-AF65-F5344CB8AC3E}">
        <p14:creationId xmlns:p14="http://schemas.microsoft.com/office/powerpoint/2010/main" val="233293712"/>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r"/>
            <a:r>
              <a:rPr lang="en-US" sz="2400" b="1" dirty="0" err="1">
                <a:solidFill>
                  <a:schemeClr val="tx2"/>
                </a:solidFill>
              </a:rPr>
              <a:t>Aliran</a:t>
            </a:r>
            <a:r>
              <a:rPr lang="en-US" sz="2400" b="1" dirty="0">
                <a:solidFill>
                  <a:schemeClr val="tx2"/>
                </a:solidFill>
              </a:rPr>
              <a:t> </a:t>
            </a:r>
            <a:r>
              <a:rPr lang="en-US" sz="2400" b="1" dirty="0" err="1">
                <a:solidFill>
                  <a:schemeClr val="tx2"/>
                </a:solidFill>
              </a:rPr>
              <a:t>Daya</a:t>
            </a:r>
            <a:endParaRPr lang="en-US" sz="2400" b="1" dirty="0">
              <a:solidFill>
                <a:schemeClr val="tx2"/>
              </a:solidFill>
            </a:endParaRPr>
          </a:p>
        </p:txBody>
      </p:sp>
      <mc:AlternateContent xmlns:mc="http://schemas.openxmlformats.org/markup-compatibility/2006" xmlns:a14="http://schemas.microsoft.com/office/drawing/2010/main">
        <mc:Choice Requires="a14">
          <p:sp>
            <p:nvSpPr>
              <p:cNvPr id="3" name="Content Placeholder 2"/>
              <p:cNvSpPr>
                <a:spLocks noGrp="1"/>
              </p:cNvSpPr>
              <p:nvPr>
                <p:ph idx="1"/>
              </p:nvPr>
            </p:nvSpPr>
            <p:spPr/>
            <p:txBody>
              <a:bodyPr/>
              <a:lstStyle/>
              <a:p>
                <a:pPr marL="342900" lvl="2" indent="-342900"/>
                <a:r>
                  <a:rPr lang="en-US" sz="2000" dirty="0" smtClean="0">
                    <a:latin typeface="Times New Roman" pitchFamily="18" charset="0"/>
                    <a:cs typeface="Times New Roman" pitchFamily="18" charset="0"/>
                  </a:rPr>
                  <a:t>Calculate the kilovolt ampere output and load power factor of the distribution transformer</a:t>
                </a:r>
              </a:p>
              <a:p>
                <a14:m>
                  <m:oMath xmlns:m="http://schemas.openxmlformats.org/officeDocument/2006/math">
                    <m:r>
                      <a:rPr lang="en-US" b="0" i="1" smtClean="0">
                        <a:latin typeface="Cambria Math"/>
                      </a:rPr>
                      <m:t>𝑆</m:t>
                    </m:r>
                    <m:r>
                      <a:rPr lang="en-US" b="0" i="1" smtClean="0">
                        <a:latin typeface="Cambria Math"/>
                      </a:rPr>
                      <m:t>=</m:t>
                    </m:r>
                    <m:rad>
                      <m:radPr>
                        <m:degHide m:val="on"/>
                        <m:ctrlPr>
                          <a:rPr lang="en-US" b="0" i="1" smtClean="0">
                            <a:latin typeface="Cambria Math" panose="02040503050406030204" pitchFamily="18" charset="0"/>
                          </a:rPr>
                        </m:ctrlPr>
                      </m:radPr>
                      <m:deg/>
                      <m:e>
                        <m:sSup>
                          <m:sSupPr>
                            <m:ctrlPr>
                              <a:rPr lang="en-US" b="0" i="1" smtClean="0">
                                <a:latin typeface="Cambria Math" panose="02040503050406030204" pitchFamily="18" charset="0"/>
                              </a:rPr>
                            </m:ctrlPr>
                          </m:sSupPr>
                          <m:e>
                            <m:r>
                              <a:rPr lang="en-US" b="0" i="1" smtClean="0">
                                <a:latin typeface="Cambria Math"/>
                              </a:rPr>
                              <m:t>𝑃</m:t>
                            </m:r>
                          </m:e>
                          <m:sup>
                            <m:r>
                              <a:rPr lang="en-US" b="0" i="1" smtClean="0">
                                <a:latin typeface="Cambria Math"/>
                              </a:rPr>
                              <m:t>2</m:t>
                            </m:r>
                          </m:sup>
                        </m:sSup>
                        <m:r>
                          <a:rPr lang="en-US" b="0" i="1" smtClean="0">
                            <a:latin typeface="Cambria Math"/>
                          </a:rPr>
                          <m:t>+</m:t>
                        </m:r>
                        <m:sSup>
                          <m:sSupPr>
                            <m:ctrlPr>
                              <a:rPr lang="en-US" b="0" i="1" smtClean="0">
                                <a:latin typeface="Cambria Math" panose="02040503050406030204" pitchFamily="18" charset="0"/>
                              </a:rPr>
                            </m:ctrlPr>
                          </m:sSupPr>
                          <m:e>
                            <m:r>
                              <a:rPr lang="en-US" b="0" i="1" smtClean="0">
                                <a:latin typeface="Cambria Math"/>
                              </a:rPr>
                              <m:t>𝑄</m:t>
                            </m:r>
                          </m:e>
                          <m:sup>
                            <m:r>
                              <a:rPr lang="en-US" b="0" i="1" smtClean="0">
                                <a:latin typeface="Cambria Math"/>
                              </a:rPr>
                              <m:t>2</m:t>
                            </m:r>
                          </m:sup>
                        </m:sSup>
                      </m:e>
                    </m:rad>
                    <m:r>
                      <a:rPr lang="en-US" b="0" i="1" smtClean="0">
                        <a:latin typeface="Cambria Math"/>
                      </a:rPr>
                      <m:t>= </m:t>
                    </m:r>
                    <m:rad>
                      <m:radPr>
                        <m:degHide m:val="on"/>
                        <m:ctrlPr>
                          <a:rPr lang="en-US" b="0" i="1" smtClean="0">
                            <a:latin typeface="Cambria Math" panose="02040503050406030204" pitchFamily="18" charset="0"/>
                          </a:rPr>
                        </m:ctrlPr>
                      </m:radPr>
                      <m:deg/>
                      <m:e>
                        <m:sSup>
                          <m:sSupPr>
                            <m:ctrlPr>
                              <a:rPr lang="en-US" b="0" i="1" smtClean="0">
                                <a:latin typeface="Cambria Math" panose="02040503050406030204" pitchFamily="18" charset="0"/>
                              </a:rPr>
                            </m:ctrlPr>
                          </m:sSupPr>
                          <m:e>
                            <m:r>
                              <a:rPr lang="en-US" b="0" i="1" smtClean="0">
                                <a:latin typeface="Cambria Math"/>
                              </a:rPr>
                              <m:t>170</m:t>
                            </m:r>
                          </m:e>
                          <m:sup>
                            <m:r>
                              <a:rPr lang="en-US" b="0" i="1" smtClean="0">
                                <a:latin typeface="Cambria Math"/>
                              </a:rPr>
                              <m:t>2</m:t>
                            </m:r>
                          </m:sup>
                        </m:sSup>
                        <m:r>
                          <a:rPr lang="en-US" b="0" i="1" smtClean="0">
                            <a:latin typeface="Cambria Math"/>
                          </a:rPr>
                          <m:t>+</m:t>
                        </m:r>
                        <m:sSup>
                          <m:sSupPr>
                            <m:ctrlPr>
                              <a:rPr lang="en-US" b="0" i="1" smtClean="0">
                                <a:latin typeface="Cambria Math" panose="02040503050406030204" pitchFamily="18" charset="0"/>
                              </a:rPr>
                            </m:ctrlPr>
                          </m:sSupPr>
                          <m:e>
                            <m:r>
                              <a:rPr lang="en-US" b="0" i="1" smtClean="0">
                                <a:latin typeface="Cambria Math"/>
                              </a:rPr>
                              <m:t>313,73</m:t>
                            </m:r>
                          </m:e>
                          <m:sup>
                            <m:r>
                              <a:rPr lang="en-US" b="0" i="1" smtClean="0">
                                <a:latin typeface="Cambria Math"/>
                              </a:rPr>
                              <m:t>2</m:t>
                            </m:r>
                          </m:sup>
                        </m:sSup>
                      </m:e>
                    </m:rad>
                    <m:r>
                      <a:rPr lang="en-US" b="0" i="1" smtClean="0">
                        <a:latin typeface="Cambria Math"/>
                      </a:rPr>
                      <m:t>=356,83 </m:t>
                    </m:r>
                    <m:r>
                      <a:rPr lang="en-US" b="0" i="1" smtClean="0">
                        <a:latin typeface="Cambria Math"/>
                      </a:rPr>
                      <m:t>𝑉𝐴</m:t>
                    </m:r>
                  </m:oMath>
                </a14:m>
                <a:endParaRPr lang="en-US" b="0" dirty="0" smtClean="0"/>
              </a:p>
              <a:p>
                <a14:m>
                  <m:oMath xmlns:m="http://schemas.openxmlformats.org/officeDocument/2006/math">
                    <m:r>
                      <a:rPr lang="en-US" b="0" i="1" smtClean="0">
                        <a:latin typeface="Cambria Math"/>
                      </a:rPr>
                      <m:t>𝑃𝐹</m:t>
                    </m:r>
                    <m:r>
                      <a:rPr lang="en-US" b="0" i="1" smtClean="0">
                        <a:latin typeface="Cambria Math"/>
                      </a:rPr>
                      <m:t>= </m:t>
                    </m:r>
                    <m:f>
                      <m:fPr>
                        <m:ctrlPr>
                          <a:rPr lang="en-US" b="0" i="1" smtClean="0">
                            <a:latin typeface="Cambria Math" panose="02040503050406030204" pitchFamily="18" charset="0"/>
                          </a:rPr>
                        </m:ctrlPr>
                      </m:fPr>
                      <m:num>
                        <m:r>
                          <a:rPr lang="en-US" b="0" i="1" smtClean="0">
                            <a:latin typeface="Cambria Math"/>
                          </a:rPr>
                          <m:t>𝑃</m:t>
                        </m:r>
                      </m:num>
                      <m:den>
                        <m:r>
                          <a:rPr lang="en-US" b="0" i="1" smtClean="0">
                            <a:latin typeface="Cambria Math"/>
                          </a:rPr>
                          <m:t>𝑆</m:t>
                        </m:r>
                      </m:den>
                    </m:f>
                    <m:r>
                      <a:rPr lang="en-US" b="0" i="1" smtClean="0">
                        <a:latin typeface="Cambria Math"/>
                      </a:rPr>
                      <m:t>= </m:t>
                    </m:r>
                    <m:f>
                      <m:fPr>
                        <m:ctrlPr>
                          <a:rPr lang="en-US" b="0" i="1" smtClean="0">
                            <a:latin typeface="Cambria Math" panose="02040503050406030204" pitchFamily="18" charset="0"/>
                          </a:rPr>
                        </m:ctrlPr>
                      </m:fPr>
                      <m:num>
                        <m:r>
                          <a:rPr lang="en-US" b="0" i="1" smtClean="0">
                            <a:latin typeface="Cambria Math"/>
                          </a:rPr>
                          <m:t>170</m:t>
                        </m:r>
                      </m:num>
                      <m:den>
                        <m:r>
                          <a:rPr lang="en-US" b="0" i="1" smtClean="0">
                            <a:latin typeface="Cambria Math"/>
                          </a:rPr>
                          <m:t>356,83</m:t>
                        </m:r>
                      </m:den>
                    </m:f>
                    <m:r>
                      <a:rPr lang="en-US" b="0" i="1" smtClean="0">
                        <a:latin typeface="Cambria Math"/>
                      </a:rPr>
                      <m:t>=0,476</m:t>
                    </m:r>
                  </m:oMath>
                </a14:m>
                <a:r>
                  <a:rPr lang="en-US" dirty="0" smtClean="0"/>
                  <a:t> or 47,6%</a:t>
                </a:r>
                <a:endParaRPr lang="en-US" dirty="0"/>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blipFill rotWithShape="1">
                <a:blip r:embed="rId2"/>
                <a:stretch>
                  <a:fillRect l="-593" t="-674"/>
                </a:stretch>
              </a:blipFill>
            </p:spPr>
            <p:txBody>
              <a:bodyPr/>
              <a:lstStyle/>
              <a:p>
                <a:r>
                  <a:rPr lang="en-US">
                    <a:noFill/>
                  </a:rPr>
                  <a:t> </a:t>
                </a:r>
              </a:p>
            </p:txBody>
          </p:sp>
        </mc:Fallback>
      </mc:AlternateContent>
      <p:sp>
        <p:nvSpPr>
          <p:cNvPr id="4" name="Footer Placeholder 3"/>
          <p:cNvSpPr>
            <a:spLocks noGrp="1"/>
          </p:cNvSpPr>
          <p:nvPr>
            <p:ph type="ftr" sz="quarter" idx="11"/>
          </p:nvPr>
        </p:nvSpPr>
        <p:spPr/>
        <p:txBody>
          <a:bodyPr/>
          <a:lstStyle/>
          <a:p>
            <a:r>
              <a:rPr lang="en-US" dirty="0" err="1" smtClean="0"/>
              <a:t>Perencanaan</a:t>
            </a:r>
            <a:r>
              <a:rPr lang="en-US" dirty="0" smtClean="0"/>
              <a:t> </a:t>
            </a:r>
            <a:r>
              <a:rPr lang="en-US" dirty="0" err="1" smtClean="0"/>
              <a:t>Sistem</a:t>
            </a:r>
            <a:r>
              <a:rPr lang="en-US" dirty="0" smtClean="0"/>
              <a:t> </a:t>
            </a:r>
            <a:r>
              <a:rPr lang="en-US" dirty="0" err="1" smtClean="0"/>
              <a:t>Listrik</a:t>
            </a:r>
            <a:r>
              <a:rPr lang="en-US" dirty="0" smtClean="0"/>
              <a:t> </a:t>
            </a:r>
            <a:r>
              <a:rPr lang="en-US" dirty="0" err="1" smtClean="0"/>
              <a:t>untuk</a:t>
            </a:r>
            <a:r>
              <a:rPr lang="en-US" dirty="0" smtClean="0"/>
              <a:t> </a:t>
            </a:r>
            <a:r>
              <a:rPr lang="en-US" dirty="0" err="1" smtClean="0"/>
              <a:t>Industri</a:t>
            </a:r>
            <a:r>
              <a:rPr lang="en-US" dirty="0" smtClean="0"/>
              <a:t> by DMZ</a:t>
            </a:r>
            <a:endParaRPr lang="en-US" dirty="0"/>
          </a:p>
        </p:txBody>
      </p:sp>
      <p:cxnSp>
        <p:nvCxnSpPr>
          <p:cNvPr id="6" name="Straight Connector 5"/>
          <p:cNvCxnSpPr/>
          <p:nvPr/>
        </p:nvCxnSpPr>
        <p:spPr>
          <a:xfrm>
            <a:off x="457200" y="6324600"/>
            <a:ext cx="8229600" cy="1588"/>
          </a:xfrm>
          <a:prstGeom prst="line">
            <a:avLst/>
          </a:prstGeom>
          <a:ln w="76200" cmpd="thinThick">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a:off x="1295400" y="990600"/>
            <a:ext cx="7391400" cy="1588"/>
          </a:xfrm>
          <a:prstGeom prst="line">
            <a:avLst/>
          </a:prstGeom>
          <a:ln w="19050"/>
        </p:spPr>
        <p:style>
          <a:lnRef idx="1">
            <a:schemeClr val="accent1"/>
          </a:lnRef>
          <a:fillRef idx="0">
            <a:schemeClr val="accent1"/>
          </a:fillRef>
          <a:effectRef idx="0">
            <a:schemeClr val="accent1"/>
          </a:effectRef>
          <a:fontRef idx="minor">
            <a:schemeClr val="tx1"/>
          </a:fontRef>
        </p:style>
      </p:cxnSp>
      <p:pic>
        <p:nvPicPr>
          <p:cNvPr id="9" name="Picture 8"/>
          <p:cNvPicPr/>
          <p:nvPr/>
        </p:nvPicPr>
        <p:blipFill>
          <a:blip r:embed="rId3" cstate="print">
            <a:extLst>
              <a:ext uri="{28A0092B-C50C-407E-A947-70E740481C1C}">
                <a14:useLocalDpi xmlns:a14="http://schemas.microsoft.com/office/drawing/2010/main" val="0"/>
              </a:ext>
            </a:extLst>
          </a:blip>
          <a:stretch>
            <a:fillRect/>
          </a:stretch>
        </p:blipFill>
        <p:spPr>
          <a:xfrm>
            <a:off x="38100" y="0"/>
            <a:ext cx="1104900" cy="1085850"/>
          </a:xfrm>
          <a:prstGeom prst="rect">
            <a:avLst/>
          </a:prstGeom>
        </p:spPr>
      </p:pic>
    </p:spTree>
    <p:extLst>
      <p:ext uri="{BB962C8B-B14F-4D97-AF65-F5344CB8AC3E}">
        <p14:creationId xmlns:p14="http://schemas.microsoft.com/office/powerpoint/2010/main" val="233293712"/>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r"/>
            <a:r>
              <a:rPr lang="en-US" sz="2400" b="1" dirty="0" err="1">
                <a:solidFill>
                  <a:schemeClr val="tx2"/>
                </a:solidFill>
              </a:rPr>
              <a:t>Aliran</a:t>
            </a:r>
            <a:r>
              <a:rPr lang="en-US" sz="2400" b="1" dirty="0">
                <a:solidFill>
                  <a:schemeClr val="tx2"/>
                </a:solidFill>
              </a:rPr>
              <a:t> </a:t>
            </a:r>
            <a:r>
              <a:rPr lang="en-US" sz="2400" b="1" dirty="0" err="1">
                <a:solidFill>
                  <a:schemeClr val="tx2"/>
                </a:solidFill>
              </a:rPr>
              <a:t>Daya</a:t>
            </a:r>
            <a:endParaRPr lang="en-US" sz="2400" b="1" dirty="0">
              <a:solidFill>
                <a:schemeClr val="tx2"/>
              </a:solidFill>
            </a:endParaRPr>
          </a:p>
        </p:txBody>
      </p:sp>
      <mc:AlternateContent xmlns:mc="http://schemas.openxmlformats.org/markup-compatibility/2006" xmlns:a14="http://schemas.microsoft.com/office/drawing/2010/main">
        <mc:Choice Requires="a14">
          <p:sp>
            <p:nvSpPr>
              <p:cNvPr id="3" name="Content Placeholder 2"/>
              <p:cNvSpPr>
                <a:spLocks noGrp="1"/>
              </p:cNvSpPr>
              <p:nvPr>
                <p:ph idx="1"/>
              </p:nvPr>
            </p:nvSpPr>
            <p:spPr/>
            <p:txBody>
              <a:bodyPr>
                <a:normAutofit fontScale="70000" lnSpcReduction="20000"/>
              </a:bodyPr>
              <a:lstStyle/>
              <a:p>
                <a:pPr marL="342900" lvl="2" indent="-342900"/>
                <a:r>
                  <a:rPr lang="en-US" sz="2000" dirty="0" smtClean="0">
                    <a:latin typeface="Times New Roman" pitchFamily="18" charset="0"/>
                    <a:cs typeface="Times New Roman" pitchFamily="18" charset="0"/>
                  </a:rPr>
                  <a:t>Calculate losses for each load</a:t>
                </a:r>
              </a:p>
              <a:p>
                <a14:m>
                  <m:oMath xmlns:m="http://schemas.openxmlformats.org/officeDocument/2006/math">
                    <m:r>
                      <a:rPr lang="en-US" b="0" i="1" smtClean="0">
                        <a:latin typeface="Cambria Math"/>
                      </a:rPr>
                      <m:t>𝐼</m:t>
                    </m:r>
                    <m:r>
                      <a:rPr lang="en-US" b="0" i="1" smtClean="0">
                        <a:latin typeface="Cambria Math"/>
                      </a:rPr>
                      <m:t>= </m:t>
                    </m:r>
                    <m:f>
                      <m:fPr>
                        <m:ctrlPr>
                          <a:rPr lang="en-US" b="0" i="1" smtClean="0">
                            <a:latin typeface="Cambria Math" panose="02040503050406030204" pitchFamily="18" charset="0"/>
                          </a:rPr>
                        </m:ctrlPr>
                      </m:fPr>
                      <m:num>
                        <m:r>
                          <a:rPr lang="en-US" b="0" i="1" smtClean="0">
                            <a:latin typeface="Cambria Math"/>
                          </a:rPr>
                          <m:t>𝑃</m:t>
                        </m:r>
                      </m:num>
                      <m:den>
                        <m:sSub>
                          <m:sSubPr>
                            <m:ctrlPr>
                              <a:rPr lang="en-US" b="0" i="1" smtClean="0">
                                <a:latin typeface="Cambria Math" panose="02040503050406030204" pitchFamily="18" charset="0"/>
                              </a:rPr>
                            </m:ctrlPr>
                          </m:sSubPr>
                          <m:e>
                            <m:rad>
                              <m:radPr>
                                <m:degHide m:val="on"/>
                                <m:ctrlPr>
                                  <a:rPr lang="en-US" b="0" i="1" smtClean="0">
                                    <a:latin typeface="Cambria Math" panose="02040503050406030204" pitchFamily="18" charset="0"/>
                                  </a:rPr>
                                </m:ctrlPr>
                              </m:radPr>
                              <m:deg/>
                              <m:e>
                                <m:r>
                                  <a:rPr lang="en-US" b="0" i="1" smtClean="0">
                                    <a:latin typeface="Cambria Math"/>
                                  </a:rPr>
                                  <m:t>3</m:t>
                                </m:r>
                              </m:e>
                            </m:rad>
                            <m:r>
                              <a:rPr lang="en-US" b="0" i="1" smtClean="0">
                                <a:latin typeface="Cambria Math"/>
                                <a:ea typeface="Cambria Math"/>
                              </a:rPr>
                              <m:t>×</m:t>
                            </m:r>
                            <m:r>
                              <a:rPr lang="en-US" b="0" i="1" smtClean="0">
                                <a:latin typeface="Cambria Math"/>
                              </a:rPr>
                              <m:t>𝑉</m:t>
                            </m:r>
                          </m:e>
                          <m:sub>
                            <m:r>
                              <a:rPr lang="en-US" b="0" i="1" smtClean="0">
                                <a:latin typeface="Cambria Math"/>
                              </a:rPr>
                              <m:t>𝐿𝐿</m:t>
                            </m:r>
                          </m:sub>
                        </m:sSub>
                        <m:r>
                          <a:rPr lang="en-US" b="0" i="1" smtClean="0">
                            <a:latin typeface="Cambria Math"/>
                            <a:ea typeface="Cambria Math"/>
                          </a:rPr>
                          <m:t>×</m:t>
                        </m:r>
                        <m:r>
                          <a:rPr lang="en-US" b="0" i="1" smtClean="0">
                            <a:latin typeface="Cambria Math"/>
                            <a:ea typeface="Cambria Math"/>
                          </a:rPr>
                          <m:t>𝑃𝐹</m:t>
                        </m:r>
                      </m:den>
                    </m:f>
                  </m:oMath>
                </a14:m>
                <a:r>
                  <a:rPr lang="en-US" dirty="0" smtClean="0"/>
                  <a:t> </a:t>
                </a:r>
              </a:p>
              <a:p>
                <a:r>
                  <a:rPr lang="en-US" dirty="0" smtClean="0"/>
                  <a:t>Losses = </a:t>
                </a:r>
                <a:r>
                  <a:rPr lang="en-US" i="1" dirty="0" smtClean="0">
                    <a:latin typeface="Times New Roman" pitchFamily="18" charset="0"/>
                    <a:cs typeface="Times New Roman" pitchFamily="18" charset="0"/>
                  </a:rPr>
                  <a:t>I</a:t>
                </a:r>
                <a:r>
                  <a:rPr lang="en-US" i="1" baseline="30000" dirty="0" smtClean="0">
                    <a:latin typeface="Times New Roman" pitchFamily="18" charset="0"/>
                    <a:cs typeface="Times New Roman" pitchFamily="18" charset="0"/>
                  </a:rPr>
                  <a:t>2</a:t>
                </a:r>
                <a:r>
                  <a:rPr lang="en-US" i="1" dirty="0" smtClean="0">
                    <a:latin typeface="Times New Roman" pitchFamily="18" charset="0"/>
                    <a:cs typeface="Times New Roman" pitchFamily="18" charset="0"/>
                  </a:rPr>
                  <a:t>R</a:t>
                </a:r>
              </a:p>
              <a:p>
                <a:r>
                  <a:rPr lang="en-US" dirty="0"/>
                  <a:t>1 unit </a:t>
                </a:r>
                <a:r>
                  <a:rPr lang="en-US" dirty="0" err="1"/>
                  <a:t>Elektro</a:t>
                </a:r>
                <a:r>
                  <a:rPr lang="en-US" dirty="0"/>
                  <a:t> motor 3 </a:t>
                </a:r>
                <a:r>
                  <a:rPr lang="en-US" dirty="0" err="1"/>
                  <a:t>fasa</a:t>
                </a:r>
                <a:r>
                  <a:rPr lang="en-US" dirty="0"/>
                  <a:t> 380 V </a:t>
                </a:r>
                <a:r>
                  <a:rPr lang="en-US" dirty="0" err="1"/>
                  <a:t>daya</a:t>
                </a:r>
                <a:r>
                  <a:rPr lang="en-US" dirty="0"/>
                  <a:t> 75 kW, Pf =0,85; </a:t>
                </a:r>
                <a:r>
                  <a:rPr lang="el-GR" dirty="0"/>
                  <a:t>φ</a:t>
                </a:r>
                <a:r>
                  <a:rPr lang="en-US" dirty="0"/>
                  <a:t> = cos</a:t>
                </a:r>
                <a:r>
                  <a:rPr lang="en-US" baseline="30000" dirty="0"/>
                  <a:t>-1</a:t>
                </a:r>
                <a:r>
                  <a:rPr lang="en-US" dirty="0"/>
                  <a:t> (0,85)= 65</a:t>
                </a:r>
                <a:r>
                  <a:rPr lang="en-US" baseline="30000" dirty="0"/>
                  <a:t>o</a:t>
                </a:r>
              </a:p>
              <a:p>
                <a:pPr marL="0" indent="0">
                  <a:buNone/>
                </a:pPr>
                <a14:m>
                  <m:oMath xmlns:m="http://schemas.openxmlformats.org/officeDocument/2006/math">
                    <m:r>
                      <a:rPr lang="en-US" i="1">
                        <a:latin typeface="Cambria Math"/>
                      </a:rPr>
                      <m:t>𝐼</m:t>
                    </m:r>
                    <m:r>
                      <a:rPr lang="en-US" i="1">
                        <a:latin typeface="Cambria Math"/>
                      </a:rPr>
                      <m:t>= </m:t>
                    </m:r>
                    <m:f>
                      <m:fPr>
                        <m:ctrlPr>
                          <a:rPr lang="en-US" i="1" smtClean="0">
                            <a:latin typeface="Cambria Math" panose="02040503050406030204" pitchFamily="18" charset="0"/>
                          </a:rPr>
                        </m:ctrlPr>
                      </m:fPr>
                      <m:num>
                        <m:r>
                          <a:rPr lang="en-US" b="0" i="1" smtClean="0">
                            <a:latin typeface="Cambria Math"/>
                          </a:rPr>
                          <m:t>75000</m:t>
                        </m:r>
                      </m:num>
                      <m:den>
                        <m:rad>
                          <m:radPr>
                            <m:degHide m:val="on"/>
                            <m:ctrlPr>
                              <a:rPr lang="en-US" i="1">
                                <a:latin typeface="Cambria Math" panose="02040503050406030204" pitchFamily="18" charset="0"/>
                              </a:rPr>
                            </m:ctrlPr>
                          </m:radPr>
                          <m:deg/>
                          <m:e>
                            <m:r>
                              <a:rPr lang="en-US" i="1">
                                <a:latin typeface="Cambria Math"/>
                              </a:rPr>
                              <m:t>3</m:t>
                            </m:r>
                          </m:e>
                        </m:rad>
                        <m:r>
                          <a:rPr lang="en-US" i="1" smtClean="0">
                            <a:latin typeface="Cambria Math"/>
                            <a:ea typeface="Cambria Math"/>
                          </a:rPr>
                          <m:t>×</m:t>
                        </m:r>
                        <m:r>
                          <a:rPr lang="en-US" b="0" i="1" smtClean="0">
                            <a:latin typeface="Cambria Math"/>
                            <a:ea typeface="Cambria Math"/>
                          </a:rPr>
                          <m:t>380</m:t>
                        </m:r>
                        <m:r>
                          <a:rPr lang="en-US" i="1">
                            <a:latin typeface="Cambria Math"/>
                            <a:ea typeface="Cambria Math"/>
                          </a:rPr>
                          <m:t>×</m:t>
                        </m:r>
                        <m:r>
                          <a:rPr lang="en-US" b="0" i="1" smtClean="0">
                            <a:latin typeface="Cambria Math"/>
                            <a:ea typeface="Cambria Math"/>
                          </a:rPr>
                          <m:t>0.85</m:t>
                        </m:r>
                      </m:den>
                    </m:f>
                  </m:oMath>
                </a14:m>
                <a:r>
                  <a:rPr lang="en-US" dirty="0" smtClean="0"/>
                  <a:t>=  134 A; losses = 134</a:t>
                </a:r>
                <a:r>
                  <a:rPr lang="en-US" baseline="30000" dirty="0" smtClean="0"/>
                  <a:t>2</a:t>
                </a:r>
                <a:r>
                  <a:rPr lang="en-US" dirty="0" smtClean="0"/>
                  <a:t> x 2 = 35,912kW</a:t>
                </a:r>
                <a:endParaRPr lang="en-US" dirty="0"/>
              </a:p>
              <a:p>
                <a:r>
                  <a:rPr lang="en-US" dirty="0"/>
                  <a:t>1 unit </a:t>
                </a:r>
                <a:r>
                  <a:rPr lang="en-US" dirty="0" err="1"/>
                  <a:t>Elektro</a:t>
                </a:r>
                <a:r>
                  <a:rPr lang="en-US" dirty="0"/>
                  <a:t> motor 3 </a:t>
                </a:r>
                <a:r>
                  <a:rPr lang="en-US" dirty="0" err="1"/>
                  <a:t>fasa</a:t>
                </a:r>
                <a:r>
                  <a:rPr lang="en-US" dirty="0"/>
                  <a:t> 380 V </a:t>
                </a:r>
                <a:r>
                  <a:rPr lang="en-US" dirty="0" err="1"/>
                  <a:t>daya</a:t>
                </a:r>
                <a:r>
                  <a:rPr lang="en-US" dirty="0"/>
                  <a:t> 30 kW</a:t>
                </a:r>
                <a:r>
                  <a:rPr lang="en-US" dirty="0" smtClean="0"/>
                  <a:t>,</a:t>
                </a:r>
                <a:r>
                  <a:rPr lang="en-US" dirty="0"/>
                  <a:t> Pf =0,85; </a:t>
                </a:r>
                <a:r>
                  <a:rPr lang="el-GR" dirty="0"/>
                  <a:t>φ</a:t>
                </a:r>
                <a:r>
                  <a:rPr lang="en-US" dirty="0"/>
                  <a:t> = cos</a:t>
                </a:r>
                <a:r>
                  <a:rPr lang="en-US" baseline="30000" dirty="0"/>
                  <a:t>-1</a:t>
                </a:r>
                <a:r>
                  <a:rPr lang="en-US" dirty="0"/>
                  <a:t> </a:t>
                </a:r>
              </a:p>
              <a:p>
                <a:pPr marL="0" indent="0">
                  <a:buNone/>
                </a:pPr>
                <a14:m>
                  <m:oMath xmlns:m="http://schemas.openxmlformats.org/officeDocument/2006/math">
                    <m:r>
                      <a:rPr lang="en-US" i="1">
                        <a:latin typeface="Cambria Math"/>
                      </a:rPr>
                      <m:t>𝐼</m:t>
                    </m:r>
                    <m:r>
                      <a:rPr lang="en-US" i="1">
                        <a:latin typeface="Cambria Math"/>
                      </a:rPr>
                      <m:t>= </m:t>
                    </m:r>
                    <m:f>
                      <m:fPr>
                        <m:ctrlPr>
                          <a:rPr lang="en-US" i="1">
                            <a:latin typeface="Cambria Math" panose="02040503050406030204" pitchFamily="18" charset="0"/>
                          </a:rPr>
                        </m:ctrlPr>
                      </m:fPr>
                      <m:num>
                        <m:r>
                          <a:rPr lang="en-US" b="0" i="1" smtClean="0">
                            <a:latin typeface="Cambria Math"/>
                          </a:rPr>
                          <m:t>30</m:t>
                        </m:r>
                        <m:r>
                          <a:rPr lang="en-US" i="1">
                            <a:latin typeface="Cambria Math"/>
                          </a:rPr>
                          <m:t>000</m:t>
                        </m:r>
                      </m:num>
                      <m:den>
                        <m:rad>
                          <m:radPr>
                            <m:degHide m:val="on"/>
                            <m:ctrlPr>
                              <a:rPr lang="en-US" i="1">
                                <a:latin typeface="Cambria Math" panose="02040503050406030204" pitchFamily="18" charset="0"/>
                              </a:rPr>
                            </m:ctrlPr>
                          </m:radPr>
                          <m:deg/>
                          <m:e>
                            <m:r>
                              <a:rPr lang="en-US" i="1">
                                <a:latin typeface="Cambria Math"/>
                              </a:rPr>
                              <m:t>3</m:t>
                            </m:r>
                          </m:e>
                        </m:rad>
                        <m:r>
                          <a:rPr lang="en-US" i="1">
                            <a:latin typeface="Cambria Math"/>
                            <a:ea typeface="Cambria Math"/>
                          </a:rPr>
                          <m:t>×380×0.85</m:t>
                        </m:r>
                      </m:den>
                    </m:f>
                  </m:oMath>
                </a14:m>
                <a:r>
                  <a:rPr lang="en-US" dirty="0"/>
                  <a:t>= </a:t>
                </a:r>
                <a:r>
                  <a:rPr lang="en-US" dirty="0" smtClean="0"/>
                  <a:t>45,442 A</a:t>
                </a:r>
                <a:r>
                  <a:rPr lang="en-US" dirty="0"/>
                  <a:t>; losses = </a:t>
                </a:r>
                <a:r>
                  <a:rPr lang="en-US" dirty="0" smtClean="0"/>
                  <a:t>45,442</a:t>
                </a:r>
                <a:r>
                  <a:rPr lang="en-US" baseline="30000" dirty="0" smtClean="0"/>
                  <a:t>2</a:t>
                </a:r>
                <a:r>
                  <a:rPr lang="en-US" dirty="0" smtClean="0"/>
                  <a:t> </a:t>
                </a:r>
                <a:r>
                  <a:rPr lang="en-US" dirty="0"/>
                  <a:t>x 2 </a:t>
                </a:r>
                <a:r>
                  <a:rPr lang="en-US"/>
                  <a:t>= </a:t>
                </a:r>
                <a:r>
                  <a:rPr lang="en-US" smtClean="0"/>
                  <a:t>kW</a:t>
                </a:r>
                <a:endParaRPr lang="en-US" dirty="0"/>
              </a:p>
              <a:p>
                <a:r>
                  <a:rPr lang="en-US" dirty="0"/>
                  <a:t>1 unit </a:t>
                </a:r>
                <a:r>
                  <a:rPr lang="en-US" dirty="0" err="1"/>
                  <a:t>Elektro</a:t>
                </a:r>
                <a:r>
                  <a:rPr lang="en-US" dirty="0"/>
                  <a:t> motor 3 </a:t>
                </a:r>
                <a:r>
                  <a:rPr lang="en-US" dirty="0" err="1"/>
                  <a:t>fasa</a:t>
                </a:r>
                <a:r>
                  <a:rPr lang="en-US" dirty="0"/>
                  <a:t> 380 V </a:t>
                </a:r>
                <a:r>
                  <a:rPr lang="en-US" dirty="0" err="1"/>
                  <a:t>daya</a:t>
                </a:r>
                <a:r>
                  <a:rPr lang="en-US" dirty="0"/>
                  <a:t> 15 kW</a:t>
                </a:r>
                <a:r>
                  <a:rPr lang="en-US" dirty="0" smtClean="0"/>
                  <a:t>,</a:t>
                </a:r>
                <a:r>
                  <a:rPr lang="en-US" dirty="0"/>
                  <a:t> Pf =0,85; </a:t>
                </a:r>
                <a:r>
                  <a:rPr lang="el-GR" dirty="0"/>
                  <a:t>φ</a:t>
                </a:r>
                <a:r>
                  <a:rPr lang="en-US" dirty="0"/>
                  <a:t> = cos</a:t>
                </a:r>
                <a:r>
                  <a:rPr lang="en-US" baseline="30000" dirty="0"/>
                  <a:t>-1</a:t>
                </a:r>
                <a:r>
                  <a:rPr lang="en-US" dirty="0"/>
                  <a:t> </a:t>
                </a:r>
              </a:p>
              <a:p>
                <a:pPr marL="0" indent="0">
                  <a:buNone/>
                </a:pPr>
                <a:r>
                  <a:rPr lang="en-US" dirty="0"/>
                  <a:t>Q = 15 kW tan 65</a:t>
                </a:r>
                <a:r>
                  <a:rPr lang="en-US" baseline="30000" dirty="0"/>
                  <a:t>o </a:t>
                </a:r>
                <a:r>
                  <a:rPr lang="en-US" dirty="0"/>
                  <a:t>= 32,17 </a:t>
                </a:r>
                <a:r>
                  <a:rPr lang="en-US" dirty="0" err="1"/>
                  <a:t>kVAr</a:t>
                </a:r>
                <a:endParaRPr lang="en-US" dirty="0"/>
              </a:p>
              <a:p>
                <a:r>
                  <a:rPr lang="en-US" dirty="0"/>
                  <a:t>1 unit </a:t>
                </a:r>
                <a:r>
                  <a:rPr lang="en-US" dirty="0" err="1"/>
                  <a:t>Elektro</a:t>
                </a:r>
                <a:r>
                  <a:rPr lang="en-US" dirty="0"/>
                  <a:t> motor 3 </a:t>
                </a:r>
                <a:r>
                  <a:rPr lang="en-US" dirty="0" err="1"/>
                  <a:t>fasa</a:t>
                </a:r>
                <a:r>
                  <a:rPr lang="en-US" dirty="0"/>
                  <a:t> 380 V </a:t>
                </a:r>
                <a:r>
                  <a:rPr lang="en-US" dirty="0" err="1"/>
                  <a:t>daya</a:t>
                </a:r>
                <a:r>
                  <a:rPr lang="en-US" dirty="0"/>
                  <a:t> 7,5 kW</a:t>
                </a:r>
                <a:r>
                  <a:rPr lang="en-US" dirty="0" smtClean="0"/>
                  <a:t>,</a:t>
                </a:r>
                <a:r>
                  <a:rPr lang="en-US" dirty="0"/>
                  <a:t> Pf =0,85; </a:t>
                </a:r>
                <a:r>
                  <a:rPr lang="el-GR" dirty="0"/>
                  <a:t>φ</a:t>
                </a:r>
                <a:r>
                  <a:rPr lang="en-US" dirty="0"/>
                  <a:t> = cos</a:t>
                </a:r>
                <a:r>
                  <a:rPr lang="en-US" baseline="30000" dirty="0"/>
                  <a:t>-1</a:t>
                </a:r>
                <a:r>
                  <a:rPr lang="en-US" dirty="0"/>
                  <a:t> </a:t>
                </a:r>
              </a:p>
              <a:p>
                <a:pPr marL="0" indent="0">
                  <a:buNone/>
                </a:pPr>
                <a:r>
                  <a:rPr lang="en-US" dirty="0"/>
                  <a:t>Q = 7,5 kW tan 65</a:t>
                </a:r>
                <a:r>
                  <a:rPr lang="en-US" baseline="30000" dirty="0"/>
                  <a:t>o </a:t>
                </a:r>
                <a:r>
                  <a:rPr lang="en-US" dirty="0"/>
                  <a:t>= 16,08 </a:t>
                </a:r>
                <a:r>
                  <a:rPr lang="en-US" dirty="0" err="1"/>
                  <a:t>kVAr</a:t>
                </a:r>
                <a:endParaRPr lang="en-US" dirty="0"/>
              </a:p>
              <a:p>
                <a:endParaRPr lang="en-US" i="1" dirty="0">
                  <a:latin typeface="Times New Roman" pitchFamily="18" charset="0"/>
                  <a:cs typeface="Times New Roman" pitchFamily="18" charset="0"/>
                </a:endParaRPr>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blipFill rotWithShape="1">
                <a:blip r:embed="rId2"/>
                <a:stretch>
                  <a:fillRect l="-889" t="-1078"/>
                </a:stretch>
              </a:blipFill>
            </p:spPr>
            <p:txBody>
              <a:bodyPr/>
              <a:lstStyle/>
              <a:p>
                <a:r>
                  <a:rPr lang="en-US">
                    <a:noFill/>
                  </a:rPr>
                  <a:t> </a:t>
                </a:r>
              </a:p>
            </p:txBody>
          </p:sp>
        </mc:Fallback>
      </mc:AlternateContent>
      <p:sp>
        <p:nvSpPr>
          <p:cNvPr id="4" name="Footer Placeholder 3"/>
          <p:cNvSpPr>
            <a:spLocks noGrp="1"/>
          </p:cNvSpPr>
          <p:nvPr>
            <p:ph type="ftr" sz="quarter" idx="11"/>
          </p:nvPr>
        </p:nvSpPr>
        <p:spPr/>
        <p:txBody>
          <a:bodyPr/>
          <a:lstStyle/>
          <a:p>
            <a:r>
              <a:rPr lang="en-US" dirty="0" err="1" smtClean="0"/>
              <a:t>Perencanaan</a:t>
            </a:r>
            <a:r>
              <a:rPr lang="en-US" dirty="0" smtClean="0"/>
              <a:t> </a:t>
            </a:r>
            <a:r>
              <a:rPr lang="en-US" dirty="0" err="1" smtClean="0"/>
              <a:t>Sistem</a:t>
            </a:r>
            <a:r>
              <a:rPr lang="en-US" dirty="0" smtClean="0"/>
              <a:t> </a:t>
            </a:r>
            <a:r>
              <a:rPr lang="en-US" dirty="0" err="1" smtClean="0"/>
              <a:t>Listrik</a:t>
            </a:r>
            <a:r>
              <a:rPr lang="en-US" dirty="0" smtClean="0"/>
              <a:t> </a:t>
            </a:r>
            <a:r>
              <a:rPr lang="en-US" dirty="0" err="1" smtClean="0"/>
              <a:t>untuk</a:t>
            </a:r>
            <a:r>
              <a:rPr lang="en-US" dirty="0" smtClean="0"/>
              <a:t> </a:t>
            </a:r>
            <a:r>
              <a:rPr lang="en-US" dirty="0" err="1" smtClean="0"/>
              <a:t>Industri</a:t>
            </a:r>
            <a:r>
              <a:rPr lang="en-US" dirty="0" smtClean="0"/>
              <a:t> by DMZ</a:t>
            </a:r>
            <a:endParaRPr lang="en-US" dirty="0"/>
          </a:p>
        </p:txBody>
      </p:sp>
      <p:cxnSp>
        <p:nvCxnSpPr>
          <p:cNvPr id="6" name="Straight Connector 5"/>
          <p:cNvCxnSpPr/>
          <p:nvPr/>
        </p:nvCxnSpPr>
        <p:spPr>
          <a:xfrm>
            <a:off x="457200" y="6324600"/>
            <a:ext cx="8229600" cy="1588"/>
          </a:xfrm>
          <a:prstGeom prst="line">
            <a:avLst/>
          </a:prstGeom>
          <a:ln w="76200" cmpd="thinThick">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a:off x="1295400" y="990600"/>
            <a:ext cx="7391400" cy="1588"/>
          </a:xfrm>
          <a:prstGeom prst="line">
            <a:avLst/>
          </a:prstGeom>
          <a:ln w="19050"/>
        </p:spPr>
        <p:style>
          <a:lnRef idx="1">
            <a:schemeClr val="accent1"/>
          </a:lnRef>
          <a:fillRef idx="0">
            <a:schemeClr val="accent1"/>
          </a:fillRef>
          <a:effectRef idx="0">
            <a:schemeClr val="accent1"/>
          </a:effectRef>
          <a:fontRef idx="minor">
            <a:schemeClr val="tx1"/>
          </a:fontRef>
        </p:style>
      </p:cxnSp>
      <p:pic>
        <p:nvPicPr>
          <p:cNvPr id="9" name="Picture 8"/>
          <p:cNvPicPr/>
          <p:nvPr/>
        </p:nvPicPr>
        <p:blipFill>
          <a:blip r:embed="rId3" cstate="print">
            <a:extLst>
              <a:ext uri="{28A0092B-C50C-407E-A947-70E740481C1C}">
                <a14:useLocalDpi xmlns:a14="http://schemas.microsoft.com/office/drawing/2010/main" val="0"/>
              </a:ext>
            </a:extLst>
          </a:blip>
          <a:stretch>
            <a:fillRect/>
          </a:stretch>
        </p:blipFill>
        <p:spPr>
          <a:xfrm>
            <a:off x="38100" y="0"/>
            <a:ext cx="1104900" cy="1085850"/>
          </a:xfrm>
          <a:prstGeom prst="rect">
            <a:avLst/>
          </a:prstGeom>
        </p:spPr>
      </p:pic>
    </p:spTree>
    <p:extLst>
      <p:ext uri="{BB962C8B-B14F-4D97-AF65-F5344CB8AC3E}">
        <p14:creationId xmlns:p14="http://schemas.microsoft.com/office/powerpoint/2010/main" val="233293712"/>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pPr algn="ctr"/>
            <a:r>
              <a:rPr lang="en-US" dirty="0" smtClean="0"/>
              <a:t>Thank you for coming</a:t>
            </a:r>
            <a:endParaRPr lang="en-US" dirty="0"/>
          </a:p>
        </p:txBody>
      </p:sp>
      <p:sp>
        <p:nvSpPr>
          <p:cNvPr id="3" name="Content Placeholder 2"/>
          <p:cNvSpPr>
            <a:spLocks noGrp="1"/>
          </p:cNvSpPr>
          <p:nvPr>
            <p:ph type="body" idx="1"/>
          </p:nvPr>
        </p:nvSpPr>
        <p:spPr/>
        <p:txBody>
          <a:bodyPr/>
          <a:lstStyle/>
          <a:p>
            <a:r>
              <a:rPr lang="en-US" dirty="0" smtClean="0"/>
              <a:t>.</a:t>
            </a:r>
            <a:endParaRPr lang="en-US" dirty="0"/>
          </a:p>
        </p:txBody>
      </p:sp>
      <p:pic>
        <p:nvPicPr>
          <p:cNvPr id="5" name="Picture 4" descr="an2"/>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3694112" y="1366838"/>
            <a:ext cx="1755775" cy="22907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030425767"/>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Tugas</a:t>
            </a:r>
            <a:r>
              <a:rPr lang="en-US" dirty="0" smtClean="0"/>
              <a:t> 1.2</a:t>
            </a:r>
            <a:endParaRPr lang="en-US" dirty="0"/>
          </a:p>
        </p:txBody>
      </p:sp>
      <p:sp>
        <p:nvSpPr>
          <p:cNvPr id="3" name="Text Placeholder 2"/>
          <p:cNvSpPr>
            <a:spLocks noGrp="1"/>
          </p:cNvSpPr>
          <p:nvPr>
            <p:ph type="body" idx="1"/>
          </p:nvPr>
        </p:nvSpPr>
        <p:spPr/>
        <p:txBody>
          <a:bodyPr/>
          <a:lstStyle/>
          <a:p>
            <a:endParaRPr lang="en-US" dirty="0"/>
          </a:p>
        </p:txBody>
      </p:sp>
      <p:sp>
        <p:nvSpPr>
          <p:cNvPr id="4" name="Footer Placeholder 3"/>
          <p:cNvSpPr>
            <a:spLocks noGrp="1"/>
          </p:cNvSpPr>
          <p:nvPr>
            <p:ph type="ftr" sz="quarter" idx="11"/>
          </p:nvPr>
        </p:nvSpPr>
        <p:spPr/>
        <p:txBody>
          <a:bodyPr/>
          <a:lstStyle/>
          <a:p>
            <a:r>
              <a:rPr lang="en-US" smtClean="0"/>
              <a:t>Introduction to Power Electronic by DMZ</a:t>
            </a:r>
            <a:endParaRPr lang="en-US"/>
          </a:p>
        </p:txBody>
      </p:sp>
    </p:spTree>
    <p:extLst>
      <p:ext uri="{BB962C8B-B14F-4D97-AF65-F5344CB8AC3E}">
        <p14:creationId xmlns:p14="http://schemas.microsoft.com/office/powerpoint/2010/main" val="229765851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r"/>
            <a:r>
              <a:rPr lang="en-US" sz="2400" b="1" dirty="0" err="1" smtClean="0">
                <a:solidFill>
                  <a:schemeClr val="tx2"/>
                </a:solidFill>
              </a:rPr>
              <a:t>Aliran</a:t>
            </a:r>
            <a:r>
              <a:rPr lang="en-US" sz="2400" b="1" dirty="0" smtClean="0">
                <a:solidFill>
                  <a:schemeClr val="tx2"/>
                </a:solidFill>
              </a:rPr>
              <a:t> </a:t>
            </a:r>
            <a:r>
              <a:rPr lang="en-US" sz="2400" b="1" dirty="0" err="1" smtClean="0">
                <a:solidFill>
                  <a:schemeClr val="tx2"/>
                </a:solidFill>
              </a:rPr>
              <a:t>Daya</a:t>
            </a:r>
            <a:endParaRPr lang="en-US" sz="2400" b="1" dirty="0">
              <a:solidFill>
                <a:schemeClr val="tx2"/>
              </a:solidFill>
            </a:endParaRPr>
          </a:p>
        </p:txBody>
      </p:sp>
      <p:sp>
        <p:nvSpPr>
          <p:cNvPr id="3" name="Content Placeholder 2"/>
          <p:cNvSpPr>
            <a:spLocks noGrp="1"/>
          </p:cNvSpPr>
          <p:nvPr>
            <p:ph idx="1"/>
          </p:nvPr>
        </p:nvSpPr>
        <p:spPr/>
        <p:txBody>
          <a:bodyPr>
            <a:normAutofit fontScale="92500" lnSpcReduction="10000"/>
          </a:bodyPr>
          <a:lstStyle/>
          <a:p>
            <a:r>
              <a:rPr lang="en-US" dirty="0" smtClean="0"/>
              <a:t>Power Flow</a:t>
            </a:r>
          </a:p>
          <a:p>
            <a:pPr algn="just"/>
            <a:r>
              <a:rPr lang="en-US" dirty="0"/>
              <a:t> is a </a:t>
            </a:r>
            <a:r>
              <a:rPr lang="en-US" dirty="0">
                <a:hlinkClick r:id="rId2" tooltip="Numerical analysis"/>
              </a:rPr>
              <a:t>numerical analysis</a:t>
            </a:r>
            <a:r>
              <a:rPr lang="en-US" dirty="0"/>
              <a:t> of the flow of electric power in an interconnected system. A power-flow study usually uses simplified notations such as a </a:t>
            </a:r>
            <a:r>
              <a:rPr lang="en-US" dirty="0">
                <a:hlinkClick r:id="rId3" tooltip="One-line diagram"/>
              </a:rPr>
              <a:t>one-line diagram</a:t>
            </a:r>
            <a:r>
              <a:rPr lang="en-US" dirty="0"/>
              <a:t> and </a:t>
            </a:r>
            <a:r>
              <a:rPr lang="en-US" dirty="0">
                <a:hlinkClick r:id="rId4" tooltip="Per-unit system"/>
              </a:rPr>
              <a:t>per-unit system</a:t>
            </a:r>
            <a:r>
              <a:rPr lang="en-US" dirty="0"/>
              <a:t>, and focuses on various aspects of </a:t>
            </a:r>
            <a:r>
              <a:rPr lang="en-US" dirty="0">
                <a:hlinkClick r:id="rId5" tooltip="AC power"/>
              </a:rPr>
              <a:t>AC power</a:t>
            </a:r>
            <a:r>
              <a:rPr lang="en-US" dirty="0"/>
              <a:t> parameters, such as voltages, voltage angles, real power and reactive power. </a:t>
            </a:r>
            <a:r>
              <a:rPr lang="en-US"/>
              <a:t>It analyzes the power systems in normal steady-state operation.</a:t>
            </a:r>
            <a:endParaRPr lang="en-US" dirty="0"/>
          </a:p>
        </p:txBody>
      </p:sp>
      <p:sp>
        <p:nvSpPr>
          <p:cNvPr id="4" name="Footer Placeholder 3"/>
          <p:cNvSpPr>
            <a:spLocks noGrp="1"/>
          </p:cNvSpPr>
          <p:nvPr>
            <p:ph type="ftr" sz="quarter" idx="11"/>
          </p:nvPr>
        </p:nvSpPr>
        <p:spPr/>
        <p:txBody>
          <a:bodyPr/>
          <a:lstStyle/>
          <a:p>
            <a:r>
              <a:rPr lang="en-US" dirty="0" err="1" smtClean="0"/>
              <a:t>Perencanaan</a:t>
            </a:r>
            <a:r>
              <a:rPr lang="en-US" dirty="0" smtClean="0"/>
              <a:t> </a:t>
            </a:r>
            <a:r>
              <a:rPr lang="en-US" dirty="0" err="1" smtClean="0"/>
              <a:t>Sistem</a:t>
            </a:r>
            <a:r>
              <a:rPr lang="en-US" dirty="0" smtClean="0"/>
              <a:t> </a:t>
            </a:r>
            <a:r>
              <a:rPr lang="en-US" dirty="0" err="1" smtClean="0"/>
              <a:t>Listrik</a:t>
            </a:r>
            <a:r>
              <a:rPr lang="en-US" dirty="0" smtClean="0"/>
              <a:t> </a:t>
            </a:r>
            <a:r>
              <a:rPr lang="en-US" dirty="0" err="1" smtClean="0"/>
              <a:t>untuk</a:t>
            </a:r>
            <a:r>
              <a:rPr lang="en-US" dirty="0" smtClean="0"/>
              <a:t> </a:t>
            </a:r>
            <a:r>
              <a:rPr lang="en-US" dirty="0" err="1" smtClean="0"/>
              <a:t>Industri</a:t>
            </a:r>
            <a:r>
              <a:rPr lang="en-US" dirty="0" smtClean="0"/>
              <a:t> by DMZ</a:t>
            </a:r>
            <a:endParaRPr lang="en-US" dirty="0"/>
          </a:p>
        </p:txBody>
      </p:sp>
      <p:cxnSp>
        <p:nvCxnSpPr>
          <p:cNvPr id="6" name="Straight Connector 5"/>
          <p:cNvCxnSpPr/>
          <p:nvPr/>
        </p:nvCxnSpPr>
        <p:spPr>
          <a:xfrm>
            <a:off x="457200" y="6324600"/>
            <a:ext cx="8229600" cy="1588"/>
          </a:xfrm>
          <a:prstGeom prst="line">
            <a:avLst/>
          </a:prstGeom>
          <a:ln w="76200" cmpd="thinThick">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a:off x="1295400" y="990600"/>
            <a:ext cx="7391400" cy="1588"/>
          </a:xfrm>
          <a:prstGeom prst="line">
            <a:avLst/>
          </a:prstGeom>
          <a:ln w="19050"/>
        </p:spPr>
        <p:style>
          <a:lnRef idx="1">
            <a:schemeClr val="accent1"/>
          </a:lnRef>
          <a:fillRef idx="0">
            <a:schemeClr val="accent1"/>
          </a:fillRef>
          <a:effectRef idx="0">
            <a:schemeClr val="accent1"/>
          </a:effectRef>
          <a:fontRef idx="minor">
            <a:schemeClr val="tx1"/>
          </a:fontRef>
        </p:style>
      </p:cxnSp>
      <p:pic>
        <p:nvPicPr>
          <p:cNvPr id="9" name="Picture 8"/>
          <p:cNvPicPr/>
          <p:nvPr/>
        </p:nvPicPr>
        <p:blipFill>
          <a:blip r:embed="rId6" cstate="print">
            <a:extLst>
              <a:ext uri="{28A0092B-C50C-407E-A947-70E740481C1C}">
                <a14:useLocalDpi xmlns:a14="http://schemas.microsoft.com/office/drawing/2010/main" val="0"/>
              </a:ext>
            </a:extLst>
          </a:blip>
          <a:stretch>
            <a:fillRect/>
          </a:stretch>
        </p:blipFill>
        <p:spPr>
          <a:xfrm>
            <a:off x="38100" y="0"/>
            <a:ext cx="1104900" cy="1085850"/>
          </a:xfrm>
          <a:prstGeom prst="rect">
            <a:avLst/>
          </a:prstGeom>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r"/>
            <a:r>
              <a:rPr lang="en-US" sz="2400" b="1" dirty="0" smtClean="0">
                <a:solidFill>
                  <a:schemeClr val="tx2"/>
                </a:solidFill>
              </a:rPr>
              <a:t>PSA</a:t>
            </a:r>
            <a:endParaRPr lang="en-US" sz="2400" b="1" dirty="0">
              <a:solidFill>
                <a:schemeClr val="tx2"/>
              </a:solidFill>
            </a:endParaRPr>
          </a:p>
        </p:txBody>
      </p:sp>
      <p:sp>
        <p:nvSpPr>
          <p:cNvPr id="3" name="Content Placeholder 2"/>
          <p:cNvSpPr>
            <a:spLocks noGrp="1"/>
          </p:cNvSpPr>
          <p:nvPr>
            <p:ph idx="1"/>
          </p:nvPr>
        </p:nvSpPr>
        <p:spPr/>
        <p:txBody>
          <a:bodyPr/>
          <a:lstStyle/>
          <a:p>
            <a:r>
              <a:rPr lang="en-US" dirty="0"/>
              <a:t>Relation between Voltage, Power and Reactive Power</a:t>
            </a:r>
          </a:p>
        </p:txBody>
      </p:sp>
      <p:sp>
        <p:nvSpPr>
          <p:cNvPr id="4" name="Footer Placeholder 3"/>
          <p:cNvSpPr>
            <a:spLocks noGrp="1"/>
          </p:cNvSpPr>
          <p:nvPr>
            <p:ph type="ftr" sz="quarter" idx="11"/>
          </p:nvPr>
        </p:nvSpPr>
        <p:spPr/>
        <p:txBody>
          <a:bodyPr/>
          <a:lstStyle/>
          <a:p>
            <a:r>
              <a:rPr lang="en-US" dirty="0" err="1" smtClean="0"/>
              <a:t>Perencanaan</a:t>
            </a:r>
            <a:r>
              <a:rPr lang="en-US" dirty="0" smtClean="0"/>
              <a:t> </a:t>
            </a:r>
            <a:r>
              <a:rPr lang="en-US" dirty="0" err="1" smtClean="0"/>
              <a:t>Sistem</a:t>
            </a:r>
            <a:r>
              <a:rPr lang="en-US" dirty="0" smtClean="0"/>
              <a:t> </a:t>
            </a:r>
            <a:r>
              <a:rPr lang="en-US" dirty="0" err="1" smtClean="0"/>
              <a:t>Listrik</a:t>
            </a:r>
            <a:r>
              <a:rPr lang="en-US" dirty="0" smtClean="0"/>
              <a:t> </a:t>
            </a:r>
            <a:r>
              <a:rPr lang="en-US" dirty="0" err="1" smtClean="0"/>
              <a:t>untuk</a:t>
            </a:r>
            <a:r>
              <a:rPr lang="en-US" dirty="0" smtClean="0"/>
              <a:t> </a:t>
            </a:r>
            <a:r>
              <a:rPr lang="en-US" dirty="0" err="1" smtClean="0"/>
              <a:t>Industri</a:t>
            </a:r>
            <a:r>
              <a:rPr lang="en-US" dirty="0" smtClean="0"/>
              <a:t> by DMZ</a:t>
            </a:r>
            <a:endParaRPr lang="en-US" dirty="0"/>
          </a:p>
        </p:txBody>
      </p:sp>
      <p:cxnSp>
        <p:nvCxnSpPr>
          <p:cNvPr id="6" name="Straight Connector 5"/>
          <p:cNvCxnSpPr/>
          <p:nvPr/>
        </p:nvCxnSpPr>
        <p:spPr>
          <a:xfrm>
            <a:off x="457200" y="6324600"/>
            <a:ext cx="8229600" cy="1588"/>
          </a:xfrm>
          <a:prstGeom prst="line">
            <a:avLst/>
          </a:prstGeom>
          <a:ln w="76200" cmpd="thinThick">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a:off x="1295400" y="990600"/>
            <a:ext cx="7391400" cy="1588"/>
          </a:xfrm>
          <a:prstGeom prst="line">
            <a:avLst/>
          </a:prstGeom>
          <a:ln w="19050"/>
        </p:spPr>
        <p:style>
          <a:lnRef idx="1">
            <a:schemeClr val="accent1"/>
          </a:lnRef>
          <a:fillRef idx="0">
            <a:schemeClr val="accent1"/>
          </a:fillRef>
          <a:effectRef idx="0">
            <a:schemeClr val="accent1"/>
          </a:effectRef>
          <a:fontRef idx="minor">
            <a:schemeClr val="tx1"/>
          </a:fontRef>
        </p:style>
      </p:cxnSp>
      <p:pic>
        <p:nvPicPr>
          <p:cNvPr id="9" name="Picture 8"/>
          <p:cNvPicPr/>
          <p:nvPr/>
        </p:nvPicPr>
        <p:blipFill>
          <a:blip r:embed="rId2" cstate="print">
            <a:extLst>
              <a:ext uri="{28A0092B-C50C-407E-A947-70E740481C1C}">
                <a14:useLocalDpi xmlns:a14="http://schemas.microsoft.com/office/drawing/2010/main" val="0"/>
              </a:ext>
            </a:extLst>
          </a:blip>
          <a:stretch>
            <a:fillRect/>
          </a:stretch>
        </p:blipFill>
        <p:spPr>
          <a:xfrm>
            <a:off x="38100" y="0"/>
            <a:ext cx="1104900" cy="1085850"/>
          </a:xfrm>
          <a:prstGeom prst="rect">
            <a:avLst/>
          </a:prstGeom>
        </p:spPr>
      </p:pic>
      <p:pic>
        <p:nvPicPr>
          <p:cNvPr id="8" name="Picture 7"/>
          <p:cNvPicPr>
            <a:picLocks noChangeAspect="1" noChangeArrowheads="1"/>
          </p:cNvPicPr>
          <p:nvPr/>
        </p:nvPicPr>
        <p:blipFill>
          <a:blip r:embed="rId3">
            <a:extLst>
              <a:ext uri="{BEBA8EAE-BF5A-486C-A8C5-ECC9F3942E4B}">
                <a14:imgProps xmlns:a14="http://schemas.microsoft.com/office/drawing/2010/main">
                  <a14:imgLayer r:embed="rId4">
                    <a14:imgEffect>
                      <a14:artisticPhotocopy/>
                    </a14:imgEffect>
                    <a14:imgEffect>
                      <a14:sharpenSoften amount="50000"/>
                    </a14:imgEffect>
                  </a14:imgLayer>
                </a14:imgProps>
              </a:ext>
              <a:ext uri="{28A0092B-C50C-407E-A947-70E740481C1C}">
                <a14:useLocalDpi xmlns:a14="http://schemas.microsoft.com/office/drawing/2010/main" val="0"/>
              </a:ext>
            </a:extLst>
          </a:blip>
          <a:srcRect/>
          <a:stretch>
            <a:fillRect/>
          </a:stretch>
        </p:blipFill>
        <p:spPr bwMode="auto">
          <a:xfrm>
            <a:off x="271487" y="3190330"/>
            <a:ext cx="8601026" cy="282947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3329371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r"/>
            <a:r>
              <a:rPr lang="en-US" sz="2400" b="1" dirty="0" err="1">
                <a:solidFill>
                  <a:schemeClr val="tx2"/>
                </a:solidFill>
              </a:rPr>
              <a:t>Aliran</a:t>
            </a:r>
            <a:r>
              <a:rPr lang="en-US" sz="2400" b="1" dirty="0">
                <a:solidFill>
                  <a:schemeClr val="tx2"/>
                </a:solidFill>
              </a:rPr>
              <a:t> </a:t>
            </a:r>
            <a:r>
              <a:rPr lang="en-US" sz="2400" b="1" dirty="0" err="1">
                <a:solidFill>
                  <a:schemeClr val="tx2"/>
                </a:solidFill>
              </a:rPr>
              <a:t>Daya</a:t>
            </a:r>
            <a:endParaRPr lang="en-US" sz="2400" b="1" dirty="0">
              <a:solidFill>
                <a:schemeClr val="tx2"/>
              </a:solidFill>
            </a:endParaRPr>
          </a:p>
        </p:txBody>
      </p:sp>
      <p:sp>
        <p:nvSpPr>
          <p:cNvPr id="3" name="Content Placeholder 2"/>
          <p:cNvSpPr>
            <a:spLocks noGrp="1"/>
          </p:cNvSpPr>
          <p:nvPr>
            <p:ph idx="1"/>
          </p:nvPr>
        </p:nvSpPr>
        <p:spPr/>
        <p:txBody>
          <a:bodyPr/>
          <a:lstStyle/>
          <a:p>
            <a:endParaRPr lang="en-US" dirty="0"/>
          </a:p>
        </p:txBody>
      </p:sp>
      <p:sp>
        <p:nvSpPr>
          <p:cNvPr id="4" name="Footer Placeholder 3"/>
          <p:cNvSpPr>
            <a:spLocks noGrp="1"/>
          </p:cNvSpPr>
          <p:nvPr>
            <p:ph type="ftr" sz="quarter" idx="11"/>
          </p:nvPr>
        </p:nvSpPr>
        <p:spPr/>
        <p:txBody>
          <a:bodyPr/>
          <a:lstStyle/>
          <a:p>
            <a:r>
              <a:rPr lang="en-US" dirty="0" err="1" smtClean="0"/>
              <a:t>Perencanaan</a:t>
            </a:r>
            <a:r>
              <a:rPr lang="en-US" dirty="0" smtClean="0"/>
              <a:t> </a:t>
            </a:r>
            <a:r>
              <a:rPr lang="en-US" dirty="0" err="1" smtClean="0"/>
              <a:t>Sistem</a:t>
            </a:r>
            <a:r>
              <a:rPr lang="en-US" dirty="0" smtClean="0"/>
              <a:t> </a:t>
            </a:r>
            <a:r>
              <a:rPr lang="en-US" dirty="0" err="1" smtClean="0"/>
              <a:t>Listrik</a:t>
            </a:r>
            <a:r>
              <a:rPr lang="en-US" dirty="0" smtClean="0"/>
              <a:t> </a:t>
            </a:r>
            <a:r>
              <a:rPr lang="en-US" dirty="0" err="1" smtClean="0"/>
              <a:t>untuk</a:t>
            </a:r>
            <a:r>
              <a:rPr lang="en-US" dirty="0" smtClean="0"/>
              <a:t> </a:t>
            </a:r>
            <a:r>
              <a:rPr lang="en-US" dirty="0" err="1" smtClean="0"/>
              <a:t>Industri</a:t>
            </a:r>
            <a:r>
              <a:rPr lang="en-US" dirty="0" smtClean="0"/>
              <a:t> by DMZ</a:t>
            </a:r>
            <a:endParaRPr lang="en-US" dirty="0"/>
          </a:p>
        </p:txBody>
      </p:sp>
      <p:cxnSp>
        <p:nvCxnSpPr>
          <p:cNvPr id="6" name="Straight Connector 5"/>
          <p:cNvCxnSpPr/>
          <p:nvPr/>
        </p:nvCxnSpPr>
        <p:spPr>
          <a:xfrm>
            <a:off x="457200" y="6324600"/>
            <a:ext cx="8229600" cy="1588"/>
          </a:xfrm>
          <a:prstGeom prst="line">
            <a:avLst/>
          </a:prstGeom>
          <a:ln w="76200" cmpd="thinThick">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a:off x="1295400" y="990600"/>
            <a:ext cx="7391400" cy="1588"/>
          </a:xfrm>
          <a:prstGeom prst="line">
            <a:avLst/>
          </a:prstGeom>
          <a:ln w="19050"/>
        </p:spPr>
        <p:style>
          <a:lnRef idx="1">
            <a:schemeClr val="accent1"/>
          </a:lnRef>
          <a:fillRef idx="0">
            <a:schemeClr val="accent1"/>
          </a:fillRef>
          <a:effectRef idx="0">
            <a:schemeClr val="accent1"/>
          </a:effectRef>
          <a:fontRef idx="minor">
            <a:schemeClr val="tx1"/>
          </a:fontRef>
        </p:style>
      </p:cxnSp>
      <p:pic>
        <p:nvPicPr>
          <p:cNvPr id="9" name="Picture 8"/>
          <p:cNvPicPr/>
          <p:nvPr/>
        </p:nvPicPr>
        <p:blipFill>
          <a:blip r:embed="rId2" cstate="print">
            <a:extLst>
              <a:ext uri="{28A0092B-C50C-407E-A947-70E740481C1C}">
                <a14:useLocalDpi xmlns:a14="http://schemas.microsoft.com/office/drawing/2010/main" val="0"/>
              </a:ext>
            </a:extLst>
          </a:blip>
          <a:stretch>
            <a:fillRect/>
          </a:stretch>
        </p:blipFill>
        <p:spPr>
          <a:xfrm>
            <a:off x="38100" y="0"/>
            <a:ext cx="1104900" cy="1085850"/>
          </a:xfrm>
          <a:prstGeom prst="rect">
            <a:avLst/>
          </a:prstGeom>
        </p:spPr>
      </p:pic>
      <p:pic>
        <p:nvPicPr>
          <p:cNvPr id="8" name="Picture 7"/>
          <p:cNvPicPr>
            <a:picLocks noChangeAspect="1" noChangeArrowheads="1"/>
          </p:cNvPicPr>
          <p:nvPr/>
        </p:nvPicPr>
        <p:blipFill>
          <a:blip r:embed="rId3">
            <a:extLst>
              <a:ext uri="{BEBA8EAE-BF5A-486C-A8C5-ECC9F3942E4B}">
                <a14:imgProps xmlns:a14="http://schemas.microsoft.com/office/drawing/2010/main">
                  <a14:imgLayer r:embed="rId4">
                    <a14:imgEffect>
                      <a14:artisticPhotocopy/>
                    </a14:imgEffect>
                  </a14:imgLayer>
                </a14:imgProps>
              </a:ext>
              <a:ext uri="{28A0092B-C50C-407E-A947-70E740481C1C}">
                <a14:useLocalDpi xmlns:a14="http://schemas.microsoft.com/office/drawing/2010/main" val="0"/>
              </a:ext>
            </a:extLst>
          </a:blip>
          <a:srcRect/>
          <a:stretch>
            <a:fillRect/>
          </a:stretch>
        </p:blipFill>
        <p:spPr bwMode="auto">
          <a:xfrm>
            <a:off x="467544" y="1160749"/>
            <a:ext cx="8208912" cy="453650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3329371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r"/>
            <a:r>
              <a:rPr lang="en-US" sz="2400" b="1" dirty="0">
                <a:latin typeface="Times New Roman" pitchFamily="18" charset="0"/>
                <a:cs typeface="Times New Roman" pitchFamily="18" charset="0"/>
              </a:rPr>
              <a:t>Voltage Drop</a:t>
            </a:r>
            <a:endParaRPr lang="en-US" sz="2400" b="1" dirty="0">
              <a:solidFill>
                <a:schemeClr val="tx2"/>
              </a:solidFill>
            </a:endParaRPr>
          </a:p>
        </p:txBody>
      </p:sp>
      <p:sp>
        <p:nvSpPr>
          <p:cNvPr id="3" name="Content Placeholder 2"/>
          <p:cNvSpPr>
            <a:spLocks noGrp="1"/>
          </p:cNvSpPr>
          <p:nvPr>
            <p:ph idx="1"/>
          </p:nvPr>
        </p:nvSpPr>
        <p:spPr/>
        <p:txBody>
          <a:bodyPr>
            <a:normAutofit fontScale="92500"/>
          </a:bodyPr>
          <a:lstStyle/>
          <a:p>
            <a:pPr algn="just"/>
            <a:r>
              <a:rPr lang="en-US" dirty="0">
                <a:latin typeface="Times New Roman" pitchFamily="18" charset="0"/>
                <a:cs typeface="Times New Roman" pitchFamily="18" charset="0"/>
              </a:rPr>
              <a:t>One of the most important constraints on distribution system design is the voltage level at the customer intake point.</a:t>
            </a:r>
          </a:p>
          <a:p>
            <a:pPr algn="just"/>
            <a:r>
              <a:rPr lang="en-US" dirty="0">
                <a:latin typeface="Times New Roman" pitchFamily="18" charset="0"/>
                <a:cs typeface="Times New Roman" pitchFamily="18" charset="0"/>
              </a:rPr>
              <a:t>This is particularly important for the vast majority of customer taking supplies at low voltage with no means of adjusting the voltage received.</a:t>
            </a:r>
          </a:p>
          <a:p>
            <a:pPr algn="just"/>
            <a:r>
              <a:rPr lang="en-US" dirty="0">
                <a:latin typeface="Times New Roman" pitchFamily="18" charset="0"/>
                <a:cs typeface="Times New Roman" pitchFamily="18" charset="0"/>
              </a:rPr>
              <a:t> A knowledge of the voltage at different locations can indicate the strong and weak parts of a networks</a:t>
            </a:r>
            <a:r>
              <a:rPr lang="en-US" dirty="0" smtClean="0">
                <a:latin typeface="Times New Roman" pitchFamily="18" charset="0"/>
                <a:cs typeface="Times New Roman" pitchFamily="18" charset="0"/>
              </a:rPr>
              <a:t>.</a:t>
            </a:r>
            <a:endParaRPr lang="en-US" dirty="0">
              <a:latin typeface="Times New Roman" pitchFamily="18" charset="0"/>
              <a:cs typeface="Times New Roman" pitchFamily="18" charset="0"/>
            </a:endParaRPr>
          </a:p>
        </p:txBody>
      </p:sp>
      <p:sp>
        <p:nvSpPr>
          <p:cNvPr id="4" name="Footer Placeholder 3"/>
          <p:cNvSpPr>
            <a:spLocks noGrp="1"/>
          </p:cNvSpPr>
          <p:nvPr>
            <p:ph type="ftr" sz="quarter" idx="11"/>
          </p:nvPr>
        </p:nvSpPr>
        <p:spPr/>
        <p:txBody>
          <a:bodyPr/>
          <a:lstStyle/>
          <a:p>
            <a:r>
              <a:rPr lang="en-US" dirty="0" err="1" smtClean="0"/>
              <a:t>Perencanaan</a:t>
            </a:r>
            <a:r>
              <a:rPr lang="en-US" dirty="0" smtClean="0"/>
              <a:t> </a:t>
            </a:r>
            <a:r>
              <a:rPr lang="en-US" dirty="0" err="1" smtClean="0"/>
              <a:t>Sistem</a:t>
            </a:r>
            <a:r>
              <a:rPr lang="en-US" dirty="0" smtClean="0"/>
              <a:t> </a:t>
            </a:r>
            <a:r>
              <a:rPr lang="en-US" dirty="0" err="1" smtClean="0"/>
              <a:t>Listrik</a:t>
            </a:r>
            <a:r>
              <a:rPr lang="en-US" dirty="0" smtClean="0"/>
              <a:t> </a:t>
            </a:r>
            <a:r>
              <a:rPr lang="en-US" dirty="0" err="1" smtClean="0"/>
              <a:t>untuk</a:t>
            </a:r>
            <a:r>
              <a:rPr lang="en-US" dirty="0" smtClean="0"/>
              <a:t> </a:t>
            </a:r>
            <a:r>
              <a:rPr lang="en-US" dirty="0" err="1" smtClean="0"/>
              <a:t>Industri</a:t>
            </a:r>
            <a:r>
              <a:rPr lang="en-US" dirty="0" smtClean="0"/>
              <a:t> by DMZ</a:t>
            </a:r>
            <a:endParaRPr lang="en-US" dirty="0"/>
          </a:p>
        </p:txBody>
      </p:sp>
      <p:cxnSp>
        <p:nvCxnSpPr>
          <p:cNvPr id="6" name="Straight Connector 5"/>
          <p:cNvCxnSpPr/>
          <p:nvPr/>
        </p:nvCxnSpPr>
        <p:spPr>
          <a:xfrm>
            <a:off x="457200" y="6324600"/>
            <a:ext cx="8229600" cy="1588"/>
          </a:xfrm>
          <a:prstGeom prst="line">
            <a:avLst/>
          </a:prstGeom>
          <a:ln w="76200" cmpd="thinThick">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a:off x="1295400" y="990600"/>
            <a:ext cx="7391400" cy="1588"/>
          </a:xfrm>
          <a:prstGeom prst="line">
            <a:avLst/>
          </a:prstGeom>
          <a:ln w="19050"/>
        </p:spPr>
        <p:style>
          <a:lnRef idx="1">
            <a:schemeClr val="accent1"/>
          </a:lnRef>
          <a:fillRef idx="0">
            <a:schemeClr val="accent1"/>
          </a:fillRef>
          <a:effectRef idx="0">
            <a:schemeClr val="accent1"/>
          </a:effectRef>
          <a:fontRef idx="minor">
            <a:schemeClr val="tx1"/>
          </a:fontRef>
        </p:style>
      </p:cxnSp>
      <p:pic>
        <p:nvPicPr>
          <p:cNvPr id="9" name="Picture 8"/>
          <p:cNvPicPr/>
          <p:nvPr/>
        </p:nvPicPr>
        <p:blipFill>
          <a:blip r:embed="rId2" cstate="print">
            <a:extLst>
              <a:ext uri="{28A0092B-C50C-407E-A947-70E740481C1C}">
                <a14:useLocalDpi xmlns:a14="http://schemas.microsoft.com/office/drawing/2010/main" val="0"/>
              </a:ext>
            </a:extLst>
          </a:blip>
          <a:stretch>
            <a:fillRect/>
          </a:stretch>
        </p:blipFill>
        <p:spPr>
          <a:xfrm>
            <a:off x="38100" y="0"/>
            <a:ext cx="1104900" cy="1085850"/>
          </a:xfrm>
          <a:prstGeom prst="rect">
            <a:avLst/>
          </a:prstGeom>
        </p:spPr>
      </p:pic>
    </p:spTree>
    <p:extLst>
      <p:ext uri="{BB962C8B-B14F-4D97-AF65-F5344CB8AC3E}">
        <p14:creationId xmlns:p14="http://schemas.microsoft.com/office/powerpoint/2010/main" val="71377370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r"/>
            <a:r>
              <a:rPr lang="en-US" sz="2400" b="1" dirty="0">
                <a:latin typeface="Times New Roman" pitchFamily="18" charset="0"/>
                <a:cs typeface="Times New Roman" pitchFamily="18" charset="0"/>
              </a:rPr>
              <a:t>Voltage Drop</a:t>
            </a:r>
            <a:endParaRPr lang="en-US" sz="2400" b="1" dirty="0">
              <a:solidFill>
                <a:schemeClr val="tx2"/>
              </a:solidFill>
            </a:endParaRPr>
          </a:p>
        </p:txBody>
      </p:sp>
      <p:sp>
        <p:nvSpPr>
          <p:cNvPr id="3" name="Content Placeholder 2"/>
          <p:cNvSpPr>
            <a:spLocks noGrp="1"/>
          </p:cNvSpPr>
          <p:nvPr>
            <p:ph idx="1"/>
          </p:nvPr>
        </p:nvSpPr>
        <p:spPr/>
        <p:txBody>
          <a:bodyPr>
            <a:normAutofit fontScale="92500" lnSpcReduction="10000"/>
          </a:bodyPr>
          <a:lstStyle/>
          <a:p>
            <a:r>
              <a:rPr lang="en-US" dirty="0">
                <a:latin typeface="Times New Roman" pitchFamily="18" charset="0"/>
                <a:cs typeface="Times New Roman" pitchFamily="18" charset="0"/>
              </a:rPr>
              <a:t>The voltage drop </a:t>
            </a:r>
            <a:r>
              <a:rPr lang="en-US" dirty="0" err="1">
                <a:latin typeface="Times New Roman" pitchFamily="18" charset="0"/>
                <a:cs typeface="Times New Roman" pitchFamily="18" charset="0"/>
              </a:rPr>
              <a:t>phasor</a:t>
            </a:r>
            <a:r>
              <a:rPr lang="en-US" dirty="0">
                <a:latin typeface="Times New Roman" pitchFamily="18" charset="0"/>
                <a:cs typeface="Times New Roman" pitchFamily="18" charset="0"/>
              </a:rPr>
              <a:t> </a:t>
            </a:r>
            <a:r>
              <a:rPr lang="en-US" b="1" i="1" dirty="0" err="1">
                <a:latin typeface="Times New Roman" pitchFamily="18" charset="0"/>
                <a:cs typeface="Times New Roman" pitchFamily="18" charset="0"/>
              </a:rPr>
              <a:t>V</a:t>
            </a:r>
            <a:r>
              <a:rPr lang="en-US" b="1" i="1" baseline="-25000" dirty="0" err="1">
                <a:latin typeface="Times New Roman" pitchFamily="18" charset="0"/>
                <a:cs typeface="Times New Roman" pitchFamily="18" charset="0"/>
              </a:rPr>
              <a:t>d</a:t>
            </a:r>
            <a:r>
              <a:rPr lang="en-US" b="1" i="1" dirty="0">
                <a:latin typeface="Times New Roman" pitchFamily="18" charset="0"/>
                <a:cs typeface="Times New Roman" pitchFamily="18" charset="0"/>
              </a:rPr>
              <a:t> </a:t>
            </a:r>
            <a:r>
              <a:rPr lang="en-US" dirty="0">
                <a:latin typeface="Times New Roman" pitchFamily="18" charset="0"/>
                <a:cs typeface="Times New Roman" pitchFamily="18" charset="0"/>
              </a:rPr>
              <a:t>for a section of line having an impedance </a:t>
            </a:r>
            <a:r>
              <a:rPr lang="en-US" b="1" i="1" dirty="0">
                <a:latin typeface="Times New Roman" pitchFamily="18" charset="0"/>
                <a:cs typeface="Times New Roman" pitchFamily="18" charset="0"/>
              </a:rPr>
              <a:t>Z</a:t>
            </a:r>
            <a:r>
              <a:rPr lang="en-US" dirty="0">
                <a:latin typeface="Times New Roman" pitchFamily="18" charset="0"/>
                <a:cs typeface="Times New Roman" pitchFamily="18" charset="0"/>
              </a:rPr>
              <a:t> and carrying current I is given by</a:t>
            </a:r>
          </a:p>
          <a:p>
            <a:endParaRPr lang="en-US" dirty="0" smtClean="0"/>
          </a:p>
          <a:p>
            <a:pPr marL="346075" indent="-346075" algn="just">
              <a:spcBef>
                <a:spcPts val="25"/>
              </a:spcBef>
              <a:buFont typeface="Arial" charset="0"/>
              <a:buChar char="•"/>
            </a:pPr>
            <a:r>
              <a:rPr lang="en-US" dirty="0">
                <a:latin typeface="Times New Roman" pitchFamily="18" charset="0"/>
                <a:cs typeface="Times New Roman" pitchFamily="18" charset="0"/>
              </a:rPr>
              <a:t>In distribution system it is the arithmetic difference between sending and receiving end voltages which is the more useful voltage drop value. </a:t>
            </a:r>
          </a:p>
          <a:p>
            <a:pPr marL="346075" indent="-346075" algn="just">
              <a:spcBef>
                <a:spcPts val="25"/>
              </a:spcBef>
              <a:buFont typeface="Arial" charset="0"/>
              <a:buChar char="•"/>
            </a:pPr>
            <a:r>
              <a:rPr lang="en-US" dirty="0">
                <a:latin typeface="Times New Roman" pitchFamily="18" charset="0"/>
                <a:cs typeface="Times New Roman" pitchFamily="18" charset="0"/>
              </a:rPr>
              <a:t>A close approximation to this can be obtained from the simplified </a:t>
            </a:r>
            <a:r>
              <a:rPr lang="en-US" dirty="0" smtClean="0">
                <a:latin typeface="Times New Roman" pitchFamily="18" charset="0"/>
                <a:cs typeface="Times New Roman" pitchFamily="18" charset="0"/>
              </a:rPr>
              <a:t>equivalent</a:t>
            </a:r>
            <a:endParaRPr lang="en-US" dirty="0">
              <a:latin typeface="Times New Roman" pitchFamily="18" charset="0"/>
              <a:cs typeface="Times New Roman" pitchFamily="18" charset="0"/>
            </a:endParaRPr>
          </a:p>
        </p:txBody>
      </p:sp>
      <p:sp>
        <p:nvSpPr>
          <p:cNvPr id="4" name="Footer Placeholder 3"/>
          <p:cNvSpPr>
            <a:spLocks noGrp="1"/>
          </p:cNvSpPr>
          <p:nvPr>
            <p:ph type="ftr" sz="quarter" idx="11"/>
          </p:nvPr>
        </p:nvSpPr>
        <p:spPr/>
        <p:txBody>
          <a:bodyPr/>
          <a:lstStyle/>
          <a:p>
            <a:r>
              <a:rPr lang="en-US" dirty="0" err="1" smtClean="0"/>
              <a:t>Perencanaan</a:t>
            </a:r>
            <a:r>
              <a:rPr lang="en-US" dirty="0" smtClean="0"/>
              <a:t> </a:t>
            </a:r>
            <a:r>
              <a:rPr lang="en-US" dirty="0" err="1" smtClean="0"/>
              <a:t>Sistem</a:t>
            </a:r>
            <a:r>
              <a:rPr lang="en-US" dirty="0" smtClean="0"/>
              <a:t> </a:t>
            </a:r>
            <a:r>
              <a:rPr lang="en-US" dirty="0" err="1" smtClean="0"/>
              <a:t>Listrik</a:t>
            </a:r>
            <a:r>
              <a:rPr lang="en-US" dirty="0" smtClean="0"/>
              <a:t> </a:t>
            </a:r>
            <a:r>
              <a:rPr lang="en-US" dirty="0" err="1" smtClean="0"/>
              <a:t>untuk</a:t>
            </a:r>
            <a:r>
              <a:rPr lang="en-US" dirty="0" smtClean="0"/>
              <a:t> </a:t>
            </a:r>
            <a:r>
              <a:rPr lang="en-US" dirty="0" err="1" smtClean="0"/>
              <a:t>Industri</a:t>
            </a:r>
            <a:r>
              <a:rPr lang="en-US" dirty="0" smtClean="0"/>
              <a:t> by DMZ</a:t>
            </a:r>
            <a:endParaRPr lang="en-US" dirty="0"/>
          </a:p>
        </p:txBody>
      </p:sp>
      <p:cxnSp>
        <p:nvCxnSpPr>
          <p:cNvPr id="6" name="Straight Connector 5"/>
          <p:cNvCxnSpPr/>
          <p:nvPr/>
        </p:nvCxnSpPr>
        <p:spPr>
          <a:xfrm>
            <a:off x="457200" y="6324600"/>
            <a:ext cx="8229600" cy="1588"/>
          </a:xfrm>
          <a:prstGeom prst="line">
            <a:avLst/>
          </a:prstGeom>
          <a:ln w="76200" cmpd="thinThick">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a:off x="1295400" y="990600"/>
            <a:ext cx="7391400" cy="1588"/>
          </a:xfrm>
          <a:prstGeom prst="line">
            <a:avLst/>
          </a:prstGeom>
          <a:ln w="19050"/>
        </p:spPr>
        <p:style>
          <a:lnRef idx="1">
            <a:schemeClr val="accent1"/>
          </a:lnRef>
          <a:fillRef idx="0">
            <a:schemeClr val="accent1"/>
          </a:fillRef>
          <a:effectRef idx="0">
            <a:schemeClr val="accent1"/>
          </a:effectRef>
          <a:fontRef idx="minor">
            <a:schemeClr val="tx1"/>
          </a:fontRef>
        </p:style>
      </p:cxnSp>
      <p:pic>
        <p:nvPicPr>
          <p:cNvPr id="9" name="Picture 8"/>
          <p:cNvPicPr/>
          <p:nvPr/>
        </p:nvPicPr>
        <p:blipFill>
          <a:blip r:embed="rId3" cstate="print">
            <a:extLst>
              <a:ext uri="{28A0092B-C50C-407E-A947-70E740481C1C}">
                <a14:useLocalDpi xmlns:a14="http://schemas.microsoft.com/office/drawing/2010/main" val="0"/>
              </a:ext>
            </a:extLst>
          </a:blip>
          <a:stretch>
            <a:fillRect/>
          </a:stretch>
        </p:blipFill>
        <p:spPr>
          <a:xfrm>
            <a:off x="38100" y="0"/>
            <a:ext cx="1104900" cy="1085850"/>
          </a:xfrm>
          <a:prstGeom prst="rect">
            <a:avLst/>
          </a:prstGeom>
        </p:spPr>
      </p:pic>
      <p:graphicFrame>
        <p:nvGraphicFramePr>
          <p:cNvPr id="5" name="Object 4"/>
          <p:cNvGraphicFramePr>
            <a:graphicFrameLocks noChangeAspect="1"/>
          </p:cNvGraphicFramePr>
          <p:nvPr>
            <p:extLst>
              <p:ext uri="{D42A27DB-BD31-4B8C-83A1-F6EECF244321}">
                <p14:modId xmlns:p14="http://schemas.microsoft.com/office/powerpoint/2010/main" val="2935782737"/>
              </p:ext>
            </p:extLst>
          </p:nvPr>
        </p:nvGraphicFramePr>
        <p:xfrm>
          <a:off x="3773488" y="2590800"/>
          <a:ext cx="1600200" cy="762000"/>
        </p:xfrm>
        <a:graphic>
          <a:graphicData uri="http://schemas.openxmlformats.org/presentationml/2006/ole">
            <mc:AlternateContent xmlns:mc="http://schemas.openxmlformats.org/markup-compatibility/2006">
              <mc:Choice xmlns:v="urn:schemas-microsoft-com:vml" Requires="v">
                <p:oleObj spid="_x0000_s1068" name="Equation" r:id="rId4" imgW="508000" imgH="228600" progId="Equation.3">
                  <p:embed/>
                </p:oleObj>
              </mc:Choice>
              <mc:Fallback>
                <p:oleObj name="Equation" r:id="rId4" imgW="508000" imgH="228600" progId="Equation.3">
                  <p:embed/>
                  <p:pic>
                    <p:nvPicPr>
                      <p:cNvPr id="0" name="Object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773488" y="2590800"/>
                        <a:ext cx="1600200"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extLst>
      <p:ext uri="{BB962C8B-B14F-4D97-AF65-F5344CB8AC3E}">
        <p14:creationId xmlns:p14="http://schemas.microsoft.com/office/powerpoint/2010/main" val="82645517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r"/>
            <a:r>
              <a:rPr lang="en-US" sz="2400" b="1" dirty="0">
                <a:latin typeface="Times New Roman" pitchFamily="18" charset="0"/>
                <a:cs typeface="Times New Roman" pitchFamily="18" charset="0"/>
              </a:rPr>
              <a:t>Voltage Drop</a:t>
            </a:r>
            <a:endParaRPr lang="en-US" sz="2400" b="1" dirty="0">
              <a:solidFill>
                <a:schemeClr val="tx2"/>
              </a:solidFill>
            </a:endParaRPr>
          </a:p>
        </p:txBody>
      </p:sp>
      <p:sp>
        <p:nvSpPr>
          <p:cNvPr id="3" name="Content Placeholder 2"/>
          <p:cNvSpPr>
            <a:spLocks noGrp="1"/>
          </p:cNvSpPr>
          <p:nvPr>
            <p:ph idx="1"/>
          </p:nvPr>
        </p:nvSpPr>
        <p:spPr>
          <a:xfrm>
            <a:off x="457200" y="1600200"/>
            <a:ext cx="8229600" cy="2743200"/>
          </a:xfrm>
        </p:spPr>
        <p:txBody>
          <a:bodyPr>
            <a:normAutofit fontScale="85000" lnSpcReduction="20000"/>
          </a:bodyPr>
          <a:lstStyle/>
          <a:p>
            <a:r>
              <a:rPr lang="en-US" dirty="0">
                <a:latin typeface="Times New Roman" pitchFamily="18" charset="0"/>
                <a:cs typeface="Times New Roman" pitchFamily="18" charset="0"/>
              </a:rPr>
              <a:t>The figure has </a:t>
            </a:r>
            <a:r>
              <a:rPr lang="en-US" b="1" i="1" dirty="0">
                <a:latin typeface="Times New Roman" pitchFamily="18" charset="0"/>
                <a:cs typeface="Times New Roman" pitchFamily="18" charset="0"/>
              </a:rPr>
              <a:t>resistance R</a:t>
            </a:r>
            <a:r>
              <a:rPr lang="en-US" dirty="0">
                <a:latin typeface="Times New Roman" pitchFamily="18" charset="0"/>
                <a:cs typeface="Times New Roman" pitchFamily="18" charset="0"/>
              </a:rPr>
              <a:t>, </a:t>
            </a:r>
            <a:r>
              <a:rPr lang="en-US" b="1" i="1" dirty="0">
                <a:latin typeface="Times New Roman" pitchFamily="18" charset="0"/>
                <a:cs typeface="Times New Roman" pitchFamily="18" charset="0"/>
              </a:rPr>
              <a:t>reactance X</a:t>
            </a:r>
            <a:r>
              <a:rPr lang="en-US" dirty="0">
                <a:latin typeface="Times New Roman" pitchFamily="18" charset="0"/>
                <a:cs typeface="Times New Roman" pitchFamily="18" charset="0"/>
              </a:rPr>
              <a:t>, </a:t>
            </a:r>
            <a:r>
              <a:rPr lang="en-US" b="1" i="1" dirty="0">
                <a:latin typeface="Times New Roman" pitchFamily="18" charset="0"/>
                <a:cs typeface="Times New Roman" pitchFamily="18" charset="0"/>
              </a:rPr>
              <a:t>sending end voltage V</a:t>
            </a:r>
            <a:r>
              <a:rPr lang="en-US" b="1" i="1" baseline="-25000" dirty="0">
                <a:latin typeface="Times New Roman" pitchFamily="18" charset="0"/>
                <a:cs typeface="Times New Roman" pitchFamily="18" charset="0"/>
              </a:rPr>
              <a:t>S</a:t>
            </a:r>
            <a:r>
              <a:rPr lang="en-US" b="1" i="1" dirty="0">
                <a:latin typeface="Times New Roman" pitchFamily="18" charset="0"/>
                <a:cs typeface="Times New Roman" pitchFamily="18" charset="0"/>
              </a:rPr>
              <a:t> </a:t>
            </a:r>
            <a:r>
              <a:rPr lang="en-US" dirty="0">
                <a:latin typeface="Times New Roman" pitchFamily="18" charset="0"/>
                <a:cs typeface="Times New Roman" pitchFamily="18" charset="0"/>
              </a:rPr>
              <a:t>and </a:t>
            </a:r>
            <a:r>
              <a:rPr lang="en-US" b="1" i="1" dirty="0">
                <a:latin typeface="Times New Roman" pitchFamily="18" charset="0"/>
                <a:cs typeface="Times New Roman" pitchFamily="18" charset="0"/>
              </a:rPr>
              <a:t>receiving end voltage </a:t>
            </a:r>
            <a:r>
              <a:rPr lang="en-US" b="1" i="1" dirty="0" err="1">
                <a:latin typeface="Times New Roman" pitchFamily="18" charset="0"/>
                <a:cs typeface="Times New Roman" pitchFamily="18" charset="0"/>
              </a:rPr>
              <a:t>V</a:t>
            </a:r>
            <a:r>
              <a:rPr lang="en-US" b="1" i="1" baseline="-25000" dirty="0" err="1">
                <a:latin typeface="Times New Roman" pitchFamily="18" charset="0"/>
                <a:cs typeface="Times New Roman" pitchFamily="18" charset="0"/>
              </a:rPr>
              <a:t>r</a:t>
            </a:r>
            <a:r>
              <a:rPr lang="en-US" b="1" i="1" dirty="0">
                <a:latin typeface="Times New Roman" pitchFamily="18" charset="0"/>
                <a:cs typeface="Times New Roman" pitchFamily="18" charset="0"/>
              </a:rPr>
              <a:t>. . </a:t>
            </a:r>
            <a:r>
              <a:rPr lang="en-US" dirty="0">
                <a:latin typeface="Times New Roman" pitchFamily="18" charset="0"/>
                <a:cs typeface="Times New Roman" pitchFamily="18" charset="0"/>
              </a:rPr>
              <a:t>It carries current </a:t>
            </a:r>
            <a:r>
              <a:rPr lang="en-US" b="1" i="1" dirty="0">
                <a:latin typeface="Times New Roman" pitchFamily="18" charset="0"/>
                <a:cs typeface="Times New Roman" pitchFamily="18" charset="0"/>
              </a:rPr>
              <a:t>I</a:t>
            </a:r>
            <a:r>
              <a:rPr lang="en-US" dirty="0">
                <a:latin typeface="Times New Roman" pitchFamily="18" charset="0"/>
                <a:cs typeface="Times New Roman" pitchFamily="18" charset="0"/>
              </a:rPr>
              <a:t> lagging on </a:t>
            </a:r>
            <a:r>
              <a:rPr lang="en-US" b="1" i="1" dirty="0" err="1">
                <a:latin typeface="Times New Roman" pitchFamily="18" charset="0"/>
                <a:cs typeface="Times New Roman" pitchFamily="18" charset="0"/>
              </a:rPr>
              <a:t>V</a:t>
            </a:r>
            <a:r>
              <a:rPr lang="en-US" b="1" i="1" baseline="-25000" dirty="0" err="1">
                <a:latin typeface="Times New Roman" pitchFamily="18" charset="0"/>
                <a:cs typeface="Times New Roman" pitchFamily="18" charset="0"/>
              </a:rPr>
              <a:t>r</a:t>
            </a:r>
            <a:r>
              <a:rPr lang="en-US" dirty="0">
                <a:latin typeface="Times New Roman" pitchFamily="18" charset="0"/>
                <a:cs typeface="Times New Roman" pitchFamily="18" charset="0"/>
              </a:rPr>
              <a:t> .</a:t>
            </a:r>
          </a:p>
          <a:p>
            <a:pPr marL="346075" indent="-346075" algn="just">
              <a:spcBef>
                <a:spcPts val="25"/>
              </a:spcBef>
              <a:buFont typeface="Arial" charset="0"/>
              <a:buChar char="•"/>
            </a:pPr>
            <a:r>
              <a:rPr lang="en-US" dirty="0">
                <a:latin typeface="Times New Roman" pitchFamily="18" charset="0"/>
                <a:cs typeface="Times New Roman" pitchFamily="18" charset="0"/>
              </a:rPr>
              <a:t>During normal load-flow conditions the angle between the receiving and sending end voltage </a:t>
            </a:r>
            <a:r>
              <a:rPr lang="en-US" b="1" i="1" dirty="0" err="1">
                <a:latin typeface="Times New Roman" pitchFamily="18" charset="0"/>
                <a:cs typeface="Times New Roman" pitchFamily="18" charset="0"/>
              </a:rPr>
              <a:t>V</a:t>
            </a:r>
            <a:r>
              <a:rPr lang="en-US" b="1" i="1" baseline="-25000" dirty="0" err="1">
                <a:latin typeface="Times New Roman" pitchFamily="18" charset="0"/>
                <a:cs typeface="Times New Roman" pitchFamily="18" charset="0"/>
              </a:rPr>
              <a:t>r</a:t>
            </a:r>
            <a:r>
              <a:rPr lang="en-US" baseline="-25000" dirty="0">
                <a:latin typeface="Times New Roman" pitchFamily="18" charset="0"/>
                <a:cs typeface="Times New Roman" pitchFamily="18" charset="0"/>
              </a:rPr>
              <a:t> </a:t>
            </a:r>
            <a:r>
              <a:rPr lang="en-US" dirty="0">
                <a:latin typeface="Times New Roman" pitchFamily="18" charset="0"/>
                <a:cs typeface="Times New Roman" pitchFamily="18" charset="0"/>
              </a:rPr>
              <a:t>and </a:t>
            </a:r>
            <a:r>
              <a:rPr lang="en-US" b="1" i="1" dirty="0">
                <a:latin typeface="Times New Roman" pitchFamily="18" charset="0"/>
                <a:cs typeface="Times New Roman" pitchFamily="18" charset="0"/>
              </a:rPr>
              <a:t>V</a:t>
            </a:r>
            <a:r>
              <a:rPr lang="en-US" b="1" i="1" baseline="-25000" dirty="0">
                <a:latin typeface="Times New Roman" pitchFamily="18" charset="0"/>
                <a:cs typeface="Times New Roman" pitchFamily="18" charset="0"/>
              </a:rPr>
              <a:t>S</a:t>
            </a:r>
            <a:r>
              <a:rPr lang="en-US" dirty="0">
                <a:latin typeface="Times New Roman" pitchFamily="18" charset="0"/>
                <a:cs typeface="Times New Roman" pitchFamily="18" charset="0"/>
              </a:rPr>
              <a:t> is only a few degrees. </a:t>
            </a:r>
          </a:p>
          <a:p>
            <a:pPr marL="346075" indent="-346075" algn="just">
              <a:spcBef>
                <a:spcPts val="25"/>
              </a:spcBef>
              <a:buFont typeface="Arial" charset="0"/>
              <a:buChar char="•"/>
            </a:pPr>
            <a:r>
              <a:rPr lang="en-US" dirty="0">
                <a:latin typeface="Times New Roman" pitchFamily="18" charset="0"/>
                <a:cs typeface="Times New Roman" pitchFamily="18" charset="0"/>
              </a:rPr>
              <a:t>For most practical cases the </a:t>
            </a:r>
            <a:r>
              <a:rPr lang="en-US" b="1" dirty="0">
                <a:latin typeface="Times New Roman" pitchFamily="18" charset="0"/>
                <a:cs typeface="Times New Roman" pitchFamily="18" charset="0"/>
              </a:rPr>
              <a:t>approximation </a:t>
            </a:r>
            <a:r>
              <a:rPr lang="en-US" b="1" dirty="0">
                <a:latin typeface="Times New Roman" pitchFamily="18" charset="0"/>
                <a:cs typeface="Times New Roman" pitchFamily="18" charset="0"/>
                <a:sym typeface="Symbol" pitchFamily="18" charset="2"/>
              </a:rPr>
              <a:t>’ is acceptable</a:t>
            </a:r>
            <a:r>
              <a:rPr lang="en-US" dirty="0" smtClean="0">
                <a:latin typeface="Times New Roman" pitchFamily="18" charset="0"/>
                <a:cs typeface="Times New Roman" pitchFamily="18" charset="0"/>
                <a:sym typeface="Symbol" pitchFamily="18" charset="2"/>
              </a:rPr>
              <a:t>.</a:t>
            </a:r>
            <a:endParaRPr lang="en-US" dirty="0">
              <a:latin typeface="Times New Roman" pitchFamily="18" charset="0"/>
              <a:cs typeface="Times New Roman" pitchFamily="18" charset="0"/>
            </a:endParaRPr>
          </a:p>
        </p:txBody>
      </p:sp>
      <p:sp>
        <p:nvSpPr>
          <p:cNvPr id="4" name="Footer Placeholder 3"/>
          <p:cNvSpPr>
            <a:spLocks noGrp="1"/>
          </p:cNvSpPr>
          <p:nvPr>
            <p:ph type="ftr" sz="quarter" idx="11"/>
          </p:nvPr>
        </p:nvSpPr>
        <p:spPr/>
        <p:txBody>
          <a:bodyPr/>
          <a:lstStyle/>
          <a:p>
            <a:r>
              <a:rPr lang="en-US" dirty="0" err="1" smtClean="0"/>
              <a:t>Perencanaan</a:t>
            </a:r>
            <a:r>
              <a:rPr lang="en-US" dirty="0" smtClean="0"/>
              <a:t> </a:t>
            </a:r>
            <a:r>
              <a:rPr lang="en-US" dirty="0" err="1" smtClean="0"/>
              <a:t>Sistem</a:t>
            </a:r>
            <a:r>
              <a:rPr lang="en-US" dirty="0" smtClean="0"/>
              <a:t> </a:t>
            </a:r>
            <a:r>
              <a:rPr lang="en-US" dirty="0" err="1" smtClean="0"/>
              <a:t>Listrik</a:t>
            </a:r>
            <a:r>
              <a:rPr lang="en-US" dirty="0" smtClean="0"/>
              <a:t> </a:t>
            </a:r>
            <a:r>
              <a:rPr lang="en-US" dirty="0" err="1" smtClean="0"/>
              <a:t>untuk</a:t>
            </a:r>
            <a:r>
              <a:rPr lang="en-US" dirty="0" smtClean="0"/>
              <a:t> </a:t>
            </a:r>
            <a:r>
              <a:rPr lang="en-US" dirty="0" err="1" smtClean="0"/>
              <a:t>Industri</a:t>
            </a:r>
            <a:r>
              <a:rPr lang="en-US" dirty="0" smtClean="0"/>
              <a:t> by DMZ</a:t>
            </a:r>
            <a:endParaRPr lang="en-US" dirty="0"/>
          </a:p>
        </p:txBody>
      </p:sp>
      <p:cxnSp>
        <p:nvCxnSpPr>
          <p:cNvPr id="6" name="Straight Connector 5"/>
          <p:cNvCxnSpPr/>
          <p:nvPr/>
        </p:nvCxnSpPr>
        <p:spPr>
          <a:xfrm>
            <a:off x="457200" y="6324600"/>
            <a:ext cx="8229600" cy="1588"/>
          </a:xfrm>
          <a:prstGeom prst="line">
            <a:avLst/>
          </a:prstGeom>
          <a:ln w="76200" cmpd="thinThick">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a:off x="1295400" y="990600"/>
            <a:ext cx="7391400" cy="1588"/>
          </a:xfrm>
          <a:prstGeom prst="line">
            <a:avLst/>
          </a:prstGeom>
          <a:ln w="19050"/>
        </p:spPr>
        <p:style>
          <a:lnRef idx="1">
            <a:schemeClr val="accent1"/>
          </a:lnRef>
          <a:fillRef idx="0">
            <a:schemeClr val="accent1"/>
          </a:fillRef>
          <a:effectRef idx="0">
            <a:schemeClr val="accent1"/>
          </a:effectRef>
          <a:fontRef idx="minor">
            <a:schemeClr val="tx1"/>
          </a:fontRef>
        </p:style>
      </p:cxnSp>
      <p:pic>
        <p:nvPicPr>
          <p:cNvPr id="9" name="Picture 8"/>
          <p:cNvPicPr/>
          <p:nvPr/>
        </p:nvPicPr>
        <p:blipFill>
          <a:blip r:embed="rId2" cstate="print">
            <a:extLst>
              <a:ext uri="{28A0092B-C50C-407E-A947-70E740481C1C}">
                <a14:useLocalDpi xmlns:a14="http://schemas.microsoft.com/office/drawing/2010/main" val="0"/>
              </a:ext>
            </a:extLst>
          </a:blip>
          <a:stretch>
            <a:fillRect/>
          </a:stretch>
        </p:blipFill>
        <p:spPr>
          <a:xfrm>
            <a:off x="38100" y="0"/>
            <a:ext cx="1104900" cy="1085850"/>
          </a:xfrm>
          <a:prstGeom prst="rect">
            <a:avLst/>
          </a:prstGeom>
        </p:spPr>
      </p:pic>
      <p:pic>
        <p:nvPicPr>
          <p:cNvPr id="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191000" y="4724400"/>
            <a:ext cx="4505325" cy="1568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62000" y="4800600"/>
            <a:ext cx="3333750" cy="1409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82645517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Essential</Template>
  <TotalTime>1045</TotalTime>
  <Words>1731</Words>
  <Application>Microsoft Office PowerPoint</Application>
  <PresentationFormat>On-screen Show (4:3)</PresentationFormat>
  <Paragraphs>315</Paragraphs>
  <Slides>36</Slides>
  <Notes>8</Notes>
  <HiddenSlides>0</HiddenSlides>
  <MMClips>0</MMClips>
  <ScaleCrop>false</ScaleCrop>
  <HeadingPairs>
    <vt:vector size="8" baseType="variant">
      <vt:variant>
        <vt:lpstr>Fonts Used</vt:lpstr>
      </vt:variant>
      <vt:variant>
        <vt:i4>6</vt:i4>
      </vt:variant>
      <vt:variant>
        <vt:lpstr>Theme</vt:lpstr>
      </vt:variant>
      <vt:variant>
        <vt:i4>1</vt:i4>
      </vt:variant>
      <vt:variant>
        <vt:lpstr>Embedded OLE Servers</vt:lpstr>
      </vt:variant>
      <vt:variant>
        <vt:i4>1</vt:i4>
      </vt:variant>
      <vt:variant>
        <vt:lpstr>Slide Titles</vt:lpstr>
      </vt:variant>
      <vt:variant>
        <vt:i4>36</vt:i4>
      </vt:variant>
    </vt:vector>
  </HeadingPairs>
  <TitlesOfParts>
    <vt:vector size="44" baseType="lpstr">
      <vt:lpstr>Arial</vt:lpstr>
      <vt:lpstr>Calibri</vt:lpstr>
      <vt:lpstr>Cambria Math</vt:lpstr>
      <vt:lpstr>Symbol</vt:lpstr>
      <vt:lpstr>Times New Roman</vt:lpstr>
      <vt:lpstr>Wingdings</vt:lpstr>
      <vt:lpstr>Office Theme</vt:lpstr>
      <vt:lpstr>Equation</vt:lpstr>
      <vt:lpstr>Perencanaan Sistem Listrik untuk Industri TEL 12072</vt:lpstr>
      <vt:lpstr>Mari kita berdoa menurut agama dan kepercayaan masing-masing sebelum kelas dimulai.</vt:lpstr>
      <vt:lpstr>Agenda</vt:lpstr>
      <vt:lpstr>Aliran Daya</vt:lpstr>
      <vt:lpstr>PSA</vt:lpstr>
      <vt:lpstr>Aliran Daya</vt:lpstr>
      <vt:lpstr>Voltage Drop</vt:lpstr>
      <vt:lpstr>Voltage Drop</vt:lpstr>
      <vt:lpstr>Voltage Drop</vt:lpstr>
      <vt:lpstr>Voltage Drop</vt:lpstr>
      <vt:lpstr>Voltage Drop</vt:lpstr>
      <vt:lpstr>Voltage Drop</vt:lpstr>
      <vt:lpstr>Voltage Drop</vt:lpstr>
      <vt:lpstr>Voltage Drop</vt:lpstr>
      <vt:lpstr>Voltage Drop</vt:lpstr>
      <vt:lpstr>Power Factor</vt:lpstr>
      <vt:lpstr>Power Factor</vt:lpstr>
      <vt:lpstr>Power Factor</vt:lpstr>
      <vt:lpstr>Power Factor</vt:lpstr>
      <vt:lpstr>Power Factor</vt:lpstr>
      <vt:lpstr>Power Factor</vt:lpstr>
      <vt:lpstr>Power Factor</vt:lpstr>
      <vt:lpstr>Power Factor</vt:lpstr>
      <vt:lpstr>Power Factor</vt:lpstr>
      <vt:lpstr>Power Factor</vt:lpstr>
      <vt:lpstr>Aliran Daya</vt:lpstr>
      <vt:lpstr>Aliran Daya</vt:lpstr>
      <vt:lpstr>Aliran Daya</vt:lpstr>
      <vt:lpstr>Aliran Daya</vt:lpstr>
      <vt:lpstr>Aliran Daya</vt:lpstr>
      <vt:lpstr>Aliran Daya</vt:lpstr>
      <vt:lpstr>Aliran Daya</vt:lpstr>
      <vt:lpstr>Aliran Daya</vt:lpstr>
      <vt:lpstr>Aliran Daya</vt:lpstr>
      <vt:lpstr>Thank you for coming</vt:lpstr>
      <vt:lpstr>Tugas 1.2</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Elektronika Daya ‘Power Electronic”</dc:title>
  <dc:creator>windows</dc:creator>
  <cp:lastModifiedBy>Windows User</cp:lastModifiedBy>
  <cp:revision>145</cp:revision>
  <cp:lastPrinted>2019-06-20T07:08:34Z</cp:lastPrinted>
  <dcterms:created xsi:type="dcterms:W3CDTF">2018-02-07T14:50:42Z</dcterms:created>
  <dcterms:modified xsi:type="dcterms:W3CDTF">2019-07-03T03:42:12Z</dcterms:modified>
</cp:coreProperties>
</file>