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8" r:id="rId2"/>
    <p:sldId id="299" r:id="rId3"/>
    <p:sldId id="302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4" r:id="rId13"/>
    <p:sldId id="345" r:id="rId14"/>
    <p:sldId id="343" r:id="rId15"/>
    <p:sldId id="346" r:id="rId16"/>
    <p:sldId id="348" r:id="rId17"/>
    <p:sldId id="347" r:id="rId18"/>
    <p:sldId id="349" r:id="rId19"/>
    <p:sldId id="350" r:id="rId20"/>
    <p:sldId id="352" r:id="rId21"/>
    <p:sldId id="351" r:id="rId22"/>
    <p:sldId id="304" r:id="rId23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94F1B-A74B-48D5-A4C2-02ECADDA7A5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40450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6883-228B-41F6-ADB7-4F06F771F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748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6883-228B-41F6-ADB7-4F06F771FE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4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8000B-3049-4F23-8B3C-CEC9B0B109DB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5A8B-DBFD-4054-970B-B039DA476E2E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47535-AEEB-4E82-9A4B-F2B75AA758CF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58604-8E29-4E46-B2D6-B6521E2AFFA5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828F7-F083-4F17-9D12-0517F9F5C3A4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C3258-59C1-46BF-ACA0-1CC8A120EE7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11484-74D5-483D-B826-B8D5730B500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FA9-9879-4251-BD04-B49ACAE75499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889E-F7FB-4596-B3B3-623D48CC5BE2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46A0-D34A-4B48-9A8C-E2A57AC9F19E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61668-FA1E-40EC-8D84-6BB4358D3206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90A7C-CFEC-479F-9FD2-DAC908601C30}" type="datetime1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Power Electronic by DMZ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99CD2-EC90-42C5-86DE-5AEDB40DA7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izanadin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1.bp.blogspot.com/-jXV9WHuTFqI/VvAUKJYw09I/AAAAAAAABUo/S_R2nlfN6QI5LpblkxQNHjL6yvoyfQvkA/s1600/nameplatecrop.jpg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microsoft.com/office/2007/relationships/hdphoto" Target="../media/hdphoto2.wdp"/><Relationship Id="rId5" Type="http://schemas.openxmlformats.org/officeDocument/2006/relationships/image" Target="../media/image13.jpeg"/><Relationship Id="rId4" Type="http://schemas.openxmlformats.org/officeDocument/2006/relationships/hyperlink" Target="https://3.bp.blogspot.com/-56Ku-nIJXdU/VvERITtvKXI/AAAAAAAABVI/NPS31iqe5z4Nqi2_qv0ZCh2uP1YPKvVHg/s1600/Name+Plate+ABB+motor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microsoft.com/office/2007/relationships/hdphoto" Target="../media/hdphoto3.wdp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TEL 12072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Oleh</a:t>
            </a:r>
            <a:endParaRPr lang="en-US" dirty="0" smtClean="0"/>
          </a:p>
          <a:p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Ir</a:t>
            </a:r>
            <a:r>
              <a:rPr lang="en-US" dirty="0" smtClean="0"/>
              <a:t> Dina </a:t>
            </a:r>
            <a:r>
              <a:rPr lang="en-US" dirty="0" err="1" smtClean="0"/>
              <a:t>Maizana</a:t>
            </a:r>
            <a:r>
              <a:rPr lang="en-US" dirty="0" smtClean="0"/>
              <a:t> MT</a:t>
            </a:r>
          </a:p>
          <a:p>
            <a:r>
              <a:rPr lang="en-US" dirty="0" smtClean="0">
                <a:hlinkClick r:id="rId3"/>
              </a:rPr>
              <a:t>maizanadina@gmail.com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 rot="16200000">
            <a:off x="-2811780" y="2827021"/>
            <a:ext cx="676656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Universitas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Medan Area</a:t>
            </a:r>
          </a:p>
          <a:p>
            <a:pPr algn="ctr"/>
            <a:r>
              <a:rPr lang="en-US" sz="2800" b="1" dirty="0" err="1">
                <a:ln/>
                <a:solidFill>
                  <a:schemeClr val="accent3"/>
                </a:solidFill>
              </a:rPr>
              <a:t>Fakultas</a:t>
            </a:r>
            <a:r>
              <a:rPr lang="en-US" sz="2800" b="1" dirty="0">
                <a:ln/>
                <a:solidFill>
                  <a:schemeClr val="accent3"/>
                </a:solidFill>
              </a:rPr>
              <a:t> </a:t>
            </a:r>
            <a:r>
              <a:rPr lang="en-US" sz="2800" b="1" dirty="0" err="1" smtClean="0">
                <a:ln/>
                <a:solidFill>
                  <a:schemeClr val="accent3"/>
                </a:solidFill>
              </a:rPr>
              <a:t>Teknik</a:t>
            </a:r>
            <a:endParaRPr lang="en-US" sz="2800" b="1" dirty="0">
              <a:ln/>
              <a:solidFill>
                <a:schemeClr val="accent3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00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CURRENT IN SERIES CIRCUIT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r>
              <a:rPr lang="en-US" b="1" dirty="0"/>
              <a:t>Current in series circuit is the same as in each circuit element.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541297"/>
              </p:ext>
            </p:extLst>
          </p:nvPr>
        </p:nvGraphicFramePr>
        <p:xfrm>
          <a:off x="1676400" y="2971800"/>
          <a:ext cx="37211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4" imgW="965200" imgH="228600" progId="Equation.3">
                  <p:embed/>
                </p:oleObj>
              </mc:Choice>
              <mc:Fallback>
                <p:oleObj name="Equation" r:id="rId4" imgW="9652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971800"/>
                        <a:ext cx="37211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97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CURRENT IN PARALLEL CIRCUIT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Current in series circuit is equal to the total current for each element circuit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364345"/>
              </p:ext>
            </p:extLst>
          </p:nvPr>
        </p:nvGraphicFramePr>
        <p:xfrm>
          <a:off x="2590800" y="3048000"/>
          <a:ext cx="37211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4" imgW="1117600" imgH="228600" progId="Equation.3">
                  <p:embed/>
                </p:oleObj>
              </mc:Choice>
              <mc:Fallback>
                <p:oleObj name="Equation" r:id="rId4" imgW="11176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048000"/>
                        <a:ext cx="37211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97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larendon Condensed" pitchFamily="18" charset="0"/>
              </a:rPr>
              <a:t>CURRENT DIVIDER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b="1" dirty="0">
                <a:latin typeface="Garamond" pitchFamily="18" charset="0"/>
              </a:rPr>
              <a:t>Whenever current has to be divided among resistors in parallel, use current divider rule principle.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aphicFrame>
        <p:nvGraphicFramePr>
          <p:cNvPr id="5" name="Object 4" descr="current divid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644143"/>
              </p:ext>
            </p:extLst>
          </p:nvPr>
        </p:nvGraphicFramePr>
        <p:xfrm>
          <a:off x="608943" y="3303127"/>
          <a:ext cx="3810657" cy="27166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SmartDraw" r:id="rId4" imgW="2945892" imgH="1773936" progId="SmartDraw.2">
                  <p:embed/>
                </p:oleObj>
              </mc:Choice>
              <mc:Fallback>
                <p:oleObj name="SmartDraw" r:id="rId4" imgW="2945892" imgH="1773936" progId="SmartDraw.2">
                  <p:embed/>
                  <p:pic>
                    <p:nvPicPr>
                      <p:cNvPr id="0" name="Object 3" descr="current divider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43" y="3303127"/>
                        <a:ext cx="3810657" cy="27166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972644"/>
              </p:ext>
            </p:extLst>
          </p:nvPr>
        </p:nvGraphicFramePr>
        <p:xfrm>
          <a:off x="4724400" y="3407903"/>
          <a:ext cx="2711501" cy="2535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6" imgW="1028700" imgH="965200" progId="Equation.3">
                  <p:embed/>
                </p:oleObj>
              </mc:Choice>
              <mc:Fallback>
                <p:oleObj name="Equation" r:id="rId6" imgW="1028700" imgH="965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407903"/>
                        <a:ext cx="2711501" cy="25356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4619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 err="1"/>
              <a:t>Menghitung</a:t>
            </a:r>
            <a:r>
              <a:rPr lang="en-US" sz="2400" b="1" dirty="0"/>
              <a:t> Ampere Motor 3 </a:t>
            </a:r>
            <a:r>
              <a:rPr lang="en-US" sz="2400" b="1" dirty="0" err="1"/>
              <a:t>dan</a:t>
            </a:r>
            <a:r>
              <a:rPr lang="en-US" sz="2400" b="1" dirty="0"/>
              <a:t> 1 Phase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Rumus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Now, you often seeing in fabrication that electrical motor to operate their machine and more of then is 85% use electrical motor to move their machine.</a:t>
            </a:r>
          </a:p>
          <a:p>
            <a:r>
              <a:rPr lang="en-US" dirty="0" smtClean="0"/>
              <a:t>Electric motor has 2 type of phase. The first is phase 3 and it have R S T voltage and second one is phase 1 and only have phase voltage and neutral ex. Water pump in the house.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1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r"/>
            <a:r>
              <a:rPr lang="en-US" sz="2400" b="1" dirty="0"/>
              <a:t>Cara </a:t>
            </a:r>
            <a:r>
              <a:rPr lang="en-US" sz="2400" b="1" dirty="0" err="1"/>
              <a:t>Menghitung</a:t>
            </a:r>
            <a:r>
              <a:rPr lang="en-US" sz="2400" b="1" dirty="0"/>
              <a:t> Ampere 1</a:t>
            </a:r>
            <a:r>
              <a:rPr lang="en-US" sz="2400" b="1" dirty="0" smtClean="0"/>
              <a:t> Phase</a:t>
            </a:r>
            <a:endParaRPr lang="en-US" sz="2400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lvl="0"/>
                <a:r>
                  <a:rPr lang="en-US" dirty="0" smtClean="0"/>
                  <a:t>The next picture is name </a:t>
                </a:r>
                <a:r>
                  <a:rPr lang="en-US" dirty="0"/>
                  <a:t>plate </a:t>
                </a:r>
                <a:r>
                  <a:rPr lang="en-US" dirty="0" smtClean="0"/>
                  <a:t>of motor </a:t>
                </a:r>
                <a:r>
                  <a:rPr lang="en-US" dirty="0"/>
                  <a:t>1 phase </a:t>
                </a:r>
                <a:r>
                  <a:rPr lang="en-US" dirty="0" smtClean="0"/>
                  <a:t>and know about  </a:t>
                </a:r>
                <a:r>
                  <a:rPr lang="en-US" dirty="0"/>
                  <a:t>KW </a:t>
                </a:r>
                <a:r>
                  <a:rPr lang="en-US" dirty="0" smtClean="0"/>
                  <a:t>and Ampere.</a:t>
                </a:r>
              </a:p>
              <a:p>
                <a:pPr lvl="0"/>
                <a:r>
                  <a:rPr lang="en-US" dirty="0" smtClean="0"/>
                  <a:t>If know only their KW and how to calculate their ampere.</a:t>
                </a: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dirty="0"/>
                  <a:t/>
                </a:r>
                <a:br>
                  <a:rPr lang="en-US" dirty="0"/>
                </a:br>
                <a:r>
                  <a:rPr lang="en-US" b="1" dirty="0" smtClean="0"/>
                  <a:t>Know </a:t>
                </a:r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/>
                  <a:t>P : 8 KW = 8 x 1000 = 8000 Watt</a:t>
                </a:r>
                <a:br>
                  <a:rPr lang="en-US" dirty="0"/>
                </a:br>
                <a:r>
                  <a:rPr lang="en-US" dirty="0"/>
                  <a:t>V : 220V</a:t>
                </a:r>
                <a:br>
                  <a:rPr lang="en-US" dirty="0"/>
                </a:br>
                <a:r>
                  <a:rPr lang="en-US" dirty="0" smtClean="0"/>
                  <a:t>Question </a:t>
                </a:r>
                <a:r>
                  <a:rPr lang="en-US" dirty="0"/>
                  <a:t>:</a:t>
                </a:r>
                <a:br>
                  <a:rPr lang="en-US" dirty="0"/>
                </a:br>
                <a:r>
                  <a:rPr lang="en-US" dirty="0" smtClean="0"/>
                  <a:t>How much their ampere?</a:t>
                </a:r>
              </a:p>
              <a:p>
                <a:pPr lvl="0"/>
                <a:endParaRPr lang="en-US" dirty="0"/>
              </a:p>
              <a:p>
                <a:pPr lvl="0"/>
                <a:r>
                  <a:rPr lang="en-US" b="1" i="1" dirty="0" smtClean="0"/>
                  <a:t>Equation of the  motor power  1 </a:t>
                </a:r>
                <a:r>
                  <a:rPr lang="en-US" b="1" i="1" dirty="0"/>
                  <a:t>Phase: </a:t>
                </a:r>
                <a:r>
                  <a:rPr lang="en-US" dirty="0"/>
                  <a:t/>
                </a:r>
                <a:br>
                  <a:rPr lang="en-US" dirty="0"/>
                </a:br>
                <a:endParaRPr lang="en-US" dirty="0" smtClean="0"/>
              </a:p>
              <a:p>
                <a:pPr marL="0" lvl="0" indent="0">
                  <a:buNone/>
                </a:pPr>
                <a:r>
                  <a:rPr lang="en-US" b="0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𝑉𝐼</m:t>
                    </m:r>
                  </m:oMath>
                </a14:m>
                <a:r>
                  <a:rPr lang="en-US" dirty="0" smtClean="0"/>
                  <a:t>   ;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𝐼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type m:val="skw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𝑉</m:t>
                        </m:r>
                      </m:den>
                    </m:f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508" t="-1887" r="-1056" b="-9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Content Placeholder 10" descr="Nama Plate Motor 1 Phase ">
            <a:hlinkClick r:id="rId3"/>
          </p:cNvPr>
          <p:cNvPicPr>
            <a:picLocks noGrp="1"/>
          </p:cNvPicPr>
          <p:nvPr>
            <p:ph sz="half" idx="2"/>
          </p:nvPr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91100" y="3863181"/>
            <a:ext cx="3619500" cy="187911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05981" y="5715000"/>
            <a:ext cx="2992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Name Plate of </a:t>
            </a:r>
            <a:r>
              <a:rPr lang="en-US" dirty="0"/>
              <a:t>Motor 1 Phase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0" y="1600200"/>
            <a:ext cx="4038600" cy="2262981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/>
              <a:t>Ket</a:t>
            </a:r>
            <a:r>
              <a:rPr lang="en-US" b="1" dirty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  : </a:t>
            </a:r>
            <a:r>
              <a:rPr lang="en-US" dirty="0" smtClean="0"/>
              <a:t>Power </a:t>
            </a:r>
            <a:r>
              <a:rPr lang="en-US" dirty="0"/>
              <a:t>( Watt )</a:t>
            </a:r>
            <a:br>
              <a:rPr lang="en-US" dirty="0"/>
            </a:br>
            <a:r>
              <a:rPr lang="en-US" dirty="0"/>
              <a:t>I   : </a:t>
            </a:r>
            <a:r>
              <a:rPr lang="en-US" dirty="0" smtClean="0"/>
              <a:t>Current </a:t>
            </a:r>
            <a:r>
              <a:rPr lang="en-US" dirty="0"/>
              <a:t>( Ampere )</a:t>
            </a:r>
            <a:br>
              <a:rPr lang="en-US" dirty="0"/>
            </a:br>
            <a:r>
              <a:rPr lang="en-US" dirty="0"/>
              <a:t>V : </a:t>
            </a:r>
            <a:r>
              <a:rPr lang="en-US" dirty="0" smtClean="0"/>
              <a:t>Voltage </a:t>
            </a:r>
            <a:r>
              <a:rPr lang="en-US" dirty="0"/>
              <a:t>( Voltage )</a:t>
            </a:r>
          </a:p>
          <a:p>
            <a:r>
              <a:rPr lang="en-US" dirty="0" smtClean="0"/>
              <a:t>Answer </a:t>
            </a:r>
            <a:r>
              <a:rPr lang="en-US" dirty="0"/>
              <a:t>:   </a:t>
            </a:r>
            <a:br>
              <a:rPr lang="en-US" dirty="0"/>
            </a:br>
            <a:r>
              <a:rPr lang="en-US" dirty="0"/>
              <a:t>I = P/V</a:t>
            </a:r>
            <a:br>
              <a:rPr lang="en-US" dirty="0"/>
            </a:br>
            <a:r>
              <a:rPr lang="en-US" dirty="0"/>
              <a:t>I = 8000/220</a:t>
            </a:r>
            <a:br>
              <a:rPr lang="en-US" dirty="0"/>
            </a:br>
            <a:r>
              <a:rPr lang="en-US" dirty="0"/>
              <a:t>I = 36.36 </a:t>
            </a:r>
            <a:r>
              <a:rPr lang="en-US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9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r"/>
            <a:r>
              <a:rPr lang="en-US" sz="2400" b="1" dirty="0"/>
              <a:t>Cara </a:t>
            </a:r>
            <a:r>
              <a:rPr lang="en-US" sz="2400" b="1" dirty="0" err="1"/>
              <a:t>Menghitung</a:t>
            </a:r>
            <a:r>
              <a:rPr lang="en-US" sz="2400" b="1" dirty="0"/>
              <a:t> Ampere 3 </a:t>
            </a:r>
            <a:r>
              <a:rPr lang="en-US" sz="2400" b="1" dirty="0" smtClean="0"/>
              <a:t>Phase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sz="half" idx="1"/>
              </p:nvPr>
            </p:nvSpPr>
            <p:spPr>
              <a:xfrm>
                <a:off x="228600" y="1085850"/>
                <a:ext cx="3733800" cy="5192120"/>
              </a:xfrm>
            </p:spPr>
            <p:txBody>
              <a:bodyPr>
                <a:noAutofit/>
              </a:bodyPr>
              <a:lstStyle/>
              <a:p>
                <a:pPr lvl="0"/>
                <a:r>
                  <a:rPr lang="en-US" sz="1800" b="1" i="1" dirty="0" smtClean="0"/>
                  <a:t>The equation of  Motor Power 1 </a:t>
                </a:r>
                <a:r>
                  <a:rPr lang="en-US" sz="1800" b="1" i="1" dirty="0"/>
                  <a:t>Phase: </a:t>
                </a:r>
                <a:r>
                  <a:rPr lang="en-US" sz="1800" dirty="0"/>
                  <a:t/>
                </a:r>
                <a:br>
                  <a:rPr lang="en-US" sz="1800" dirty="0"/>
                </a:b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𝑃</m:t>
                    </m:r>
                    <m:r>
                      <a:rPr lang="en-US" sz="1800" b="0" i="1" smtClean="0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e>
                    </m:rad>
                    <m:r>
                      <a:rPr lang="en-US" sz="1800" b="0" i="1" smtClean="0">
                        <a:latin typeface="Cambria Math"/>
                      </a:rPr>
                      <m:t>𝑉𝐼</m:t>
                    </m:r>
                    <m:func>
                      <m:func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8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m:rPr>
                            <m:sty m:val="p"/>
                          </m:rPr>
                          <a:rPr lang="el-GR" sz="1800" b="0" i="1" smtClean="0">
                            <a:latin typeface="Cambria Math"/>
                          </a:rPr>
                          <m:t>ϕ</m:t>
                        </m:r>
                      </m:e>
                    </m:func>
                  </m:oMath>
                </a14:m>
                <a:r>
                  <a:rPr lang="en-US" sz="1800" dirty="0" smtClean="0"/>
                  <a:t> </a:t>
                </a:r>
                <a:r>
                  <a:rPr lang="en-US" sz="1800" dirty="0"/>
                  <a:t> </a:t>
                </a:r>
                <a:r>
                  <a:rPr lang="en-US" sz="1800" dirty="0" smtClean="0"/>
                  <a:t> ;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𝐼</m:t>
                    </m:r>
                    <m:r>
                      <a:rPr lang="en-US" sz="18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1800" i="1">
                            <a:latin typeface="Cambria Math"/>
                          </a:rPr>
                          <m:t>𝑉</m:t>
                        </m:r>
                        <m:func>
                          <m:func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180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m:rPr>
                                <m:sty m:val="p"/>
                              </m:rPr>
                              <a:rPr lang="el-GR" sz="1800" i="1">
                                <a:latin typeface="Cambria Math"/>
                              </a:rPr>
                              <m:t>ϕ</m:t>
                            </m:r>
                          </m:e>
                        </m:func>
                      </m:den>
                    </m:f>
                  </m:oMath>
                </a14:m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US" sz="1800" b="1" dirty="0" err="1" smtClean="0"/>
                  <a:t>Ket</a:t>
                </a:r>
                <a:r>
                  <a:rPr lang="en-US" sz="1800" b="1" dirty="0"/>
                  <a:t>:</a:t>
                </a: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US" sz="1800" dirty="0"/>
                  <a:t>P  : </a:t>
                </a:r>
                <a:r>
                  <a:rPr lang="en-US" sz="1800" dirty="0" smtClean="0"/>
                  <a:t>Power </a:t>
                </a:r>
                <a:r>
                  <a:rPr lang="en-US" sz="1800" dirty="0"/>
                  <a:t>( Watt )</a:t>
                </a:r>
                <a:br>
                  <a:rPr lang="en-US" sz="1800" dirty="0"/>
                </a:br>
                <a:r>
                  <a:rPr lang="en-US" sz="1800" dirty="0"/>
                  <a:t>I   : </a:t>
                </a:r>
                <a:r>
                  <a:rPr lang="en-US" sz="1800" dirty="0" smtClean="0"/>
                  <a:t>Current </a:t>
                </a:r>
                <a:r>
                  <a:rPr lang="en-US" sz="1800" dirty="0"/>
                  <a:t>( Ampere )</a:t>
                </a:r>
                <a:br>
                  <a:rPr lang="en-US" sz="1800" dirty="0"/>
                </a:br>
                <a:r>
                  <a:rPr lang="en-US" sz="1800" dirty="0"/>
                  <a:t>V : </a:t>
                </a:r>
                <a:r>
                  <a:rPr lang="en-US" sz="1800" dirty="0" smtClean="0"/>
                  <a:t>Voltage( </a:t>
                </a:r>
                <a:r>
                  <a:rPr lang="en-US" sz="1800" dirty="0"/>
                  <a:t>Voltage )</a:t>
                </a:r>
                <a:br>
                  <a:rPr lang="en-US" sz="1800" dirty="0"/>
                </a:br>
                <a:r>
                  <a:rPr lang="en-US" sz="1800" dirty="0"/>
                  <a:t>√3: </a:t>
                </a:r>
                <a:r>
                  <a:rPr lang="en-US" sz="1800" dirty="0" err="1" smtClean="0"/>
                  <a:t>Konstant</a:t>
                </a:r>
                <a:r>
                  <a:rPr lang="en-US" sz="1800" dirty="0" smtClean="0"/>
                  <a:t> if use </a:t>
                </a:r>
                <a:r>
                  <a:rPr lang="en-US" sz="1800" dirty="0"/>
                  <a:t>3 phase </a:t>
                </a:r>
                <a:r>
                  <a:rPr lang="en-US" sz="1800" dirty="0" smtClean="0"/>
                  <a:t>and decimal value is </a:t>
                </a:r>
                <a:r>
                  <a:rPr lang="en-US" sz="1800" dirty="0"/>
                  <a:t>1.73</a:t>
                </a:r>
                <a:br>
                  <a:rPr lang="en-US" sz="1800" dirty="0"/>
                </a:br>
                <a:r>
                  <a:rPr lang="en-US" sz="1800" dirty="0"/>
                  <a:t>Cos φ : 85 % </a:t>
                </a:r>
                <a:r>
                  <a:rPr lang="en-US" sz="1800" dirty="0" smtClean="0"/>
                  <a:t> from </a:t>
                </a:r>
                <a:r>
                  <a:rPr lang="en-US" sz="1800" dirty="0"/>
                  <a:t>motor </a:t>
                </a:r>
                <a:r>
                  <a:rPr lang="en-US" sz="1800" dirty="0" smtClean="0"/>
                  <a:t>normally standard value is  </a:t>
                </a:r>
                <a:r>
                  <a:rPr lang="en-US" sz="1800" dirty="0"/>
                  <a:t>0.85 </a:t>
                </a:r>
                <a:endParaRPr lang="en-US" sz="1800" dirty="0" smtClean="0"/>
              </a:p>
              <a:p>
                <a:pPr lvl="0"/>
                <a:r>
                  <a:rPr lang="en-US" sz="1800" b="1" dirty="0" smtClean="0"/>
                  <a:t>Know</a:t>
                </a:r>
                <a:r>
                  <a:rPr lang="en-US" sz="1800" dirty="0" smtClean="0"/>
                  <a:t>:</a:t>
                </a:r>
                <a:r>
                  <a:rPr lang="en-US" sz="1800" dirty="0"/>
                  <a:t/>
                </a:r>
                <a:br>
                  <a:rPr lang="en-US" sz="1800" dirty="0"/>
                </a:br>
                <a:r>
                  <a:rPr lang="en-US" sz="1800" dirty="0"/>
                  <a:t>P   = 37 Kw = 37 x 1000 = 37000 Watt ( W )</a:t>
                </a:r>
                <a:br>
                  <a:rPr lang="en-US" sz="1800" dirty="0"/>
                </a:br>
                <a:r>
                  <a:rPr lang="en-US" sz="1800" dirty="0"/>
                  <a:t>V  = 380 V</a:t>
                </a:r>
                <a:br>
                  <a:rPr lang="en-US" sz="1800" dirty="0"/>
                </a:br>
                <a:r>
                  <a:rPr lang="en-US" sz="1800" dirty="0"/>
                  <a:t>Cos φ = 0.85</a:t>
                </a:r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28600" y="1085850"/>
                <a:ext cx="3733800" cy="5192120"/>
              </a:xfrm>
              <a:blipFill rotWithShape="1">
                <a:blip r:embed="rId2"/>
                <a:stretch>
                  <a:fillRect l="-1144" t="-587" r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pic>
        <p:nvPicPr>
          <p:cNvPr id="11" name="Content Placeholder 10" descr="Nama Plate Motor 1 Phase ">
            <a:hlinkClick r:id="rId4"/>
          </p:cNvPr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3505200"/>
            <a:ext cx="35052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5334000" y="5715000"/>
            <a:ext cx="26945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Name Plate Motor 3 Phase</a:t>
            </a:r>
          </a:p>
        </p:txBody>
      </p:sp>
      <p:sp>
        <p:nvSpPr>
          <p:cNvPr id="13" name="Content Placeholder 6"/>
          <p:cNvSpPr txBox="1">
            <a:spLocks/>
          </p:cNvSpPr>
          <p:nvPr/>
        </p:nvSpPr>
        <p:spPr>
          <a:xfrm>
            <a:off x="4572000" y="1085566"/>
            <a:ext cx="3924300" cy="27244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Question</a:t>
            </a:r>
            <a:r>
              <a:rPr lang="en-US" sz="1800" dirty="0" smtClean="0"/>
              <a:t> 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 smtClean="0"/>
              <a:t>How </a:t>
            </a:r>
            <a:r>
              <a:rPr lang="en-US" sz="1800" dirty="0" err="1" smtClean="0"/>
              <a:t>m,uch</a:t>
            </a:r>
            <a:r>
              <a:rPr lang="en-US" sz="1800" dirty="0" smtClean="0"/>
              <a:t> the motor ampere?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 smtClean="0"/>
              <a:t>Answer</a:t>
            </a:r>
            <a:r>
              <a:rPr lang="en-US" sz="1800" dirty="0" smtClean="0"/>
              <a:t> </a:t>
            </a:r>
            <a:r>
              <a:rPr lang="en-US" sz="1800" dirty="0"/>
              <a:t>:</a:t>
            </a:r>
            <a:br>
              <a:rPr lang="en-US" sz="1800" dirty="0"/>
            </a:br>
            <a:r>
              <a:rPr lang="en-US" sz="1800" dirty="0"/>
              <a:t>I  = P</a:t>
            </a:r>
            <a:r>
              <a:rPr lang="en-US" sz="1800" dirty="0" smtClean="0"/>
              <a:t>/(V </a:t>
            </a:r>
            <a:r>
              <a:rPr lang="en-US" sz="1800" dirty="0"/>
              <a:t>x √3 x Cos </a:t>
            </a:r>
            <a:r>
              <a:rPr lang="en-US" sz="1800" dirty="0" smtClean="0"/>
              <a:t>φ)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I  = 37000 / </a:t>
            </a:r>
            <a:r>
              <a:rPr lang="en-US" sz="1800" dirty="0" smtClean="0"/>
              <a:t>(380 </a:t>
            </a:r>
            <a:r>
              <a:rPr lang="en-US" sz="1800" dirty="0"/>
              <a:t>x 1.73 x </a:t>
            </a:r>
            <a:r>
              <a:rPr lang="en-US" sz="1800" dirty="0" smtClean="0"/>
              <a:t>0.85)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I  = 37000 / 552.22</a:t>
            </a:r>
            <a:br>
              <a:rPr lang="en-US" sz="1800" dirty="0"/>
            </a:br>
            <a:r>
              <a:rPr lang="en-US" sz="1800" dirty="0"/>
              <a:t>I  = 67 </a:t>
            </a:r>
            <a:r>
              <a:rPr lang="en-US" sz="1800" dirty="0" smtClean="0"/>
              <a:t>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406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Sylfaen" pitchFamily="18" charset="0"/>
                <a:cs typeface="Aharoni" pitchFamily="2" charset="-79"/>
              </a:rPr>
              <a:t>CLASSES OF SQUIRREL CAGE INDUCTION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Sylfaen" pitchFamily="18" charset="0"/>
                <a:cs typeface="Aharoni" pitchFamily="2" charset="-79"/>
              </a:rPr>
              <a:t>MOTORS</a:t>
            </a:r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Sylfaen" pitchFamily="18" charset="0"/>
              </a:rPr>
              <a:t>It is possible to produce a large variety of torque-speed curves by varying the rotor characteristics</a:t>
            </a:r>
          </a:p>
          <a:p>
            <a:r>
              <a:rPr lang="en-US" dirty="0">
                <a:latin typeface="Sylfaen" pitchFamily="18" charset="0"/>
              </a:rPr>
              <a:t>NEMA (National  Electrical Manufacturers Association) in the US and IEC (International </a:t>
            </a:r>
            <a:r>
              <a:rPr lang="en-US" dirty="0" err="1">
                <a:latin typeface="Sylfaen" pitchFamily="18" charset="0"/>
              </a:rPr>
              <a:t>Electrotechnical</a:t>
            </a:r>
            <a:r>
              <a:rPr lang="en-US" dirty="0">
                <a:latin typeface="Sylfaen" pitchFamily="18" charset="0"/>
              </a:rPr>
              <a:t> Commission) in the Europe have defined a series of standard to help industry to select appropriate motors.</a:t>
            </a:r>
          </a:p>
          <a:p>
            <a:r>
              <a:rPr lang="en-US" dirty="0">
                <a:latin typeface="Sylfaen" pitchFamily="18" charset="0"/>
              </a:rPr>
              <a:t>These standard are referred as </a:t>
            </a:r>
            <a:r>
              <a:rPr lang="en-US" i="1" dirty="0">
                <a:latin typeface="Sylfaen" pitchFamily="18" charset="0"/>
              </a:rPr>
              <a:t>design classes</a:t>
            </a:r>
            <a:r>
              <a:rPr lang="en-US" dirty="0">
                <a:latin typeface="Sylfaen" pitchFamily="18" charset="0"/>
              </a:rPr>
              <a:t>.</a:t>
            </a:r>
          </a:p>
          <a:p>
            <a:r>
              <a:rPr lang="en-US" dirty="0">
                <a:latin typeface="Sylfaen" pitchFamily="18" charset="0"/>
              </a:rPr>
              <a:t>Figure below shows typical torque-speed curves of four standard NEMA design classes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pic>
        <p:nvPicPr>
          <p:cNvPr id="11" name="Picture 1" descr="cha29540_0626"/>
          <p:cNvPicPr>
            <a:picLocks noGrp="1" noChangeAspect="1"/>
          </p:cNvPicPr>
          <p:nvPr isPhoto="1">
            <p:ph sz="half" idx="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1495284"/>
            <a:ext cx="4267200" cy="465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06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000" dirty="0">
                <a:latin typeface="Sylfaen" pitchFamily="18" charset="0"/>
              </a:rPr>
              <a:t>The characteristics features of each standard design class 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charset="0"/>
              <a:buNone/>
            </a:pPr>
            <a:r>
              <a:rPr lang="en-US" dirty="0" smtClean="0">
                <a:latin typeface="Sylfaen" pitchFamily="18" charset="0"/>
              </a:rPr>
              <a:t>.</a:t>
            </a:r>
            <a:r>
              <a:rPr lang="en-US" b="1" u="sng" dirty="0">
                <a:latin typeface="Sylfaen" pitchFamily="18" charset="0"/>
              </a:rPr>
              <a:t> DESIGN CLASS A</a:t>
            </a:r>
          </a:p>
          <a:p>
            <a:r>
              <a:rPr lang="en-US" dirty="0">
                <a:latin typeface="Sylfaen" pitchFamily="18" charset="0"/>
              </a:rPr>
              <a:t>Standard motor design</a:t>
            </a:r>
          </a:p>
          <a:p>
            <a:r>
              <a:rPr lang="en-US" dirty="0">
                <a:latin typeface="Sylfaen" pitchFamily="18" charset="0"/>
              </a:rPr>
              <a:t>A normal starting torque, a normal starting current, and low slip.</a:t>
            </a:r>
          </a:p>
          <a:p>
            <a:r>
              <a:rPr lang="en-US" dirty="0">
                <a:latin typeface="Sylfaen" pitchFamily="18" charset="0"/>
              </a:rPr>
              <a:t>Full-load slip of class A motor must be less than 5% and must be less than class B motor with equivalent rating.</a:t>
            </a:r>
            <a:endParaRPr lang="en-MY" dirty="0">
              <a:latin typeface="Sylfaen" pitchFamily="18" charset="0"/>
            </a:endParaRPr>
          </a:p>
          <a:p>
            <a:endParaRPr lang="en-MY" dirty="0" smtClean="0">
              <a:latin typeface="Sylfaen" pitchFamily="18" charset="0"/>
            </a:endParaRPr>
          </a:p>
          <a:p>
            <a:pPr>
              <a:buFont typeface="Arial" charset="0"/>
              <a:buNone/>
            </a:pPr>
            <a:r>
              <a:rPr lang="en-US" b="1" u="sng" dirty="0">
                <a:latin typeface="Sylfaen" pitchFamily="18" charset="0"/>
              </a:rPr>
              <a:t>DESIGN CLASS B</a:t>
            </a:r>
          </a:p>
          <a:p>
            <a:r>
              <a:rPr lang="en-US" dirty="0">
                <a:latin typeface="Sylfaen" pitchFamily="18" charset="0"/>
              </a:rPr>
              <a:t>Have a normal starting torque, a lower starting current, and low slip.</a:t>
            </a:r>
          </a:p>
          <a:p>
            <a:r>
              <a:rPr lang="en-US" dirty="0">
                <a:latin typeface="Sylfaen" pitchFamily="18" charset="0"/>
              </a:rPr>
              <a:t>The motor produces about the same starting torque as class A but with 25% less current.</a:t>
            </a:r>
            <a:endParaRPr lang="en-MY" dirty="0">
              <a:latin typeface="Sylfaen" pitchFamily="18" charset="0"/>
            </a:endParaRPr>
          </a:p>
          <a:p>
            <a:endParaRPr lang="en-MY" dirty="0">
              <a:latin typeface="Sylfae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charset="0"/>
              <a:buNone/>
            </a:pPr>
            <a:r>
              <a:rPr lang="en-US" b="1" u="sng" dirty="0">
                <a:latin typeface="Sylfaen" pitchFamily="18" charset="0"/>
              </a:rPr>
              <a:t>DESIGN CLASS C</a:t>
            </a:r>
          </a:p>
          <a:p>
            <a:r>
              <a:rPr lang="en-US" dirty="0">
                <a:latin typeface="Sylfaen" pitchFamily="18" charset="0"/>
              </a:rPr>
              <a:t>Have a high starting torque, with a low starting currents, and low slip (less than 5% at full load).</a:t>
            </a:r>
          </a:p>
          <a:p>
            <a:r>
              <a:rPr lang="en-US" dirty="0">
                <a:latin typeface="Sylfaen" pitchFamily="18" charset="0"/>
              </a:rPr>
              <a:t>The pullout torque is slightly lower than that for class A motors, while starting torque is up to 250% of the full-load torque.</a:t>
            </a:r>
            <a:endParaRPr lang="en-MY" dirty="0">
              <a:latin typeface="Sylfaen" pitchFamily="18" charset="0"/>
            </a:endParaRPr>
          </a:p>
          <a:p>
            <a:endParaRPr lang="en-US" dirty="0" smtClean="0"/>
          </a:p>
          <a:p>
            <a:pPr>
              <a:buFont typeface="Arial" charset="0"/>
              <a:buNone/>
            </a:pPr>
            <a:r>
              <a:rPr lang="en-US" b="1" u="sng" dirty="0">
                <a:latin typeface="Sylfaen" pitchFamily="18" charset="0"/>
              </a:rPr>
              <a:t>DESIGN CLASS D</a:t>
            </a:r>
          </a:p>
          <a:p>
            <a:r>
              <a:rPr lang="en-US" dirty="0">
                <a:latin typeface="Sylfaen" pitchFamily="18" charset="0"/>
              </a:rPr>
              <a:t>Have a very high starting torque (275% or more of the rated torque) and a low starting current, but with a high slip at full load.</a:t>
            </a:r>
          </a:p>
          <a:p>
            <a:r>
              <a:rPr lang="en-US" dirty="0">
                <a:latin typeface="Sylfaen" pitchFamily="18" charset="0"/>
              </a:rPr>
              <a:t>The motor produces about the same starting torque as class A but with 25% less current.</a:t>
            </a:r>
            <a:endParaRPr lang="en-MY" dirty="0">
              <a:latin typeface="Sylfae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6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Sylfaen" pitchFamily="18" charset="0"/>
                <a:cs typeface="Aharoni" pitchFamily="2" charset="-79"/>
              </a:rPr>
              <a:t>STARTING OF INDUCTION MOTORS 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Sylfaen" pitchFamily="18" charset="0"/>
              </a:rPr>
              <a:t>Induction motors do not have problem of synchronous motors do</a:t>
            </a:r>
          </a:p>
          <a:p>
            <a:r>
              <a:rPr lang="en-US" dirty="0">
                <a:latin typeface="Sylfaen" pitchFamily="18" charset="0"/>
              </a:rPr>
              <a:t>In many cases, they can be started simply by connecting them to power line</a:t>
            </a:r>
          </a:p>
          <a:p>
            <a:r>
              <a:rPr lang="en-US" dirty="0">
                <a:latin typeface="Sylfaen" pitchFamily="18" charset="0"/>
              </a:rPr>
              <a:t>However, there a reason for not doing that such that it may cause a dip in power system voltage</a:t>
            </a:r>
            <a:endParaRPr lang="en-MY" dirty="0">
              <a:latin typeface="Sylfaen" pitchFamily="18" charset="0"/>
            </a:endParaRPr>
          </a:p>
          <a:p>
            <a:r>
              <a:rPr lang="en-US" dirty="0">
                <a:latin typeface="Sylfaen" pitchFamily="18" charset="0"/>
              </a:rPr>
              <a:t>For wound- rotor inductions motors, starting can be achieved at relatively low currents by inserting extra resistance in the rotor circuit during starting.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Sylfaen" pitchFamily="18" charset="0"/>
              </a:rPr>
              <a:t> This extra resistance not only increases the starting torque but also reduces the starting current.</a:t>
            </a:r>
          </a:p>
          <a:p>
            <a:r>
              <a:rPr lang="en-US" dirty="0">
                <a:latin typeface="Sylfaen" pitchFamily="18" charset="0"/>
              </a:rPr>
              <a:t>For cage induction motors, the starting current can vary widely depending primarily on the motor’s rated power and on the effective rotor resistance at starting conditions. </a:t>
            </a:r>
          </a:p>
          <a:p>
            <a:r>
              <a:rPr lang="en-US" dirty="0">
                <a:latin typeface="Sylfaen" pitchFamily="18" charset="0"/>
              </a:rPr>
              <a:t>To estimate the rotor starting current at starting conditions, all cage motors now have a starting </a:t>
            </a:r>
            <a:r>
              <a:rPr lang="en-US" i="1" dirty="0">
                <a:latin typeface="Sylfaen" pitchFamily="18" charset="0"/>
              </a:rPr>
              <a:t>code letter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9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Sylfaen" pitchFamily="18" charset="0"/>
                <a:cs typeface="Aharoni" pitchFamily="2" charset="-79"/>
              </a:rPr>
              <a:t>STARTING OF INDUCTION MOTORS 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>
                    <a:latin typeface="Sylfaen" pitchFamily="18" charset="0"/>
                  </a:rPr>
                  <a:t>The limit of the amount of current the motor can draw at starting conditions is expressed in term of the starting apparent power given by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𝑠𝑡𝑎𝑟𝑡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𝑟𝑎𝑡𝑒𝑑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h𝑜𝑟𝑠𝑒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𝑝𝑜𝑤𝑒𝑟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𝑐𝑜𝑑𝑒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𝑙𝑒𝑡𝑡𝑒𝑟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𝑓𝑎𝑐𝑡𝑜𝑟</m:t>
                        </m:r>
                      </m:e>
                    </m:d>
                  </m:oMath>
                </a14:m>
                <a:r>
                  <a:rPr lang="en-US" sz="2400" dirty="0" smtClean="0">
                    <a:latin typeface="Sylfaen" pitchFamily="18" charset="0"/>
                  </a:rPr>
                  <a:t> </a:t>
                </a:r>
              </a:p>
              <a:p>
                <a:endParaRPr lang="en-US" sz="2400" dirty="0">
                  <a:latin typeface="Sylfaen" pitchFamily="18" charset="0"/>
                </a:endParaRPr>
              </a:p>
              <a:p>
                <a:r>
                  <a:rPr lang="en-US" sz="2400" dirty="0" smtClean="0">
                    <a:latin typeface="Sylfaen" pitchFamily="18" charset="0"/>
                  </a:rPr>
                  <a:t>The </a:t>
                </a:r>
                <a:r>
                  <a:rPr lang="en-US" sz="2400" dirty="0">
                    <a:latin typeface="Sylfaen" pitchFamily="18" charset="0"/>
                  </a:rPr>
                  <a:t>starting current can be found </a:t>
                </a:r>
                <a:r>
                  <a:rPr lang="en-US" sz="2400" dirty="0" smtClean="0">
                    <a:latin typeface="Sylfaen" pitchFamily="18" charset="0"/>
                  </a:rPr>
                  <a:t>from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𝑠𝑡𝑎𝑟𝑡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𝑆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𝑠𝑡𝑎𝑟𝑡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𝑇</m:t>
                            </m:r>
                          </m:sub>
                        </m:sSub>
                      </m:den>
                    </m:f>
                  </m:oMath>
                </a14:m>
                <a:endParaRPr lang="en-US" sz="2400" i="1" dirty="0">
                  <a:latin typeface="Sylfaen" pitchFamily="18" charset="0"/>
                </a:endParaRPr>
              </a:p>
              <a:p>
                <a:endParaRPr lang="en-US" sz="2400" dirty="0">
                  <a:latin typeface="Sylfaen" pitchFamily="18" charset="0"/>
                </a:endParaRPr>
              </a:p>
              <a:p>
                <a:r>
                  <a:rPr lang="en-US" sz="2400" dirty="0" smtClean="0"/>
                  <a:t>Normally the motor starting current  is above 10% from full load current.</a:t>
                </a:r>
                <a:endParaRPr lang="en-US" sz="24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t="-943" b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9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93516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berdoa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menurut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agama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kepercayaan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masing-masing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sebelum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kelas</a:t>
            </a:r>
            <a:r>
              <a:rPr lang="en-US" sz="3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2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489960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Doa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dimulai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doabab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0209" y="3713162"/>
            <a:ext cx="2183582" cy="268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4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Sylfaen" pitchFamily="18" charset="0"/>
                <a:cs typeface="Aharoni" pitchFamily="2" charset="-79"/>
              </a:rPr>
              <a:t>STARTING OF INDUCTION MOTORS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pic>
        <p:nvPicPr>
          <p:cNvPr id="11" name="Picture 1" descr="cha29540_0634"/>
          <p:cNvPicPr>
            <a:picLocks noGrp="1" noChangeAspect="1"/>
          </p:cNvPicPr>
          <p:nvPr isPhoto="1">
            <p:ph sz="half" idx="4294967295"/>
          </p:nvPr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049" y="1676400"/>
            <a:ext cx="7626241" cy="426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557855" y="1109734"/>
            <a:ext cx="28664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Sylfaen" pitchFamily="18" charset="0"/>
              </a:rPr>
              <a:t>Table of NEMA code letters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64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99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 for coming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 descr="an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1366838"/>
            <a:ext cx="1755775" cy="229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04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Kebutuhan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Demand)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Aliran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(Power Flow)</a:t>
            </a:r>
          </a:p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Arus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beban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Load Current)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Proteksi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gangguan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(Protection on Fault)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Cadangan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 Power  Standby)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Unbreakable PS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Harmonik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(Harmonics)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Pentanahan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(Grounding)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Penangkal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petir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(Lightning rod)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Kapasitor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bank ( Bank Capacitor)</a:t>
            </a:r>
          </a:p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Penghematan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(Savings)</a:t>
            </a:r>
          </a:p>
        </p:txBody>
      </p:sp>
    </p:spTree>
    <p:extLst>
      <p:ext uri="{BB962C8B-B14F-4D97-AF65-F5344CB8AC3E}">
        <p14:creationId xmlns:p14="http://schemas.microsoft.com/office/powerpoint/2010/main" val="139317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 smtClean="0">
                <a:solidFill>
                  <a:schemeClr val="tx2"/>
                </a:solidFill>
              </a:rPr>
              <a:t>Current</a:t>
            </a:r>
            <a:endParaRPr lang="en-US" sz="2400" b="1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dirty="0" smtClean="0">
                    <a:solidFill>
                      <a:srgbClr val="0000FF"/>
                    </a:solidFill>
                  </a:rPr>
                  <a:t>Current is defined as the movement of charge in a specified direction.</a:t>
                </a:r>
              </a:p>
              <a:p>
                <a:r>
                  <a:rPr lang="en-US" b="1" dirty="0">
                    <a:solidFill>
                      <a:srgbClr val="0000FF"/>
                    </a:solidFill>
                    <a:latin typeface="Garamond" pitchFamily="18" charset="0"/>
                  </a:rPr>
                  <a:t>An Ampere = Coulomb per second</a:t>
                </a:r>
              </a:p>
              <a:p>
                <a:r>
                  <a:rPr lang="en-US" b="1" dirty="0">
                    <a:solidFill>
                      <a:srgbClr val="0000FF"/>
                    </a:solidFill>
                    <a:latin typeface="Garamond" pitchFamily="18" charset="0"/>
                  </a:rPr>
                  <a:t>Electric </a:t>
                </a:r>
                <a:r>
                  <a:rPr lang="en-US" b="1" dirty="0" smtClean="0">
                    <a:solidFill>
                      <a:srgbClr val="0000FF"/>
                    </a:solidFill>
                    <a:latin typeface="Garamond" pitchFamily="18" charset="0"/>
                  </a:rPr>
                  <a:t>current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0000FF"/>
                        </a:solidFill>
                        <a:latin typeface="Cambria Math"/>
                      </a:rPr>
                      <m:t>𝒊</m:t>
                    </m:r>
                    <m:r>
                      <a:rPr lang="en-US" b="1" i="1" smtClean="0">
                        <a:solidFill>
                          <a:srgbClr val="0000FF"/>
                        </a:solidFill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𝒅𝒒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00FF"/>
                            </a:solidFill>
                            <a:latin typeface="Cambria Math"/>
                          </a:rPr>
                          <m:t>𝒅𝒕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rgbClr val="0000FF"/>
                    </a:solidFill>
                    <a:latin typeface="Garamond" pitchFamily="18" charset="0"/>
                  </a:rPr>
                  <a:t>  . </a:t>
                </a:r>
                <a:r>
                  <a:rPr lang="en-US" b="1" dirty="0">
                    <a:solidFill>
                      <a:srgbClr val="0000FF"/>
                    </a:solidFill>
                    <a:latin typeface="Garamond" pitchFamily="18" charset="0"/>
                  </a:rPr>
                  <a:t>The unit of ampere can be derived as 1 A = 1C/s.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b="1" dirty="0" smtClean="0">
                <a:solidFill>
                  <a:schemeClr val="tx2"/>
                </a:solidFill>
              </a:rPr>
              <a:t>Type of current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aphicFrame>
        <p:nvGraphicFramePr>
          <p:cNvPr id="5" name="Content Placeholder 4" descr="dc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582266"/>
              </p:ext>
            </p:extLst>
          </p:nvPr>
        </p:nvGraphicFramePr>
        <p:xfrm>
          <a:off x="590550" y="1295400"/>
          <a:ext cx="3536950" cy="243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SmartDraw" r:id="rId4" imgW="3537204" imgH="2432304" progId="SmartDraw.2">
                  <p:embed/>
                </p:oleObj>
              </mc:Choice>
              <mc:Fallback>
                <p:oleObj name="SmartDraw" r:id="rId4" imgW="3537204" imgH="2432304" progId="SmartDraw.2">
                  <p:embed/>
                  <p:pic>
                    <p:nvPicPr>
                      <p:cNvPr id="0" name="Object 9" descr="dc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clrChange>
                          <a:clrFrom>
                            <a:srgbClr val="F8F6FF"/>
                          </a:clrFrom>
                          <a:clrTo>
                            <a:srgbClr val="F8F6FF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295400"/>
                        <a:ext cx="3536950" cy="24320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537292"/>
              </p:ext>
            </p:extLst>
          </p:nvPr>
        </p:nvGraphicFramePr>
        <p:xfrm>
          <a:off x="590550" y="3887788"/>
          <a:ext cx="32131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3" name="SmartDraw" r:id="rId6" imgW="3537204" imgH="3218688" progId="SmartDraw.2">
                  <p:embed/>
                </p:oleObj>
              </mc:Choice>
              <mc:Fallback>
                <p:oleObj name="SmartDraw" r:id="rId6" imgW="3537204" imgH="3218688" progId="SmartDraw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3887788"/>
                        <a:ext cx="3213100" cy="243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12700" cap="sq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191000" y="1981200"/>
            <a:ext cx="457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n-US" sz="2000" dirty="0">
                <a:cs typeface="Arial" charset="0"/>
              </a:rPr>
              <a:t>Direct current (</a:t>
            </a:r>
            <a:r>
              <a:rPr lang="en-US" sz="2000" dirty="0" err="1">
                <a:cs typeface="Arial" charset="0"/>
              </a:rPr>
              <a:t>arus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 err="1">
                <a:cs typeface="Arial" charset="0"/>
              </a:rPr>
              <a:t>terus</a:t>
            </a:r>
            <a:r>
              <a:rPr lang="en-US" sz="2000" dirty="0" smtClean="0">
                <a:cs typeface="Arial" charset="0"/>
              </a:rPr>
              <a:t>) </a:t>
            </a:r>
            <a:r>
              <a:rPr lang="en-US" sz="2000" dirty="0"/>
              <a:t>) is a current that remains constant with time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343400" y="4450140"/>
            <a:ext cx="46710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2000" dirty="0">
                <a:cs typeface="Arial" charset="0"/>
              </a:rPr>
              <a:t>Alternating </a:t>
            </a:r>
            <a:r>
              <a:rPr lang="en-US" sz="2000" dirty="0" smtClean="0">
                <a:cs typeface="Arial" charset="0"/>
              </a:rPr>
              <a:t>current (</a:t>
            </a:r>
            <a:r>
              <a:rPr lang="en-US" sz="2000" dirty="0" err="1" smtClean="0">
                <a:cs typeface="Arial" charset="0"/>
              </a:rPr>
              <a:t>arus</a:t>
            </a:r>
            <a:r>
              <a:rPr lang="en-US" sz="2000" dirty="0" smtClean="0">
                <a:cs typeface="Arial" charset="0"/>
              </a:rPr>
              <a:t> </a:t>
            </a:r>
            <a:r>
              <a:rPr lang="en-US" sz="2000" dirty="0" err="1" smtClean="0">
                <a:cs typeface="Arial" charset="0"/>
              </a:rPr>
              <a:t>ulang-alik</a:t>
            </a:r>
            <a:r>
              <a:rPr lang="en-US" sz="2000" dirty="0" smtClean="0">
                <a:cs typeface="Arial" charset="0"/>
              </a:rPr>
              <a:t>)  is </a:t>
            </a:r>
            <a:r>
              <a:rPr lang="en-US" sz="2000" dirty="0" smtClean="0"/>
              <a:t>a </a:t>
            </a:r>
            <a:r>
              <a:rPr lang="en-US" sz="2000" dirty="0"/>
              <a:t>current that varies </a:t>
            </a:r>
            <a:r>
              <a:rPr lang="en-US" sz="2000" dirty="0" smtClean="0"/>
              <a:t>sinusoidal </a:t>
            </a:r>
            <a:r>
              <a:rPr lang="en-US" sz="2000" dirty="0"/>
              <a:t>with time.  (reverse direction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2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Calculating Current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3733800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𝐼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24 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𝑉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1200 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/>
                            </a:rPr>
                            <m:t>Ω</m:t>
                          </m:r>
                        </m:den>
                      </m:f>
                    </m:oMath>
                  </m:oMathPara>
                </a14:m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=20 </m:t>
                      </m:r>
                      <m:r>
                        <a:rPr lang="en-US" b="0" i="1" smtClean="0">
                          <a:latin typeface="Cambria Math"/>
                        </a:rPr>
                        <m:t>𝑚𝐴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37338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/>
        </p:nvGrpSpPr>
        <p:grpSpPr bwMode="auto">
          <a:xfrm>
            <a:off x="4476093" y="1950435"/>
            <a:ext cx="3962400" cy="3200400"/>
            <a:chOff x="1200" y="768"/>
            <a:chExt cx="2496" cy="2016"/>
          </a:xfrm>
        </p:grpSpPr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2544" y="768"/>
              <a:ext cx="62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en-US" sz="2400" b="1" baseline="-25000">
                <a:latin typeface="Times New Roman" pitchFamily="18" charset="0"/>
                <a:cs typeface="Arial" charset="0"/>
              </a:endParaRPr>
            </a:p>
            <a:p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2301" y="2245"/>
              <a:ext cx="734" cy="220"/>
              <a:chOff x="432" y="3312"/>
              <a:chExt cx="1152" cy="288"/>
            </a:xfrm>
          </p:grpSpPr>
          <p:cxnSp>
            <p:nvCxnSpPr>
              <p:cNvPr id="35" name="AutoShape 16"/>
              <p:cNvCxnSpPr>
                <a:cxnSpLocks noChangeShapeType="1"/>
              </p:cNvCxnSpPr>
              <p:nvPr/>
            </p:nvCxnSpPr>
            <p:spPr bwMode="auto">
              <a:xfrm flipV="1">
                <a:off x="816" y="3312"/>
                <a:ext cx="144" cy="28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6" name="AutoShape 17"/>
              <p:cNvCxnSpPr>
                <a:cxnSpLocks noChangeShapeType="1"/>
              </p:cNvCxnSpPr>
              <p:nvPr/>
            </p:nvCxnSpPr>
            <p:spPr bwMode="auto">
              <a:xfrm flipV="1">
                <a:off x="1056" y="3312"/>
                <a:ext cx="144" cy="288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7" name="AutoShape 18"/>
              <p:cNvCxnSpPr>
                <a:cxnSpLocks noChangeShapeType="1"/>
              </p:cNvCxnSpPr>
              <p:nvPr/>
            </p:nvCxnSpPr>
            <p:spPr bwMode="auto">
              <a:xfrm flipV="1">
                <a:off x="1296" y="3456"/>
                <a:ext cx="48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38" name="Line 19"/>
              <p:cNvSpPr>
                <a:spLocks noChangeShapeType="1"/>
              </p:cNvSpPr>
              <p:nvPr/>
            </p:nvSpPr>
            <p:spPr bwMode="auto">
              <a:xfrm>
                <a:off x="720" y="3312"/>
                <a:ext cx="9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20"/>
              <p:cNvSpPr>
                <a:spLocks noChangeShapeType="1"/>
              </p:cNvSpPr>
              <p:nvPr/>
            </p:nvSpPr>
            <p:spPr bwMode="auto">
              <a:xfrm>
                <a:off x="960" y="3312"/>
                <a:ext cx="9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21"/>
              <p:cNvSpPr>
                <a:spLocks noChangeShapeType="1"/>
              </p:cNvSpPr>
              <p:nvPr/>
            </p:nvSpPr>
            <p:spPr bwMode="auto">
              <a:xfrm>
                <a:off x="1200" y="3312"/>
                <a:ext cx="9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22"/>
              <p:cNvSpPr>
                <a:spLocks noChangeShapeType="1"/>
              </p:cNvSpPr>
              <p:nvPr/>
            </p:nvSpPr>
            <p:spPr bwMode="auto">
              <a:xfrm>
                <a:off x="432" y="345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42" name="AutoShape 23"/>
              <p:cNvCxnSpPr>
                <a:cxnSpLocks noChangeShapeType="1"/>
              </p:cNvCxnSpPr>
              <p:nvPr/>
            </p:nvCxnSpPr>
            <p:spPr bwMode="auto">
              <a:xfrm flipV="1">
                <a:off x="672" y="3312"/>
                <a:ext cx="48" cy="144"/>
              </a:xfrm>
              <a:prstGeom prst="straightConnector1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3" name="Line 24"/>
              <p:cNvSpPr>
                <a:spLocks noChangeShapeType="1"/>
              </p:cNvSpPr>
              <p:nvPr/>
            </p:nvSpPr>
            <p:spPr bwMode="auto">
              <a:xfrm>
                <a:off x="1344" y="3456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" name="Line 25"/>
            <p:cNvSpPr>
              <a:spLocks noChangeShapeType="1"/>
            </p:cNvSpPr>
            <p:nvPr/>
          </p:nvSpPr>
          <p:spPr bwMode="auto">
            <a:xfrm>
              <a:off x="1384" y="1152"/>
              <a:ext cx="11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26"/>
            <p:cNvSpPr>
              <a:spLocks noChangeShapeType="1"/>
            </p:cNvSpPr>
            <p:nvPr/>
          </p:nvSpPr>
          <p:spPr bwMode="auto">
            <a:xfrm>
              <a:off x="3072" y="118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27"/>
            <p:cNvSpPr>
              <a:spLocks noChangeShapeType="1"/>
            </p:cNvSpPr>
            <p:nvPr/>
          </p:nvSpPr>
          <p:spPr bwMode="auto">
            <a:xfrm>
              <a:off x="3696" y="1180"/>
              <a:ext cx="0" cy="11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28"/>
            <p:cNvSpPr>
              <a:spLocks noChangeShapeType="1"/>
            </p:cNvSpPr>
            <p:nvPr/>
          </p:nvSpPr>
          <p:spPr bwMode="auto">
            <a:xfrm>
              <a:off x="1384" y="1951"/>
              <a:ext cx="0" cy="4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29"/>
            <p:cNvSpPr>
              <a:spLocks noChangeShapeType="1"/>
            </p:cNvSpPr>
            <p:nvPr/>
          </p:nvSpPr>
          <p:spPr bwMode="auto">
            <a:xfrm>
              <a:off x="1384" y="2355"/>
              <a:ext cx="9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30"/>
            <p:cNvSpPr>
              <a:spLocks noChangeShapeType="1"/>
            </p:cNvSpPr>
            <p:nvPr/>
          </p:nvSpPr>
          <p:spPr bwMode="auto">
            <a:xfrm>
              <a:off x="1384" y="1152"/>
              <a:ext cx="0" cy="3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31"/>
            <p:cNvSpPr>
              <a:spLocks noChangeShapeType="1"/>
            </p:cNvSpPr>
            <p:nvPr/>
          </p:nvSpPr>
          <p:spPr bwMode="auto">
            <a:xfrm>
              <a:off x="3035" y="2355"/>
              <a:ext cx="6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32"/>
            <p:cNvSpPr txBox="1">
              <a:spLocks noChangeArrowheads="1"/>
            </p:cNvSpPr>
            <p:nvPr/>
          </p:nvSpPr>
          <p:spPr bwMode="auto">
            <a:xfrm>
              <a:off x="2496" y="1958"/>
              <a:ext cx="768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>
                  <a:latin typeface="Times New Roman" pitchFamily="18" charset="0"/>
                  <a:cs typeface="Arial" charset="0"/>
                </a:rPr>
                <a:t>  </a:t>
              </a:r>
              <a:r>
                <a:rPr lang="en-US" sz="2400" b="1">
                  <a:latin typeface="Times New Roman" pitchFamily="18" charset="0"/>
                  <a:cs typeface="Arial" charset="0"/>
                </a:rPr>
                <a:t>R</a:t>
              </a:r>
              <a:endParaRPr lang="en-US" sz="2400" b="1" baseline="-25000">
                <a:latin typeface="Times New Roman" pitchFamily="18" charset="0"/>
                <a:cs typeface="Arial" charset="0"/>
              </a:endParaRPr>
            </a:p>
            <a:p>
              <a:endParaRPr lang="en-US" sz="2400" b="1" baseline="-25000">
                <a:latin typeface="Times New Roman" pitchFamily="18" charset="0"/>
                <a:cs typeface="Arial" charset="0"/>
              </a:endParaRPr>
            </a:p>
            <a:p>
              <a:endParaRPr lang="en-US" sz="2400" b="1" baseline="-25000">
                <a:latin typeface="Times New Roman" pitchFamily="18" charset="0"/>
                <a:cs typeface="Arial" charset="0"/>
              </a:endParaRPr>
            </a:p>
            <a:p>
              <a:r>
                <a:rPr lang="en-US" sz="2400" b="1">
                  <a:latin typeface="Times New Roman" pitchFamily="18" charset="0"/>
                  <a:cs typeface="Arial" charset="0"/>
                </a:rPr>
                <a:t>1.2 k</a:t>
              </a:r>
              <a:r>
                <a:rPr lang="en-US" sz="2400" b="1">
                  <a:latin typeface="Symbol" pitchFamily="18" charset="2"/>
                  <a:cs typeface="Arial" charset="0"/>
                </a:rPr>
                <a:t>W</a:t>
              </a:r>
            </a:p>
          </p:txBody>
        </p:sp>
        <p:sp>
          <p:nvSpPr>
            <p:cNvPr id="21" name="Text Box 33"/>
            <p:cNvSpPr txBox="1">
              <a:spLocks noChangeArrowheads="1"/>
            </p:cNvSpPr>
            <p:nvPr/>
          </p:nvSpPr>
          <p:spPr bwMode="auto">
            <a:xfrm>
              <a:off x="1632" y="1488"/>
              <a:ext cx="9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 dirty="0" err="1">
                  <a:latin typeface="Times New Roman" pitchFamily="18" charset="0"/>
                  <a:cs typeface="Arial" charset="0"/>
                </a:rPr>
                <a:t>Vs</a:t>
              </a:r>
              <a:r>
                <a:rPr lang="en-US" sz="2400" b="1" dirty="0">
                  <a:latin typeface="Times New Roman" pitchFamily="18" charset="0"/>
                  <a:cs typeface="Arial" charset="0"/>
                </a:rPr>
                <a:t> </a:t>
              </a:r>
              <a:r>
                <a:rPr lang="en-US" sz="2400" b="1" dirty="0" smtClean="0">
                  <a:latin typeface="Times New Roman" pitchFamily="18" charset="0"/>
                  <a:cs typeface="Arial" charset="0"/>
                </a:rPr>
                <a:t>= 24 </a:t>
              </a:r>
              <a:r>
                <a:rPr lang="en-US" sz="2400" b="1" dirty="0">
                  <a:latin typeface="Times New Roman" pitchFamily="18" charset="0"/>
                  <a:cs typeface="Arial" charset="0"/>
                </a:rPr>
                <a:t>V</a:t>
              </a:r>
            </a:p>
          </p:txBody>
        </p:sp>
        <p:grpSp>
          <p:nvGrpSpPr>
            <p:cNvPr id="22" name="Group 34"/>
            <p:cNvGrpSpPr>
              <a:grpSpLocks/>
            </p:cNvGrpSpPr>
            <p:nvPr/>
          </p:nvGrpSpPr>
          <p:grpSpPr bwMode="auto">
            <a:xfrm>
              <a:off x="2352" y="1104"/>
              <a:ext cx="816" cy="144"/>
              <a:chOff x="3168" y="2352"/>
              <a:chExt cx="816" cy="144"/>
            </a:xfrm>
          </p:grpSpPr>
          <p:sp>
            <p:nvSpPr>
              <p:cNvPr id="32" name="Oval 35"/>
              <p:cNvSpPr>
                <a:spLocks noChangeArrowheads="1"/>
              </p:cNvSpPr>
              <p:nvPr/>
            </p:nvSpPr>
            <p:spPr bwMode="auto">
              <a:xfrm>
                <a:off x="3168" y="2352"/>
                <a:ext cx="144" cy="14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ms-MY"/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3840" y="2352"/>
                <a:ext cx="144" cy="144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ms-MY"/>
              </a:p>
            </p:txBody>
          </p:sp>
          <p:sp>
            <p:nvSpPr>
              <p:cNvPr id="34" name="Line 37"/>
              <p:cNvSpPr>
                <a:spLocks noChangeShapeType="1"/>
              </p:cNvSpPr>
              <p:nvPr/>
            </p:nvSpPr>
            <p:spPr bwMode="auto">
              <a:xfrm flipV="1">
                <a:off x="3312" y="2352"/>
                <a:ext cx="62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" name="Group 38"/>
            <p:cNvGrpSpPr>
              <a:grpSpLocks/>
            </p:cNvGrpSpPr>
            <p:nvPr/>
          </p:nvGrpSpPr>
          <p:grpSpPr bwMode="auto">
            <a:xfrm>
              <a:off x="1200" y="1392"/>
              <a:ext cx="367" cy="679"/>
              <a:chOff x="431" y="3215"/>
              <a:chExt cx="367" cy="679"/>
            </a:xfrm>
          </p:grpSpPr>
          <p:grpSp>
            <p:nvGrpSpPr>
              <p:cNvPr id="24" name="Group 39"/>
              <p:cNvGrpSpPr>
                <a:grpSpLocks/>
              </p:cNvGrpSpPr>
              <p:nvPr/>
            </p:nvGrpSpPr>
            <p:grpSpPr bwMode="auto">
              <a:xfrm>
                <a:off x="431" y="3215"/>
                <a:ext cx="367" cy="294"/>
                <a:chOff x="431" y="3215"/>
                <a:chExt cx="367" cy="294"/>
              </a:xfrm>
            </p:grpSpPr>
            <p:sp>
              <p:nvSpPr>
                <p:cNvPr id="29" name="Line 40"/>
                <p:cNvSpPr>
                  <a:spLocks noChangeShapeType="1"/>
                </p:cNvSpPr>
                <p:nvPr/>
              </p:nvSpPr>
              <p:spPr bwMode="auto">
                <a:xfrm rot="5400000">
                  <a:off x="615" y="3325"/>
                  <a:ext cx="0" cy="36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41"/>
                <p:cNvSpPr>
                  <a:spLocks noChangeShapeType="1"/>
                </p:cNvSpPr>
                <p:nvPr/>
              </p:nvSpPr>
              <p:spPr bwMode="auto">
                <a:xfrm rot="5400000">
                  <a:off x="505" y="3325"/>
                  <a:ext cx="2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42"/>
                <p:cNvSpPr>
                  <a:spLocks noChangeShapeType="1"/>
                </p:cNvSpPr>
                <p:nvPr/>
              </p:nvSpPr>
              <p:spPr bwMode="auto">
                <a:xfrm rot="5400000">
                  <a:off x="615" y="3324"/>
                  <a:ext cx="0" cy="2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43"/>
              <p:cNvGrpSpPr>
                <a:grpSpLocks/>
              </p:cNvGrpSpPr>
              <p:nvPr/>
            </p:nvGrpSpPr>
            <p:grpSpPr bwMode="auto">
              <a:xfrm>
                <a:off x="431" y="3600"/>
                <a:ext cx="367" cy="294"/>
                <a:chOff x="431" y="3977"/>
                <a:chExt cx="367" cy="294"/>
              </a:xfrm>
            </p:grpSpPr>
            <p:sp>
              <p:nvSpPr>
                <p:cNvPr id="26" name="Line 44"/>
                <p:cNvSpPr>
                  <a:spLocks noChangeShapeType="1"/>
                </p:cNvSpPr>
                <p:nvPr/>
              </p:nvSpPr>
              <p:spPr bwMode="auto">
                <a:xfrm rot="5400000">
                  <a:off x="615" y="3867"/>
                  <a:ext cx="0" cy="36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45"/>
                <p:cNvSpPr>
                  <a:spLocks noChangeShapeType="1"/>
                </p:cNvSpPr>
                <p:nvPr/>
              </p:nvSpPr>
              <p:spPr bwMode="auto">
                <a:xfrm rot="5400000">
                  <a:off x="505" y="4161"/>
                  <a:ext cx="2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46"/>
                <p:cNvSpPr>
                  <a:spLocks noChangeShapeType="1"/>
                </p:cNvSpPr>
                <p:nvPr/>
              </p:nvSpPr>
              <p:spPr bwMode="auto">
                <a:xfrm rot="5400000">
                  <a:off x="615" y="3866"/>
                  <a:ext cx="0" cy="2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329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charset="0"/>
              </a:rPr>
              <a:t>Calculating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1"/>
                <a:ext cx="4038600" cy="1219200"/>
              </a:xfrm>
            </p:spPr>
            <p:txBody>
              <a:bodyPr>
                <a:normAutofit fontScale="850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/>
                      </a:rPr>
                      <m:t>𝑉𝐼</m:t>
                    </m:r>
                  </m:oMath>
                </a14:m>
                <a:endParaRPr lang="en-US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0.25 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  67.5 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Arial" charset="0"/>
                        </a:rPr>
                        <m:t>V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chemeClr val="tx1"/>
                          </a:solidFill>
                          <a:latin typeface="Symbol" pitchFamily="18" charset="2"/>
                          <a:cs typeface="Arial" charset="0"/>
                        </a:rPr>
                        <m:t> 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  <a:latin typeface="Symbol" pitchFamily="18" charset="2"/>
                  <a:cs typeface="Arial" charset="0"/>
                </a:endParaRPr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chemeClr val="tx1"/>
                    </a:solidFill>
                    <a:cs typeface="Arial" charset="0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rPr>
                      <m:t>=16.9 </m:t>
                    </m:r>
                    <m:r>
                      <m:rPr>
                        <m:nor/>
                      </m:rPr>
                      <a: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Arial" charset="0"/>
                      </a:rPr>
                      <m:t>W</m:t>
                    </m:r>
                  </m:oMath>
                </a14:m>
                <a:endParaRPr lang="en-US" dirty="0">
                  <a:solidFill>
                    <a:schemeClr val="tx1"/>
                  </a:solidFill>
                  <a:latin typeface="Times New Roman" pitchFamily="18" charset="0"/>
                  <a:cs typeface="Arial" charset="0"/>
                </a:endParaRPr>
              </a:p>
              <a:p>
                <a:endParaRPr lang="en-US" sz="1600" b="1" dirty="0">
                  <a:solidFill>
                    <a:schemeClr val="tx1"/>
                  </a:solidFill>
                  <a:latin typeface="Symbol" pitchFamily="18" charset="2"/>
                  <a:cs typeface="Arial" charset="0"/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1"/>
                <a:ext cx="4038600" cy="1219200"/>
              </a:xfrm>
              <a:blipFill rotWithShape="1">
                <a:blip r:embed="rId2"/>
                <a:stretch>
                  <a:fillRect l="-1961" t="-1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3592294" y="2514600"/>
            <a:ext cx="5187950" cy="2819400"/>
            <a:chOff x="1104" y="816"/>
            <a:chExt cx="3268" cy="1776"/>
          </a:xfrm>
        </p:grpSpPr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3024" y="2304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Symbol" pitchFamily="18" charset="2"/>
                  <a:cs typeface="Arial" charset="0"/>
                </a:rPr>
                <a:t>270  W</a:t>
              </a:r>
              <a:endParaRPr lang="en-US" sz="3600" b="1">
                <a:latin typeface="Symbol" pitchFamily="18" charset="2"/>
                <a:cs typeface="Arial" charset="0"/>
              </a:endParaRPr>
            </a:p>
          </p:txBody>
        </p:sp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3264" y="1200"/>
              <a:ext cx="6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Times New Roman" pitchFamily="18" charset="0"/>
                  <a:cs typeface="Arial" charset="0"/>
                </a:rPr>
                <a:t>0.25 A</a:t>
              </a:r>
            </a:p>
          </p:txBody>
        </p:sp>
        <p:grpSp>
          <p:nvGrpSpPr>
            <p:cNvPr id="13" name="Group 9"/>
            <p:cNvGrpSpPr>
              <a:grpSpLocks/>
            </p:cNvGrpSpPr>
            <p:nvPr/>
          </p:nvGrpSpPr>
          <p:grpSpPr bwMode="auto">
            <a:xfrm>
              <a:off x="1104" y="1104"/>
              <a:ext cx="960" cy="864"/>
              <a:chOff x="1104" y="1296"/>
              <a:chExt cx="960" cy="864"/>
            </a:xfrm>
          </p:grpSpPr>
          <p:sp>
            <p:nvSpPr>
              <p:cNvPr id="43" name="Line 10"/>
              <p:cNvSpPr>
                <a:spLocks noChangeShapeType="1"/>
              </p:cNvSpPr>
              <p:nvPr/>
            </p:nvSpPr>
            <p:spPr bwMode="auto">
              <a:xfrm>
                <a:off x="1296" y="129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11"/>
              <p:cNvSpPr>
                <a:spLocks noChangeShapeType="1"/>
              </p:cNvSpPr>
              <p:nvPr/>
            </p:nvSpPr>
            <p:spPr bwMode="auto">
              <a:xfrm>
                <a:off x="1296" y="2160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12"/>
              <p:cNvSpPr>
                <a:spLocks noChangeShapeType="1"/>
              </p:cNvSpPr>
              <p:nvPr/>
            </p:nvSpPr>
            <p:spPr bwMode="auto">
              <a:xfrm>
                <a:off x="1296" y="1296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13"/>
              <p:cNvSpPr>
                <a:spLocks noChangeArrowheads="1"/>
              </p:cNvSpPr>
              <p:nvPr/>
            </p:nvSpPr>
            <p:spPr bwMode="auto">
              <a:xfrm>
                <a:off x="1104" y="1488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b="1">
                    <a:latin typeface="Times New Roman" pitchFamily="18" charset="0"/>
                    <a:cs typeface="Arial" charset="0"/>
                  </a:rPr>
                  <a:t>V</a:t>
                </a:r>
                <a:endParaRPr lang="en-US" sz="4000">
                  <a:latin typeface="Times New Roman" pitchFamily="18" charset="0"/>
                  <a:cs typeface="Arial" charset="0"/>
                </a:endParaRPr>
              </a:p>
            </p:txBody>
          </p:sp>
        </p:grpSp>
        <p:sp>
          <p:nvSpPr>
            <p:cNvPr id="14" name="Text Box 14"/>
            <p:cNvSpPr txBox="1">
              <a:spLocks noChangeArrowheads="1"/>
            </p:cNvSpPr>
            <p:nvPr/>
          </p:nvSpPr>
          <p:spPr bwMode="auto">
            <a:xfrm>
              <a:off x="1296" y="1632"/>
              <a:ext cx="6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sz="2400" b="1">
                  <a:latin typeface="Times New Roman" pitchFamily="18" charset="0"/>
                  <a:cs typeface="Arial" charset="0"/>
                </a:rPr>
                <a:t>67.5 V</a:t>
              </a:r>
            </a:p>
          </p:txBody>
        </p:sp>
        <p:grpSp>
          <p:nvGrpSpPr>
            <p:cNvPr id="15" name="Group 21"/>
            <p:cNvGrpSpPr>
              <a:grpSpLocks/>
            </p:cNvGrpSpPr>
            <p:nvPr/>
          </p:nvGrpSpPr>
          <p:grpSpPr bwMode="auto">
            <a:xfrm>
              <a:off x="1872" y="816"/>
              <a:ext cx="2500" cy="1477"/>
              <a:chOff x="1872" y="576"/>
              <a:chExt cx="2500" cy="1477"/>
            </a:xfrm>
          </p:grpSpPr>
          <p:grpSp>
            <p:nvGrpSpPr>
              <p:cNvPr id="16" name="Group 22"/>
              <p:cNvGrpSpPr>
                <a:grpSpLocks/>
              </p:cNvGrpSpPr>
              <p:nvPr/>
            </p:nvGrpSpPr>
            <p:grpSpPr bwMode="auto">
              <a:xfrm>
                <a:off x="2975" y="1833"/>
                <a:ext cx="735" cy="220"/>
                <a:chOff x="432" y="3312"/>
                <a:chExt cx="1152" cy="288"/>
              </a:xfrm>
            </p:grpSpPr>
            <p:cxnSp>
              <p:nvCxnSpPr>
                <p:cNvPr id="34" name="AutoShape 23"/>
                <p:cNvCxnSpPr>
                  <a:cxnSpLocks noChangeShapeType="1"/>
                </p:cNvCxnSpPr>
                <p:nvPr/>
              </p:nvCxnSpPr>
              <p:spPr bwMode="auto">
                <a:xfrm flipV="1">
                  <a:off x="816" y="3312"/>
                  <a:ext cx="144" cy="288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5" name="AutoShape 24"/>
                <p:cNvCxnSpPr>
                  <a:cxnSpLocks noChangeShapeType="1"/>
                </p:cNvCxnSpPr>
                <p:nvPr/>
              </p:nvCxnSpPr>
              <p:spPr bwMode="auto">
                <a:xfrm flipV="1">
                  <a:off x="1056" y="3312"/>
                  <a:ext cx="144" cy="288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6" name="AutoShape 25"/>
                <p:cNvCxnSpPr>
                  <a:cxnSpLocks noChangeShapeType="1"/>
                </p:cNvCxnSpPr>
                <p:nvPr/>
              </p:nvCxnSpPr>
              <p:spPr bwMode="auto">
                <a:xfrm flipV="1">
                  <a:off x="1296" y="3456"/>
                  <a:ext cx="48" cy="144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37" name="Line 26"/>
                <p:cNvSpPr>
                  <a:spLocks noChangeShapeType="1"/>
                </p:cNvSpPr>
                <p:nvPr/>
              </p:nvSpPr>
              <p:spPr bwMode="auto">
                <a:xfrm>
                  <a:off x="720" y="3312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7"/>
                <p:cNvSpPr>
                  <a:spLocks noChangeShapeType="1"/>
                </p:cNvSpPr>
                <p:nvPr/>
              </p:nvSpPr>
              <p:spPr bwMode="auto">
                <a:xfrm>
                  <a:off x="960" y="3312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8"/>
                <p:cNvSpPr>
                  <a:spLocks noChangeShapeType="1"/>
                </p:cNvSpPr>
                <p:nvPr/>
              </p:nvSpPr>
              <p:spPr bwMode="auto">
                <a:xfrm>
                  <a:off x="1200" y="3312"/>
                  <a:ext cx="96" cy="2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9"/>
                <p:cNvSpPr>
                  <a:spLocks noChangeShapeType="1"/>
                </p:cNvSpPr>
                <p:nvPr/>
              </p:nvSpPr>
              <p:spPr bwMode="auto">
                <a:xfrm>
                  <a:off x="432" y="345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cxnSp>
              <p:nvCxnSpPr>
                <p:cNvPr id="41" name="AutoShape 30"/>
                <p:cNvCxnSpPr>
                  <a:cxnSpLocks noChangeShapeType="1"/>
                </p:cNvCxnSpPr>
                <p:nvPr/>
              </p:nvCxnSpPr>
              <p:spPr bwMode="auto">
                <a:xfrm flipV="1">
                  <a:off x="672" y="3312"/>
                  <a:ext cx="48" cy="144"/>
                </a:xfrm>
                <a:prstGeom prst="straightConnector1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42" name="Line 31"/>
                <p:cNvSpPr>
                  <a:spLocks noChangeShapeType="1"/>
                </p:cNvSpPr>
                <p:nvPr/>
              </p:nvSpPr>
              <p:spPr bwMode="auto">
                <a:xfrm>
                  <a:off x="1344" y="3456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32"/>
              <p:cNvSpPr>
                <a:spLocks noChangeShapeType="1"/>
              </p:cNvSpPr>
              <p:nvPr/>
            </p:nvSpPr>
            <p:spPr bwMode="auto">
              <a:xfrm>
                <a:off x="2064" y="720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33"/>
              <p:cNvSpPr>
                <a:spLocks noChangeShapeType="1"/>
              </p:cNvSpPr>
              <p:nvPr/>
            </p:nvSpPr>
            <p:spPr bwMode="auto">
              <a:xfrm>
                <a:off x="3648" y="720"/>
                <a:ext cx="72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34"/>
              <p:cNvSpPr>
                <a:spLocks noChangeShapeType="1"/>
              </p:cNvSpPr>
              <p:nvPr/>
            </p:nvSpPr>
            <p:spPr bwMode="auto">
              <a:xfrm>
                <a:off x="4368" y="720"/>
                <a:ext cx="0" cy="122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35"/>
              <p:cNvSpPr>
                <a:spLocks noChangeShapeType="1"/>
              </p:cNvSpPr>
              <p:nvPr/>
            </p:nvSpPr>
            <p:spPr bwMode="auto">
              <a:xfrm>
                <a:off x="2056" y="1539"/>
                <a:ext cx="0" cy="40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36"/>
              <p:cNvSpPr>
                <a:spLocks noChangeShapeType="1"/>
              </p:cNvSpPr>
              <p:nvPr/>
            </p:nvSpPr>
            <p:spPr bwMode="auto">
              <a:xfrm>
                <a:off x="2056" y="1943"/>
                <a:ext cx="91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37"/>
              <p:cNvSpPr>
                <a:spLocks noChangeShapeType="1"/>
              </p:cNvSpPr>
              <p:nvPr/>
            </p:nvSpPr>
            <p:spPr bwMode="auto">
              <a:xfrm>
                <a:off x="2056" y="720"/>
                <a:ext cx="0" cy="36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38"/>
              <p:cNvSpPr>
                <a:spLocks noChangeShapeType="1"/>
              </p:cNvSpPr>
              <p:nvPr/>
            </p:nvSpPr>
            <p:spPr bwMode="auto">
              <a:xfrm>
                <a:off x="3710" y="1943"/>
                <a:ext cx="66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Oval 39"/>
              <p:cNvSpPr>
                <a:spLocks noChangeArrowheads="1"/>
              </p:cNvSpPr>
              <p:nvPr/>
            </p:nvSpPr>
            <p:spPr bwMode="auto">
              <a:xfrm>
                <a:off x="3312" y="576"/>
                <a:ext cx="384" cy="38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4000" b="1">
                    <a:latin typeface="Times New Roman" pitchFamily="18" charset="0"/>
                    <a:cs typeface="Arial" charset="0"/>
                  </a:rPr>
                  <a:t>A</a:t>
                </a:r>
                <a:endParaRPr lang="en-US" sz="4000">
                  <a:latin typeface="Times New Roman" pitchFamily="18" charset="0"/>
                  <a:cs typeface="Arial" charset="0"/>
                </a:endParaRPr>
              </a:p>
            </p:txBody>
          </p:sp>
          <p:grpSp>
            <p:nvGrpSpPr>
              <p:cNvPr id="25" name="Group 40"/>
              <p:cNvGrpSpPr>
                <a:grpSpLocks/>
              </p:cNvGrpSpPr>
              <p:nvPr/>
            </p:nvGrpSpPr>
            <p:grpSpPr bwMode="auto">
              <a:xfrm>
                <a:off x="1872" y="960"/>
                <a:ext cx="367" cy="679"/>
                <a:chOff x="431" y="3215"/>
                <a:chExt cx="367" cy="679"/>
              </a:xfrm>
            </p:grpSpPr>
            <p:grpSp>
              <p:nvGrpSpPr>
                <p:cNvPr id="26" name="Group 41"/>
                <p:cNvGrpSpPr>
                  <a:grpSpLocks/>
                </p:cNvGrpSpPr>
                <p:nvPr/>
              </p:nvGrpSpPr>
              <p:grpSpPr bwMode="auto">
                <a:xfrm>
                  <a:off x="431" y="3215"/>
                  <a:ext cx="367" cy="294"/>
                  <a:chOff x="431" y="3215"/>
                  <a:chExt cx="367" cy="294"/>
                </a:xfrm>
              </p:grpSpPr>
              <p:sp>
                <p:nvSpPr>
                  <p:cNvPr id="31" name="Line 42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15" y="3325"/>
                    <a:ext cx="0" cy="36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43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05" y="3325"/>
                    <a:ext cx="2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44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15" y="3324"/>
                    <a:ext cx="0" cy="22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7" name="Group 45"/>
                <p:cNvGrpSpPr>
                  <a:grpSpLocks/>
                </p:cNvGrpSpPr>
                <p:nvPr/>
              </p:nvGrpSpPr>
              <p:grpSpPr bwMode="auto">
                <a:xfrm>
                  <a:off x="431" y="3600"/>
                  <a:ext cx="367" cy="294"/>
                  <a:chOff x="431" y="3977"/>
                  <a:chExt cx="367" cy="294"/>
                </a:xfrm>
              </p:grpSpPr>
              <p:sp>
                <p:nvSpPr>
                  <p:cNvPr id="28" name="Line 46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15" y="3867"/>
                    <a:ext cx="0" cy="36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47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505" y="4161"/>
                    <a:ext cx="22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48"/>
                  <p:cNvSpPr>
                    <a:spLocks noChangeShapeType="1"/>
                  </p:cNvSpPr>
                  <p:nvPr/>
                </p:nvSpPr>
                <p:spPr bwMode="auto">
                  <a:xfrm rot="5400000">
                    <a:off x="615" y="3866"/>
                    <a:ext cx="0" cy="22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2332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Kirchhoff’s Current Law (KCL)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SzPct val="70000"/>
              <a:buFont typeface="Wingdings" pitchFamily="2" charset="2"/>
              <a:buChar char="¢"/>
            </a:pPr>
            <a:r>
              <a:rPr lang="en-US" sz="2400" b="1" dirty="0"/>
              <a:t>Current entering node = current exiting</a:t>
            </a:r>
          </a:p>
          <a:p>
            <a:pPr>
              <a:buClr>
                <a:schemeClr val="tx1"/>
              </a:buClr>
              <a:buSzPct val="70000"/>
              <a:buFont typeface="Wingdings" pitchFamily="2" charset="2"/>
              <a:buChar char="¢"/>
            </a:pPr>
            <a:r>
              <a:rPr lang="en-US" sz="2400" b="1" dirty="0"/>
              <a:t>Convention: +i is exiting, -i is entering</a:t>
            </a:r>
          </a:p>
          <a:p>
            <a:pPr>
              <a:buClr>
                <a:schemeClr val="tx1"/>
              </a:buClr>
              <a:buSzPct val="70000"/>
              <a:buFont typeface="Wingdings" pitchFamily="2" charset="2"/>
              <a:buChar char="¢"/>
            </a:pPr>
            <a:r>
              <a:rPr lang="en-US" sz="2400" b="1" dirty="0"/>
              <a:t>For any circuit node: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317368"/>
              </p:ext>
            </p:extLst>
          </p:nvPr>
        </p:nvGraphicFramePr>
        <p:xfrm>
          <a:off x="1143000" y="3505200"/>
          <a:ext cx="3492500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Microsoft Equation 3.0" r:id="rId4" imgW="507780" imgH="253890" progId="Equation.3">
                  <p:embed/>
                </p:oleObj>
              </mc:Choice>
              <mc:Fallback>
                <p:oleObj name="Microsoft Equation 3.0" r:id="rId4" imgW="507780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05200"/>
                        <a:ext cx="3492500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197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Kirchhoff’s Current Law (KCL)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by DMZ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6324600"/>
            <a:ext cx="8229600" cy="1588"/>
          </a:xfrm>
          <a:prstGeom prst="line">
            <a:avLst/>
          </a:prstGeom>
          <a:ln w="76200" cmpd="thinThick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5400" y="990600"/>
            <a:ext cx="73914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1104900" cy="1085850"/>
          </a:xfrm>
          <a:prstGeom prst="rect">
            <a:avLst/>
          </a:prstGeom>
        </p:spPr>
      </p:pic>
      <p:pic>
        <p:nvPicPr>
          <p:cNvPr id="8" name="Picture 3" descr="Kirchhof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080" y="1143000"/>
            <a:ext cx="695032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3784979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1" dirty="0">
                <a:latin typeface="Garamond" pitchFamily="18" charset="0"/>
              </a:rPr>
              <a:t>Kirchhoff’s Current Law (KCL) states that the algebraic sum of current entering a node must be equal to that of leaving the same node.</a:t>
            </a:r>
          </a:p>
        </p:txBody>
      </p:sp>
    </p:spTree>
    <p:extLst>
      <p:ext uri="{BB962C8B-B14F-4D97-AF65-F5344CB8AC3E}">
        <p14:creationId xmlns:p14="http://schemas.microsoft.com/office/powerpoint/2010/main" val="42319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1080</TotalTime>
  <Words>1022</Words>
  <Application>Microsoft Office PowerPoint</Application>
  <PresentationFormat>On-screen Show (4:3)</PresentationFormat>
  <Paragraphs>134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Aharoni</vt:lpstr>
      <vt:lpstr>Arial</vt:lpstr>
      <vt:lpstr>Calibri</vt:lpstr>
      <vt:lpstr>Cambria Math</vt:lpstr>
      <vt:lpstr>Clarendon Condensed</vt:lpstr>
      <vt:lpstr>Garamond</vt:lpstr>
      <vt:lpstr>Sylfaen</vt:lpstr>
      <vt:lpstr>Symbol</vt:lpstr>
      <vt:lpstr>Times New Roman</vt:lpstr>
      <vt:lpstr>Wingdings</vt:lpstr>
      <vt:lpstr>Office Theme</vt:lpstr>
      <vt:lpstr>SmartDraw</vt:lpstr>
      <vt:lpstr>Microsoft Equation 3.0</vt:lpstr>
      <vt:lpstr>Equation</vt:lpstr>
      <vt:lpstr>Perencanaan Sistem Listrik untuk Industri TEL 12072</vt:lpstr>
      <vt:lpstr>Mari kita berdoa menurut agama dan kepercayaan masing-masing sebelum kelas dimulai.</vt:lpstr>
      <vt:lpstr>Agenda</vt:lpstr>
      <vt:lpstr>Current</vt:lpstr>
      <vt:lpstr>Type of current</vt:lpstr>
      <vt:lpstr>Calculating Current</vt:lpstr>
      <vt:lpstr>Calculating Power</vt:lpstr>
      <vt:lpstr>Kirchhoff’s Current Law (KCL)</vt:lpstr>
      <vt:lpstr>Kirchhoff’s Current Law (KCL)</vt:lpstr>
      <vt:lpstr>CURRENT IN SERIES CIRCUIT</vt:lpstr>
      <vt:lpstr>CURRENT IN PARALLEL CIRCUIT</vt:lpstr>
      <vt:lpstr>CURRENT DIVIDER</vt:lpstr>
      <vt:lpstr>Menghitung Ampere Motor 3 dan 1 Phase dengan Rumus Daya </vt:lpstr>
      <vt:lpstr>Cara Menghitung Ampere 1 Phase</vt:lpstr>
      <vt:lpstr>Cara Menghitung Ampere 3 Phase</vt:lpstr>
      <vt:lpstr>CLASSES OF SQUIRREL CAGE INDUCTION MOTORS</vt:lpstr>
      <vt:lpstr>The characteristics features of each standard design class </vt:lpstr>
      <vt:lpstr>STARTING OF INDUCTION MOTORS </vt:lpstr>
      <vt:lpstr>STARTING OF INDUCTION MOTORS </vt:lpstr>
      <vt:lpstr>STARTING OF INDUCTION MOTORS </vt:lpstr>
      <vt:lpstr>PowerPoint Presentation</vt:lpstr>
      <vt:lpstr>Thank you for coming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Elektronika Daya ‘Power Electronic”</dc:title>
  <dc:creator>windows</dc:creator>
  <cp:lastModifiedBy>Windows User</cp:lastModifiedBy>
  <cp:revision>160</cp:revision>
  <cp:lastPrinted>2019-07-03T03:42:55Z</cp:lastPrinted>
  <dcterms:created xsi:type="dcterms:W3CDTF">2018-02-07T14:50:42Z</dcterms:created>
  <dcterms:modified xsi:type="dcterms:W3CDTF">2019-07-03T03:42:57Z</dcterms:modified>
</cp:coreProperties>
</file>