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98" r:id="rId2"/>
    <p:sldId id="299" r:id="rId3"/>
    <p:sldId id="302" r:id="rId4"/>
    <p:sldId id="351" r:id="rId5"/>
    <p:sldId id="388" r:id="rId6"/>
    <p:sldId id="352" r:id="rId7"/>
    <p:sldId id="355" r:id="rId8"/>
    <p:sldId id="363" r:id="rId9"/>
    <p:sldId id="364" r:id="rId10"/>
    <p:sldId id="365" r:id="rId11"/>
    <p:sldId id="368" r:id="rId12"/>
    <p:sldId id="369" r:id="rId13"/>
    <p:sldId id="370" r:id="rId14"/>
    <p:sldId id="366" r:id="rId15"/>
    <p:sldId id="367" r:id="rId16"/>
    <p:sldId id="356" r:id="rId17"/>
    <p:sldId id="357" r:id="rId18"/>
    <p:sldId id="358" r:id="rId19"/>
    <p:sldId id="361" r:id="rId20"/>
    <p:sldId id="359" r:id="rId21"/>
    <p:sldId id="360" r:id="rId22"/>
    <p:sldId id="362" r:id="rId23"/>
    <p:sldId id="371" r:id="rId24"/>
    <p:sldId id="372" r:id="rId25"/>
    <p:sldId id="373" r:id="rId26"/>
    <p:sldId id="374" r:id="rId27"/>
    <p:sldId id="375" r:id="rId28"/>
    <p:sldId id="376" r:id="rId29"/>
    <p:sldId id="377" r:id="rId30"/>
    <p:sldId id="378" r:id="rId31"/>
    <p:sldId id="379" r:id="rId32"/>
    <p:sldId id="380" r:id="rId33"/>
    <p:sldId id="381" r:id="rId34"/>
    <p:sldId id="387" r:id="rId35"/>
    <p:sldId id="382" r:id="rId36"/>
    <p:sldId id="383" r:id="rId37"/>
    <p:sldId id="384" r:id="rId38"/>
    <p:sldId id="386" r:id="rId39"/>
    <p:sldId id="304" r:id="rId40"/>
    <p:sldId id="390" r:id="rId41"/>
    <p:sldId id="391" r:id="rId42"/>
    <p:sldId id="392" r:id="rId43"/>
    <p:sldId id="393" r:id="rId44"/>
    <p:sldId id="394" r:id="rId45"/>
    <p:sldId id="395" r:id="rId46"/>
    <p:sldId id="396" r:id="rId47"/>
    <p:sldId id="397" r:id="rId48"/>
    <p:sldId id="398" r:id="rId49"/>
  </p:sldIdLst>
  <p:sldSz cx="9144000" cy="6858000" type="screen4x3"/>
  <p:notesSz cx="994568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9798" cy="344091"/>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5633588" y="1"/>
            <a:ext cx="4309798" cy="344091"/>
          </a:xfrm>
          <a:prstGeom prst="rect">
            <a:avLst/>
          </a:prstGeom>
        </p:spPr>
        <p:txBody>
          <a:bodyPr vert="horz" lIns="91440" tIns="45720" rIns="91440" bIns="45720" rtlCol="0"/>
          <a:lstStyle>
            <a:lvl1pPr algn="r">
              <a:defRPr sz="1200"/>
            </a:lvl1pPr>
          </a:lstStyle>
          <a:p>
            <a:endParaRPr lang="id-ID"/>
          </a:p>
        </p:txBody>
      </p:sp>
      <p:sp>
        <p:nvSpPr>
          <p:cNvPr id="4" name="Footer Placeholder 3"/>
          <p:cNvSpPr>
            <a:spLocks noGrp="1"/>
          </p:cNvSpPr>
          <p:nvPr>
            <p:ph type="ftr" sz="quarter" idx="2"/>
          </p:nvPr>
        </p:nvSpPr>
        <p:spPr>
          <a:xfrm>
            <a:off x="0" y="6513910"/>
            <a:ext cx="4309798" cy="34409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5633588" y="6513910"/>
            <a:ext cx="4309798" cy="344090"/>
          </a:xfrm>
          <a:prstGeom prst="rect">
            <a:avLst/>
          </a:prstGeom>
        </p:spPr>
        <p:txBody>
          <a:bodyPr vert="horz" lIns="91440" tIns="45720" rIns="91440" bIns="45720" rtlCol="0" anchor="b"/>
          <a:lstStyle>
            <a:lvl1pPr algn="r">
              <a:defRPr sz="1200"/>
            </a:lvl1pPr>
          </a:lstStyle>
          <a:p>
            <a:fld id="{F8A924B2-F611-4ECD-9A19-D0ADC1DFB9C5}" type="slidenum">
              <a:rPr lang="id-ID" smtClean="0"/>
              <a:t>‹#›</a:t>
            </a:fld>
            <a:endParaRPr lang="id-ID"/>
          </a:p>
        </p:txBody>
      </p:sp>
    </p:spTree>
    <p:extLst>
      <p:ext uri="{BB962C8B-B14F-4D97-AF65-F5344CB8AC3E}">
        <p14:creationId xmlns:p14="http://schemas.microsoft.com/office/powerpoint/2010/main" val="18749405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33588" y="0"/>
            <a:ext cx="4309798" cy="3429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4569" y="3257550"/>
            <a:ext cx="795655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4309798"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33588" y="6513910"/>
            <a:ext cx="4309798" cy="342900"/>
          </a:xfrm>
          <a:prstGeom prst="rect">
            <a:avLst/>
          </a:prstGeom>
        </p:spPr>
        <p:txBody>
          <a:bodyPr vert="horz" lIns="91440" tIns="45720" rIns="91440" bIns="45720" rtlCol="0" anchor="b"/>
          <a:lstStyle>
            <a:lvl1pPr algn="r">
              <a:defRPr sz="1200"/>
            </a:lvl1pPr>
          </a:lstStyle>
          <a:p>
            <a:fld id="{083B6883-228B-41F6-ADB7-4F06F771FE94}" type="slidenum">
              <a:rPr lang="en-US" smtClean="0"/>
              <a:pPr/>
              <a:t>‹#›</a:t>
            </a:fld>
            <a:endParaRPr lang="en-US"/>
          </a:p>
        </p:txBody>
      </p:sp>
    </p:spTree>
    <p:extLst>
      <p:ext uri="{BB962C8B-B14F-4D97-AF65-F5344CB8AC3E}">
        <p14:creationId xmlns:p14="http://schemas.microsoft.com/office/powerpoint/2010/main" val="98874898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083B6883-228B-41F6-ADB7-4F06F771FE94}"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6444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B6883-228B-41F6-ADB7-4F06F771FE94}" type="slidenum">
              <a:rPr lang="en-US" smtClean="0"/>
              <a:pPr/>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7426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B6883-228B-41F6-ADB7-4F06F771FE94}" type="slidenum">
              <a:rPr lang="en-US" smtClean="0"/>
              <a:pPr/>
              <a:t>44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6566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B6883-228B-41F6-ADB7-4F06F771FE94}" type="slidenum">
              <a:rPr lang="en-US" smtClean="0"/>
              <a:pPr/>
              <a:t>45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6566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B6883-228B-41F6-ADB7-4F06F771FE94}" type="slidenum">
              <a:rPr lang="en-US" smtClean="0"/>
              <a:pPr/>
              <a:t>46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65662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B6883-228B-41F6-ADB7-4F06F771FE94}" type="slidenum">
              <a:rPr lang="en-US" smtClean="0"/>
              <a:pPr/>
              <a:t>47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6566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B6883-228B-41F6-ADB7-4F06F771FE94}" type="slidenum">
              <a:rPr lang="en-US" smtClean="0"/>
              <a:pPr/>
              <a:t>48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6566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38000B-3049-4F23-8B3C-CEC9B0B109DB}" type="datetime1">
              <a:rPr lang="en-US" smtClean="0"/>
              <a:pPr/>
              <a:t>7/3/2019</a:t>
            </a:fld>
            <a:endParaRPr lang="en-US"/>
          </a:p>
        </p:txBody>
      </p:sp>
      <p:sp>
        <p:nvSpPr>
          <p:cNvPr id="5" name="Footer Placeholder 4"/>
          <p:cNvSpPr>
            <a:spLocks noGrp="1"/>
          </p:cNvSpPr>
          <p:nvPr>
            <p:ph type="ftr" sz="quarter" idx="11"/>
          </p:nvPr>
        </p:nvSpPr>
        <p:spPr/>
        <p:txBody>
          <a:bodyPr/>
          <a:lstStyle/>
          <a:p>
            <a:r>
              <a:rPr lang="en-US" smtClean="0"/>
              <a:t>Introduction to Power Electronic by DMZ</a:t>
            </a:r>
            <a:endParaRPr lang="en-US"/>
          </a:p>
        </p:txBody>
      </p:sp>
      <p:sp>
        <p:nvSpPr>
          <p:cNvPr id="6" name="Slide Number Placeholder 5"/>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C5A8B-DBFD-4054-970B-B039DA476E2E}" type="datetime1">
              <a:rPr lang="en-US" smtClean="0"/>
              <a:pPr/>
              <a:t>7/3/2019</a:t>
            </a:fld>
            <a:endParaRPr lang="en-US"/>
          </a:p>
        </p:txBody>
      </p:sp>
      <p:sp>
        <p:nvSpPr>
          <p:cNvPr id="5" name="Footer Placeholder 4"/>
          <p:cNvSpPr>
            <a:spLocks noGrp="1"/>
          </p:cNvSpPr>
          <p:nvPr>
            <p:ph type="ftr" sz="quarter" idx="11"/>
          </p:nvPr>
        </p:nvSpPr>
        <p:spPr/>
        <p:txBody>
          <a:bodyPr/>
          <a:lstStyle/>
          <a:p>
            <a:r>
              <a:rPr lang="en-US" smtClean="0"/>
              <a:t>Introduction to Power Electronic by DMZ</a:t>
            </a:r>
            <a:endParaRPr lang="en-US"/>
          </a:p>
        </p:txBody>
      </p:sp>
      <p:sp>
        <p:nvSpPr>
          <p:cNvPr id="6" name="Slide Number Placeholder 5"/>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47535-AEEB-4E82-9A4B-F2B75AA758CF}" type="datetime1">
              <a:rPr lang="en-US" smtClean="0"/>
              <a:pPr/>
              <a:t>7/3/2019</a:t>
            </a:fld>
            <a:endParaRPr lang="en-US"/>
          </a:p>
        </p:txBody>
      </p:sp>
      <p:sp>
        <p:nvSpPr>
          <p:cNvPr id="5" name="Footer Placeholder 4"/>
          <p:cNvSpPr>
            <a:spLocks noGrp="1"/>
          </p:cNvSpPr>
          <p:nvPr>
            <p:ph type="ftr" sz="quarter" idx="11"/>
          </p:nvPr>
        </p:nvSpPr>
        <p:spPr/>
        <p:txBody>
          <a:bodyPr/>
          <a:lstStyle/>
          <a:p>
            <a:r>
              <a:rPr lang="en-US" smtClean="0"/>
              <a:t>Introduction to Power Electronic by DMZ</a:t>
            </a:r>
            <a:endParaRPr lang="en-US"/>
          </a:p>
        </p:txBody>
      </p:sp>
      <p:sp>
        <p:nvSpPr>
          <p:cNvPr id="6" name="Slide Number Placeholder 5"/>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58604-8E29-4E46-B2D6-B6521E2AFFA5}" type="datetime1">
              <a:rPr lang="en-US" smtClean="0"/>
              <a:pPr/>
              <a:t>7/3/2019</a:t>
            </a:fld>
            <a:endParaRPr lang="en-US"/>
          </a:p>
        </p:txBody>
      </p:sp>
      <p:sp>
        <p:nvSpPr>
          <p:cNvPr id="5" name="Footer Placeholder 4"/>
          <p:cNvSpPr>
            <a:spLocks noGrp="1"/>
          </p:cNvSpPr>
          <p:nvPr>
            <p:ph type="ftr" sz="quarter" idx="11"/>
          </p:nvPr>
        </p:nvSpPr>
        <p:spPr/>
        <p:txBody>
          <a:bodyPr/>
          <a:lstStyle/>
          <a:p>
            <a:r>
              <a:rPr lang="en-US" smtClean="0"/>
              <a:t>Introduction to Power Electronic by DMZ</a:t>
            </a:r>
            <a:endParaRPr lang="en-US"/>
          </a:p>
        </p:txBody>
      </p:sp>
      <p:sp>
        <p:nvSpPr>
          <p:cNvPr id="6" name="Slide Number Placeholder 5"/>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6828F7-F083-4F17-9D12-0517F9F5C3A4}" type="datetime1">
              <a:rPr lang="en-US" smtClean="0"/>
              <a:pPr/>
              <a:t>7/3/2019</a:t>
            </a:fld>
            <a:endParaRPr lang="en-US"/>
          </a:p>
        </p:txBody>
      </p:sp>
      <p:sp>
        <p:nvSpPr>
          <p:cNvPr id="5" name="Footer Placeholder 4"/>
          <p:cNvSpPr>
            <a:spLocks noGrp="1"/>
          </p:cNvSpPr>
          <p:nvPr>
            <p:ph type="ftr" sz="quarter" idx="11"/>
          </p:nvPr>
        </p:nvSpPr>
        <p:spPr/>
        <p:txBody>
          <a:bodyPr/>
          <a:lstStyle/>
          <a:p>
            <a:r>
              <a:rPr lang="en-US" smtClean="0"/>
              <a:t>Introduction to Power Electronic by DMZ</a:t>
            </a:r>
            <a:endParaRPr lang="en-US"/>
          </a:p>
        </p:txBody>
      </p:sp>
      <p:sp>
        <p:nvSpPr>
          <p:cNvPr id="6" name="Slide Number Placeholder 5"/>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8C3258-59C1-46BF-ACA0-1CC8A120EE79}" type="datetime1">
              <a:rPr lang="en-US" smtClean="0"/>
              <a:pPr/>
              <a:t>7/3/2019</a:t>
            </a:fld>
            <a:endParaRPr lang="en-US"/>
          </a:p>
        </p:txBody>
      </p:sp>
      <p:sp>
        <p:nvSpPr>
          <p:cNvPr id="6" name="Footer Placeholder 5"/>
          <p:cNvSpPr>
            <a:spLocks noGrp="1"/>
          </p:cNvSpPr>
          <p:nvPr>
            <p:ph type="ftr" sz="quarter" idx="11"/>
          </p:nvPr>
        </p:nvSpPr>
        <p:spPr/>
        <p:txBody>
          <a:bodyPr/>
          <a:lstStyle/>
          <a:p>
            <a:r>
              <a:rPr lang="en-US" smtClean="0"/>
              <a:t>Introduction to Power Electronic by DMZ</a:t>
            </a:r>
            <a:endParaRPr lang="en-US"/>
          </a:p>
        </p:txBody>
      </p:sp>
      <p:sp>
        <p:nvSpPr>
          <p:cNvPr id="7" name="Slide Number Placeholder 6"/>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A11484-74D5-483D-B826-B8D5730B5000}" type="datetime1">
              <a:rPr lang="en-US" smtClean="0"/>
              <a:pPr/>
              <a:t>7/3/2019</a:t>
            </a:fld>
            <a:endParaRPr lang="en-US"/>
          </a:p>
        </p:txBody>
      </p:sp>
      <p:sp>
        <p:nvSpPr>
          <p:cNvPr id="8" name="Footer Placeholder 7"/>
          <p:cNvSpPr>
            <a:spLocks noGrp="1"/>
          </p:cNvSpPr>
          <p:nvPr>
            <p:ph type="ftr" sz="quarter" idx="11"/>
          </p:nvPr>
        </p:nvSpPr>
        <p:spPr/>
        <p:txBody>
          <a:bodyPr/>
          <a:lstStyle/>
          <a:p>
            <a:r>
              <a:rPr lang="en-US" smtClean="0"/>
              <a:t>Introduction to Power Electronic by DMZ</a:t>
            </a:r>
            <a:endParaRPr lang="en-US"/>
          </a:p>
        </p:txBody>
      </p:sp>
      <p:sp>
        <p:nvSpPr>
          <p:cNvPr id="9" name="Slide Number Placeholder 8"/>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58DFA9-9879-4251-BD04-B49ACAE75499}" type="datetime1">
              <a:rPr lang="en-US" smtClean="0"/>
              <a:pPr/>
              <a:t>7/3/2019</a:t>
            </a:fld>
            <a:endParaRPr lang="en-US"/>
          </a:p>
        </p:txBody>
      </p:sp>
      <p:sp>
        <p:nvSpPr>
          <p:cNvPr id="4" name="Footer Placeholder 3"/>
          <p:cNvSpPr>
            <a:spLocks noGrp="1"/>
          </p:cNvSpPr>
          <p:nvPr>
            <p:ph type="ftr" sz="quarter" idx="11"/>
          </p:nvPr>
        </p:nvSpPr>
        <p:spPr/>
        <p:txBody>
          <a:bodyPr/>
          <a:lstStyle/>
          <a:p>
            <a:r>
              <a:rPr lang="en-US" smtClean="0"/>
              <a:t>Introduction to Power Electronic by DMZ</a:t>
            </a:r>
            <a:endParaRPr lang="en-US"/>
          </a:p>
        </p:txBody>
      </p:sp>
      <p:sp>
        <p:nvSpPr>
          <p:cNvPr id="5" name="Slide Number Placeholder 4"/>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D889E-F7FB-4596-B3B3-623D48CC5BE2}" type="datetime1">
              <a:rPr lang="en-US" smtClean="0"/>
              <a:pPr/>
              <a:t>7/3/2019</a:t>
            </a:fld>
            <a:endParaRPr lang="en-US"/>
          </a:p>
        </p:txBody>
      </p:sp>
      <p:sp>
        <p:nvSpPr>
          <p:cNvPr id="3" name="Footer Placeholder 2"/>
          <p:cNvSpPr>
            <a:spLocks noGrp="1"/>
          </p:cNvSpPr>
          <p:nvPr>
            <p:ph type="ftr" sz="quarter" idx="11"/>
          </p:nvPr>
        </p:nvSpPr>
        <p:spPr/>
        <p:txBody>
          <a:bodyPr/>
          <a:lstStyle/>
          <a:p>
            <a:r>
              <a:rPr lang="en-US" smtClean="0"/>
              <a:t>Introduction to Power Electronic by DMZ</a:t>
            </a:r>
            <a:endParaRPr lang="en-US"/>
          </a:p>
        </p:txBody>
      </p:sp>
      <p:sp>
        <p:nvSpPr>
          <p:cNvPr id="4" name="Slide Number Placeholder 3"/>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A46A0-D34A-4B48-9A8C-E2A57AC9F19E}" type="datetime1">
              <a:rPr lang="en-US" smtClean="0"/>
              <a:pPr/>
              <a:t>7/3/2019</a:t>
            </a:fld>
            <a:endParaRPr lang="en-US"/>
          </a:p>
        </p:txBody>
      </p:sp>
      <p:sp>
        <p:nvSpPr>
          <p:cNvPr id="6" name="Footer Placeholder 5"/>
          <p:cNvSpPr>
            <a:spLocks noGrp="1"/>
          </p:cNvSpPr>
          <p:nvPr>
            <p:ph type="ftr" sz="quarter" idx="11"/>
          </p:nvPr>
        </p:nvSpPr>
        <p:spPr/>
        <p:txBody>
          <a:bodyPr/>
          <a:lstStyle/>
          <a:p>
            <a:r>
              <a:rPr lang="en-US" smtClean="0"/>
              <a:t>Introduction to Power Electronic by DMZ</a:t>
            </a:r>
            <a:endParaRPr lang="en-US"/>
          </a:p>
        </p:txBody>
      </p:sp>
      <p:sp>
        <p:nvSpPr>
          <p:cNvPr id="7" name="Slide Number Placeholder 6"/>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61668-FA1E-40EC-8D84-6BB4358D3206}" type="datetime1">
              <a:rPr lang="en-US" smtClean="0"/>
              <a:pPr/>
              <a:t>7/3/2019</a:t>
            </a:fld>
            <a:endParaRPr lang="en-US"/>
          </a:p>
        </p:txBody>
      </p:sp>
      <p:sp>
        <p:nvSpPr>
          <p:cNvPr id="6" name="Footer Placeholder 5"/>
          <p:cNvSpPr>
            <a:spLocks noGrp="1"/>
          </p:cNvSpPr>
          <p:nvPr>
            <p:ph type="ftr" sz="quarter" idx="11"/>
          </p:nvPr>
        </p:nvSpPr>
        <p:spPr/>
        <p:txBody>
          <a:bodyPr/>
          <a:lstStyle/>
          <a:p>
            <a:r>
              <a:rPr lang="en-US" smtClean="0"/>
              <a:t>Introduction to Power Electronic by DMZ</a:t>
            </a:r>
            <a:endParaRPr lang="en-US"/>
          </a:p>
        </p:txBody>
      </p:sp>
      <p:sp>
        <p:nvSpPr>
          <p:cNvPr id="7" name="Slide Number Placeholder 6"/>
          <p:cNvSpPr>
            <a:spLocks noGrp="1"/>
          </p:cNvSpPr>
          <p:nvPr>
            <p:ph type="sldNum" sz="quarter" idx="12"/>
          </p:nvPr>
        </p:nvSpPr>
        <p:spPr/>
        <p:txBody>
          <a:bodyPr/>
          <a:lstStyle/>
          <a:p>
            <a:fld id="{DE299CD2-EC90-42C5-86DE-5AEDB40DA7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90A7C-CFEC-479F-9FD2-DAC908601C30}" type="datetime1">
              <a:rPr lang="en-US" smtClean="0"/>
              <a:pPr/>
              <a:t>7/3/2019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Introduction to Power Electronic by DMZ</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99CD2-EC90-42C5-86DE-5AEDB40DA7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izanadina@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8.wdp"/></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6.xml"/><Relationship Id="rId6" Type="http://schemas.microsoft.com/office/2007/relationships/hdphoto" Target="../media/hdphoto11.wdp"/><Relationship Id="rId5" Type="http://schemas.openxmlformats.org/officeDocument/2006/relationships/image" Target="../media/image17.png"/><Relationship Id="rId4" Type="http://schemas.microsoft.com/office/2007/relationships/hdphoto" Target="../media/hdphoto10.wdp"/></Relationships>
</file>

<file path=ppt/slides/_rels/slide2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id.answers.yahoo.com/question/index?qid=20120120061018AAkuTT2" TargetMode="Externa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hyperlink" Target="https://4.bp.blogspot.com/-jXV9WHuTFqI/VvAUKJYw09I/AAAAAAAABUk/tetTE3KLCM0Ly1rWOLYnAxDBpkvVy7DrQ/s1600/nameplatecrop.jpg" TargetMode="External"/><Relationship Id="rId4" Type="http://schemas.openxmlformats.org/officeDocument/2006/relationships/hyperlink" Target="http://www.plcdroid.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image" Target="../media/image39.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image" Target="../media/image39.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a:r>
            <a:br>
              <a:rPr lang="en-US" dirty="0" smtClean="0"/>
            </a:br>
            <a:r>
              <a:rPr lang="en-US" dirty="0" smtClean="0"/>
              <a:t>TEL 12072</a:t>
            </a:r>
            <a:endParaRPr lang="en-US" dirty="0"/>
          </a:p>
        </p:txBody>
      </p:sp>
      <p:sp>
        <p:nvSpPr>
          <p:cNvPr id="3" name="Subtitle 2"/>
          <p:cNvSpPr>
            <a:spLocks noGrp="1"/>
          </p:cNvSpPr>
          <p:nvPr>
            <p:ph type="subTitle" idx="1"/>
          </p:nvPr>
        </p:nvSpPr>
        <p:spPr/>
        <p:txBody>
          <a:bodyPr>
            <a:normAutofit/>
          </a:bodyPr>
          <a:lstStyle/>
          <a:p>
            <a:r>
              <a:rPr lang="en-US" dirty="0" err="1" smtClean="0"/>
              <a:t>Oleh</a:t>
            </a:r>
            <a:endParaRPr lang="en-US" dirty="0" smtClean="0"/>
          </a:p>
          <a:p>
            <a:r>
              <a:rPr lang="en-US" dirty="0" err="1" smtClean="0"/>
              <a:t>Dr</a:t>
            </a:r>
            <a:r>
              <a:rPr lang="en-US" dirty="0" smtClean="0"/>
              <a:t> </a:t>
            </a:r>
            <a:r>
              <a:rPr lang="en-US" dirty="0" err="1" smtClean="0"/>
              <a:t>Ir</a:t>
            </a:r>
            <a:r>
              <a:rPr lang="en-US" dirty="0" smtClean="0"/>
              <a:t> Dina </a:t>
            </a:r>
            <a:r>
              <a:rPr lang="en-US" dirty="0" err="1" smtClean="0"/>
              <a:t>Maizana</a:t>
            </a:r>
            <a:r>
              <a:rPr lang="en-US" dirty="0" smtClean="0"/>
              <a:t> MT</a:t>
            </a:r>
          </a:p>
          <a:p>
            <a:r>
              <a:rPr lang="en-US" dirty="0" smtClean="0">
                <a:hlinkClick r:id="rId3"/>
              </a:rPr>
              <a:t>maizanadina@gmail.com</a:t>
            </a:r>
            <a:endParaRPr lang="en-US" dirty="0" smtClean="0"/>
          </a:p>
        </p:txBody>
      </p:sp>
      <p:sp>
        <p:nvSpPr>
          <p:cNvPr id="4" name="Rectangle 3"/>
          <p:cNvSpPr/>
          <p:nvPr/>
        </p:nvSpPr>
        <p:spPr>
          <a:xfrm rot="16200000">
            <a:off x="-2811780" y="2827021"/>
            <a:ext cx="6766560" cy="1143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err="1">
                <a:ln/>
                <a:solidFill>
                  <a:schemeClr val="accent3"/>
                </a:solidFill>
              </a:rPr>
              <a:t>Universitas</a:t>
            </a:r>
            <a:r>
              <a:rPr lang="en-US" sz="2800" b="1" dirty="0">
                <a:ln/>
                <a:solidFill>
                  <a:schemeClr val="accent3"/>
                </a:solidFill>
              </a:rPr>
              <a:t> Medan Area</a:t>
            </a:r>
          </a:p>
          <a:p>
            <a:pPr algn="ctr"/>
            <a:r>
              <a:rPr lang="en-US" sz="2800" b="1" dirty="0" err="1">
                <a:ln/>
                <a:solidFill>
                  <a:schemeClr val="accent3"/>
                </a:solidFill>
              </a:rPr>
              <a:t>Fakultas</a:t>
            </a:r>
            <a:r>
              <a:rPr lang="en-US" sz="2800" b="1" dirty="0">
                <a:ln/>
                <a:solidFill>
                  <a:schemeClr val="accent3"/>
                </a:solidFill>
              </a:rPr>
              <a:t> </a:t>
            </a:r>
            <a:r>
              <a:rPr lang="en-US" sz="2800" b="1" dirty="0" err="1" smtClean="0">
                <a:ln/>
                <a:solidFill>
                  <a:schemeClr val="accent3"/>
                </a:solidFill>
              </a:rPr>
              <a:t>Teknik</a:t>
            </a:r>
            <a:endParaRPr lang="en-US" sz="2800" b="1" dirty="0">
              <a:ln/>
              <a:solidFill>
                <a:schemeClr val="accent3"/>
              </a:solidFill>
            </a:endParaRP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spTree>
    <p:extLst>
      <p:ext uri="{BB962C8B-B14F-4D97-AF65-F5344CB8AC3E}">
        <p14:creationId xmlns:p14="http://schemas.microsoft.com/office/powerpoint/2010/main" val="2066003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400" b="1" dirty="0" smtClean="0">
                <a:solidFill>
                  <a:schemeClr val="tx2"/>
                </a:solidFill>
              </a:rPr>
              <a:t>Electric motor for machine tool application</a:t>
            </a:r>
            <a:endParaRPr lang="en-US" sz="2400" b="1" dirty="0">
              <a:solidFill>
                <a:schemeClr val="tx2"/>
              </a:solidFill>
            </a:endParaRPr>
          </a:p>
        </p:txBody>
      </p:sp>
      <p:sp>
        <p:nvSpPr>
          <p:cNvPr id="3" name="Content Placeholder 2"/>
          <p:cNvSpPr>
            <a:spLocks noGrp="1"/>
          </p:cNvSpPr>
          <p:nvPr>
            <p:ph idx="1"/>
          </p:nvPr>
        </p:nvSpPr>
        <p:spPr/>
        <p:txBody>
          <a:bodyPr>
            <a:normAutofit fontScale="92500"/>
          </a:bodyPr>
          <a:lstStyle/>
          <a:p>
            <a:r>
              <a:rPr lang="en-US" dirty="0" smtClean="0"/>
              <a:t>The main points are </a:t>
            </a:r>
          </a:p>
          <a:p>
            <a:r>
              <a:rPr lang="en-US" dirty="0" smtClean="0"/>
              <a:t>Electric feature : Power supply, Type of motor, characteristic, duty cycle, ambient condition, frame, insulation, bearing, shaft, auxiliaries</a:t>
            </a:r>
          </a:p>
          <a:p>
            <a:r>
              <a:rPr lang="en-US" dirty="0" smtClean="0"/>
              <a:t>Frame, Mounting: Foot/Flange/Face mounting; Enclosure; speed; kW rating; Torque; insulation; duty type; frequent starting and reversing; method braking; high slip motor for punch presses, shears, hammers; multispeed motors. </a:t>
            </a:r>
            <a:endParaRPr lang="en-US" dirty="0"/>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spTree>
    <p:extLst>
      <p:ext uri="{BB962C8B-B14F-4D97-AF65-F5344CB8AC3E}">
        <p14:creationId xmlns:p14="http://schemas.microsoft.com/office/powerpoint/2010/main" val="3676256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400" b="1" dirty="0" smtClean="0">
                <a:solidFill>
                  <a:schemeClr val="tx2"/>
                </a:solidFill>
              </a:rPr>
              <a:t>Electric drives for crane</a:t>
            </a:r>
            <a:endParaRPr lang="en-US" sz="2400" b="1" dirty="0">
              <a:solidFill>
                <a:schemeClr val="tx2"/>
              </a:solidFill>
            </a:endParaRPr>
          </a:p>
        </p:txBody>
      </p:sp>
      <p:sp>
        <p:nvSpPr>
          <p:cNvPr id="3" name="Content Placeholder 2"/>
          <p:cNvSpPr>
            <a:spLocks noGrp="1"/>
          </p:cNvSpPr>
          <p:nvPr>
            <p:ph idx="1"/>
          </p:nvPr>
        </p:nvSpPr>
        <p:spPr/>
        <p:txBody>
          <a:bodyPr/>
          <a:lstStyle/>
          <a:p>
            <a:r>
              <a:rPr lang="en-US" dirty="0" smtClean="0"/>
              <a:t>Crane hooks move; 2 in horizontal plane &amp; 1 in vertical hoist motion.</a:t>
            </a:r>
          </a:p>
          <a:p>
            <a:r>
              <a:rPr lang="en-US" dirty="0" smtClean="0"/>
              <a:t>Hoist motion: required to lift and put down loads without damage.</a:t>
            </a:r>
          </a:p>
          <a:p>
            <a:r>
              <a:rPr lang="en-US" dirty="0" smtClean="0"/>
              <a:t>Cranes for foundries, steel works and power stations generally require creep speeds</a:t>
            </a:r>
            <a:endParaRPr lang="en-US" dirty="0"/>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spTree>
    <p:extLst>
      <p:ext uri="{BB962C8B-B14F-4D97-AF65-F5344CB8AC3E}">
        <p14:creationId xmlns:p14="http://schemas.microsoft.com/office/powerpoint/2010/main" val="3676256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400" b="1" dirty="0" smtClean="0">
                <a:solidFill>
                  <a:schemeClr val="tx2"/>
                </a:solidFill>
              </a:rPr>
              <a:t>Protection </a:t>
            </a:r>
            <a:endParaRPr lang="en-US" sz="2400" b="1" dirty="0">
              <a:solidFill>
                <a:schemeClr val="tx2"/>
              </a:solidFill>
            </a:endParaRPr>
          </a:p>
        </p:txBody>
      </p:sp>
      <p:sp>
        <p:nvSpPr>
          <p:cNvPr id="3" name="Content Placeholder 2"/>
          <p:cNvSpPr>
            <a:spLocks noGrp="1"/>
          </p:cNvSpPr>
          <p:nvPr>
            <p:ph idx="1"/>
          </p:nvPr>
        </p:nvSpPr>
        <p:spPr/>
        <p:txBody>
          <a:bodyPr>
            <a:normAutofit fontScale="77500" lnSpcReduction="20000"/>
          </a:bodyPr>
          <a:lstStyle/>
          <a:p>
            <a:r>
              <a:rPr lang="en-US" dirty="0" smtClean="0"/>
              <a:t>Some abnormal conditions;</a:t>
            </a:r>
          </a:p>
          <a:p>
            <a:pPr lvl="1"/>
            <a:r>
              <a:rPr lang="en-US" dirty="0" smtClean="0"/>
              <a:t>Winding faults: stator-phase and ground fault</a:t>
            </a:r>
          </a:p>
          <a:p>
            <a:pPr lvl="1"/>
            <a:r>
              <a:rPr lang="en-US" dirty="0" smtClean="0"/>
              <a:t>Overload</a:t>
            </a:r>
          </a:p>
          <a:p>
            <a:pPr lvl="1"/>
            <a:r>
              <a:rPr lang="en-US" dirty="0" smtClean="0"/>
              <a:t>Over speed</a:t>
            </a:r>
          </a:p>
          <a:p>
            <a:pPr lvl="1"/>
            <a:r>
              <a:rPr lang="en-US" dirty="0" smtClean="0"/>
              <a:t>Abnormal voltages and frequencies</a:t>
            </a:r>
          </a:p>
          <a:p>
            <a:r>
              <a:rPr lang="en-US" dirty="0" smtClean="0"/>
              <a:t>For generator: </a:t>
            </a:r>
          </a:p>
          <a:p>
            <a:pPr lvl="1"/>
            <a:r>
              <a:rPr lang="en-US" dirty="0" smtClean="0"/>
              <a:t>Under-excitation</a:t>
            </a:r>
          </a:p>
          <a:p>
            <a:pPr lvl="1"/>
            <a:r>
              <a:rPr lang="en-US" dirty="0" smtClean="0"/>
              <a:t>Motoring and startup</a:t>
            </a:r>
          </a:p>
          <a:p>
            <a:r>
              <a:rPr lang="en-US" dirty="0" smtClean="0"/>
              <a:t>For motor; </a:t>
            </a:r>
          </a:p>
          <a:p>
            <a:pPr lvl="1"/>
            <a:r>
              <a:rPr lang="en-US" dirty="0" smtClean="0"/>
              <a:t>Stalling (lock rotor)</a:t>
            </a:r>
          </a:p>
          <a:p>
            <a:pPr lvl="1"/>
            <a:r>
              <a:rPr lang="en-US" dirty="0" smtClean="0"/>
              <a:t>Single phase</a:t>
            </a:r>
          </a:p>
          <a:p>
            <a:pPr lvl="1"/>
            <a:r>
              <a:rPr lang="en-US" dirty="0" smtClean="0"/>
              <a:t>Loss of excitation ( synchronous motor)  </a:t>
            </a:r>
            <a:endParaRPr lang="en-US" dirty="0"/>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spTree>
    <p:extLst>
      <p:ext uri="{BB962C8B-B14F-4D97-AF65-F5344CB8AC3E}">
        <p14:creationId xmlns:p14="http://schemas.microsoft.com/office/powerpoint/2010/main" val="3676256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endParaRPr lang="en-US" sz="2400" b="1" dirty="0">
              <a:solidFill>
                <a:schemeClr val="tx2"/>
              </a:solidFill>
            </a:endParaRPr>
          </a:p>
        </p:txBody>
      </p:sp>
      <p:sp>
        <p:nvSpPr>
          <p:cNvPr id="3" name="Content Placeholder 2"/>
          <p:cNvSpPr>
            <a:spLocks noGrp="1"/>
          </p:cNvSpPr>
          <p:nvPr>
            <p:ph idx="1"/>
          </p:nvPr>
        </p:nvSpPr>
        <p:spPr>
          <a:xfrm>
            <a:off x="457200" y="1600200"/>
            <a:ext cx="3962400" cy="4525963"/>
          </a:xfrm>
        </p:spPr>
        <p:txBody>
          <a:bodyPr>
            <a:normAutofit fontScale="92500" lnSpcReduction="10000"/>
          </a:bodyPr>
          <a:lstStyle/>
          <a:p>
            <a:r>
              <a:rPr lang="en-US" dirty="0" smtClean="0"/>
              <a:t>Stator faults</a:t>
            </a:r>
          </a:p>
          <a:p>
            <a:r>
              <a:rPr lang="en-US" dirty="0" smtClean="0"/>
              <a:t>Phase fault protection use differential protection.</a:t>
            </a:r>
          </a:p>
          <a:p>
            <a:r>
              <a:rPr lang="en-US" dirty="0" smtClean="0"/>
              <a:t>For external fault: the relay sees </a:t>
            </a:r>
            <a:r>
              <a:rPr lang="en-US" i="1" dirty="0" smtClean="0">
                <a:latin typeface="Times New Roman" pitchFamily="18" charset="0"/>
                <a:cs typeface="Times New Roman" pitchFamily="18" charset="0"/>
              </a:rPr>
              <a:t>I</a:t>
            </a:r>
            <a:r>
              <a:rPr lang="en-US" i="1"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-I</a:t>
            </a:r>
            <a:r>
              <a:rPr lang="en-US" i="1" baseline="-25000" dirty="0" smtClean="0">
                <a:latin typeface="Times New Roman" pitchFamily="18" charset="0"/>
                <a:cs typeface="Times New Roman" pitchFamily="18" charset="0"/>
              </a:rPr>
              <a:t>2</a:t>
            </a:r>
            <a:r>
              <a:rPr lang="en-US" dirty="0" smtClean="0"/>
              <a:t> ~ 0 or very small; for an internal fault; the relay sees </a:t>
            </a:r>
            <a:r>
              <a:rPr lang="en-US" i="1" dirty="0" smtClean="0">
                <a:latin typeface="Times New Roman" pitchFamily="18" charset="0"/>
                <a:cs typeface="Times New Roman" pitchFamily="18" charset="0"/>
              </a:rPr>
              <a:t>I</a:t>
            </a:r>
            <a:r>
              <a:rPr lang="en-US" i="1"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+I</a:t>
            </a:r>
            <a:r>
              <a:rPr lang="en-US" i="1" baseline="-25000" dirty="0" smtClean="0">
                <a:latin typeface="Times New Roman" pitchFamily="18" charset="0"/>
                <a:cs typeface="Times New Roman" pitchFamily="18" charset="0"/>
              </a:rPr>
              <a:t>2</a:t>
            </a:r>
            <a:r>
              <a:rPr lang="en-US" dirty="0" smtClean="0"/>
              <a:t> ~ very large</a:t>
            </a:r>
            <a:endParaRPr lang="en-US" dirty="0"/>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pic>
        <p:nvPicPr>
          <p:cNvPr id="1026" name="Picture 2"/>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24734" y="2133600"/>
            <a:ext cx="3581646" cy="242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05400" y="4840069"/>
            <a:ext cx="3505200" cy="646331"/>
          </a:xfrm>
          <a:prstGeom prst="rect">
            <a:avLst/>
          </a:prstGeom>
          <a:noFill/>
        </p:spPr>
        <p:txBody>
          <a:bodyPr wrap="square" rtlCol="0">
            <a:spAutoFit/>
          </a:bodyPr>
          <a:lstStyle/>
          <a:p>
            <a:pPr algn="ctr"/>
            <a:r>
              <a:rPr lang="en-US" dirty="0" smtClean="0"/>
              <a:t>The basic differential connection using simple overcurrent relay</a:t>
            </a:r>
            <a:endParaRPr lang="en-US" dirty="0"/>
          </a:p>
        </p:txBody>
      </p:sp>
    </p:spTree>
    <p:extLst>
      <p:ext uri="{BB962C8B-B14F-4D97-AF65-F5344CB8AC3E}">
        <p14:creationId xmlns:p14="http://schemas.microsoft.com/office/powerpoint/2010/main" val="3676256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endParaRPr lang="en-US" sz="2400" b="1" dirty="0">
              <a:solidFill>
                <a:schemeClr val="tx2"/>
              </a:solidFill>
            </a:endParaRPr>
          </a:p>
        </p:txBody>
      </p:sp>
      <p:sp>
        <p:nvSpPr>
          <p:cNvPr id="3" name="Content Placeholder 2"/>
          <p:cNvSpPr>
            <a:spLocks noGrp="1"/>
          </p:cNvSpPr>
          <p:nvPr>
            <p:ph idx="1"/>
          </p:nvPr>
        </p:nvSpPr>
        <p:spPr>
          <a:xfrm>
            <a:off x="457200" y="1600200"/>
            <a:ext cx="5562600" cy="1486885"/>
          </a:xfrm>
        </p:spPr>
        <p:txBody>
          <a:bodyPr/>
          <a:lstStyle/>
          <a:p>
            <a:r>
              <a:rPr lang="en-US" dirty="0" smtClean="0"/>
              <a:t>The percentage differential relay</a:t>
            </a:r>
            <a:endParaRPr lang="en-US" dirty="0"/>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pic>
        <p:nvPicPr>
          <p:cNvPr id="2050" name="Picture 2"/>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85138" y="2362200"/>
            <a:ext cx="3775644" cy="270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38200" y="3181181"/>
            <a:ext cx="3352800" cy="301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256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endParaRPr lang="en-US" sz="2400" b="1" dirty="0">
              <a:solidFill>
                <a:schemeClr val="tx2"/>
              </a:solidFill>
            </a:endParaRPr>
          </a:p>
        </p:txBody>
      </p:sp>
      <p:sp>
        <p:nvSpPr>
          <p:cNvPr id="3" name="Content Placeholder 2"/>
          <p:cNvSpPr>
            <a:spLocks noGrp="1"/>
          </p:cNvSpPr>
          <p:nvPr>
            <p:ph idx="1"/>
          </p:nvPr>
        </p:nvSpPr>
        <p:spPr>
          <a:xfrm>
            <a:off x="457200" y="1600200"/>
            <a:ext cx="4114800" cy="4525963"/>
          </a:xfrm>
        </p:spPr>
        <p:txBody>
          <a:bodyPr>
            <a:normAutofit fontScale="55000" lnSpcReduction="20000"/>
          </a:bodyPr>
          <a:lstStyle/>
          <a:p>
            <a:pPr algn="just"/>
            <a:r>
              <a:rPr lang="en-US" dirty="0" smtClean="0"/>
              <a:t>Consider the 2000 </a:t>
            </a:r>
            <a:r>
              <a:rPr lang="en-US" dirty="0" err="1" smtClean="0"/>
              <a:t>hp</a:t>
            </a:r>
            <a:r>
              <a:rPr lang="en-US" dirty="0" smtClean="0"/>
              <a:t> motor installation. The CT ratio is selected to provide some margin above the trip setting so meters will not read off-scale. </a:t>
            </a:r>
          </a:p>
          <a:p>
            <a:pPr algn="just"/>
            <a:r>
              <a:rPr lang="en-US" dirty="0" smtClean="0"/>
              <a:t>Normally, overcurrent relays are set at 125% of full load and the CT ratio should allow less than 5,0 A for this condition. </a:t>
            </a:r>
          </a:p>
          <a:p>
            <a:pPr algn="just"/>
            <a:r>
              <a:rPr lang="en-US" dirty="0" smtClean="0"/>
              <a:t>If the motor is vital to the operation of the plant, advantage is taken of the motor service factor which  is  115%. </a:t>
            </a:r>
          </a:p>
          <a:p>
            <a:pPr algn="just"/>
            <a:r>
              <a:rPr lang="en-US" dirty="0" smtClean="0"/>
              <a:t>This result in maximum load of 245A x 1,15 = 282 A and  relay pickup setting of 1,25 x 282 = 352,5 A.</a:t>
            </a:r>
          </a:p>
          <a:p>
            <a:pPr algn="just"/>
            <a:r>
              <a:rPr lang="en-US" dirty="0" smtClean="0"/>
              <a:t>Select a CT ratio of 400 : 5 = 80:1</a:t>
            </a:r>
            <a:endParaRPr lang="en-US" dirty="0"/>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pic>
        <p:nvPicPr>
          <p:cNvPr id="3074" name="Picture 2"/>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686300" y="1600200"/>
            <a:ext cx="40767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256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endParaRPr lang="en-US" sz="2400" b="1" dirty="0">
              <a:solidFill>
                <a:schemeClr val="tx2"/>
              </a:solidFill>
            </a:endParaRPr>
          </a:p>
        </p:txBody>
      </p:sp>
      <p:sp>
        <p:nvSpPr>
          <p:cNvPr id="3" name="Content Placeholder 2"/>
          <p:cNvSpPr>
            <a:spLocks noGrp="1"/>
          </p:cNvSpPr>
          <p:nvPr>
            <p:ph idx="1"/>
          </p:nvPr>
        </p:nvSpPr>
        <p:spPr>
          <a:xfrm>
            <a:off x="457200" y="1600200"/>
            <a:ext cx="3352800" cy="4525963"/>
          </a:xfrm>
        </p:spPr>
        <p:txBody>
          <a:bodyPr>
            <a:normAutofit/>
          </a:bodyPr>
          <a:lstStyle/>
          <a:p>
            <a:pPr algn="just"/>
            <a:r>
              <a:rPr lang="en-US" sz="2000" dirty="0" smtClean="0"/>
              <a:t>Rotor faults</a:t>
            </a:r>
          </a:p>
          <a:p>
            <a:pPr algn="just"/>
            <a:r>
              <a:rPr lang="en-US" sz="2000" dirty="0" smtClean="0"/>
              <a:t>If ground should occur in the field winding or the buses and circuit breakers external to the rotor, the relay will pick up and actuate an alarm.</a:t>
            </a:r>
            <a:endParaRPr lang="en-US" sz="2000" dirty="0"/>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pic>
        <p:nvPicPr>
          <p:cNvPr id="4098" name="Picture 2"/>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363528" y="1752600"/>
            <a:ext cx="432327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76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endParaRPr lang="en-US" sz="2400" b="1" dirty="0">
              <a:solidFill>
                <a:schemeClr val="tx2"/>
              </a:solidFill>
            </a:endParaRPr>
          </a:p>
        </p:txBody>
      </p:sp>
      <p:sp>
        <p:nvSpPr>
          <p:cNvPr id="3" name="Content Placeholder 2"/>
          <p:cNvSpPr>
            <a:spLocks noGrp="1"/>
          </p:cNvSpPr>
          <p:nvPr>
            <p:ph idx="1"/>
          </p:nvPr>
        </p:nvSpPr>
        <p:spPr/>
        <p:txBody>
          <a:bodyPr/>
          <a:lstStyle/>
          <a:p>
            <a:r>
              <a:rPr lang="en-US" dirty="0" smtClean="0"/>
              <a:t>Unbalanced current</a:t>
            </a:r>
          </a:p>
          <a:p>
            <a:r>
              <a:rPr lang="en-US" dirty="0" smtClean="0"/>
              <a:t>If will produce more severe heating in machine.</a:t>
            </a:r>
          </a:p>
          <a:p>
            <a:r>
              <a:rPr lang="en-US" dirty="0" smtClean="0"/>
              <a:t>The resulting </a:t>
            </a:r>
            <a:r>
              <a:rPr lang="en-US" i="1" dirty="0" smtClean="0"/>
              <a:t>I</a:t>
            </a:r>
            <a:r>
              <a:rPr lang="en-US" i="1" baseline="30000" dirty="0" smtClean="0"/>
              <a:t>2</a:t>
            </a:r>
            <a:r>
              <a:rPr lang="en-US" i="1" dirty="0" smtClean="0"/>
              <a:t>R</a:t>
            </a:r>
            <a:r>
              <a:rPr lang="en-US" dirty="0" smtClean="0"/>
              <a:t> loss quickly raises the temperature.</a:t>
            </a:r>
          </a:p>
          <a:p>
            <a:r>
              <a:rPr lang="en-US" dirty="0" smtClean="0"/>
              <a:t>The metal will melt, damaging the rotor structure.</a:t>
            </a:r>
            <a:endParaRPr lang="en-US" dirty="0"/>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spTree>
    <p:extLst>
      <p:ext uri="{BB962C8B-B14F-4D97-AF65-F5344CB8AC3E}">
        <p14:creationId xmlns:p14="http://schemas.microsoft.com/office/powerpoint/2010/main" val="152176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endParaRPr lang="en-US" sz="2400" b="1" dirty="0">
              <a:solidFill>
                <a:schemeClr val="tx2"/>
              </a:solidFill>
            </a:endParaRPr>
          </a:p>
        </p:txBody>
      </p:sp>
      <p:sp>
        <p:nvSpPr>
          <p:cNvPr id="3" name="Content Placeholder 2"/>
          <p:cNvSpPr>
            <a:spLocks noGrp="1"/>
          </p:cNvSpPr>
          <p:nvPr>
            <p:ph idx="1"/>
          </p:nvPr>
        </p:nvSpPr>
        <p:spPr>
          <a:xfrm>
            <a:off x="457200" y="1600201"/>
            <a:ext cx="8229600" cy="1676400"/>
          </a:xfrm>
        </p:spPr>
        <p:txBody>
          <a:bodyPr>
            <a:normAutofit/>
          </a:bodyPr>
          <a:lstStyle/>
          <a:p>
            <a:r>
              <a:rPr lang="en-US" dirty="0" smtClean="0"/>
              <a:t>Overload</a:t>
            </a:r>
          </a:p>
          <a:p>
            <a:r>
              <a:rPr lang="en-US" dirty="0" smtClean="0"/>
              <a:t>Use overload protection to protect overheating.</a:t>
            </a:r>
          </a:p>
          <a:p>
            <a:endParaRPr lang="en-US" dirty="0"/>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pic>
        <p:nvPicPr>
          <p:cNvPr id="1026" name="Picture 2"/>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90800" y="3733800"/>
            <a:ext cx="551497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76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400" b="1" dirty="0" smtClean="0">
                <a:solidFill>
                  <a:schemeClr val="tx2"/>
                </a:solidFill>
              </a:rPr>
              <a:t>Example thermal overload protection</a:t>
            </a:r>
            <a:endParaRPr lang="en-US" sz="2400" b="1" dirty="0">
              <a:solidFill>
                <a:schemeClr val="tx2"/>
              </a:solidFill>
            </a:endParaRPr>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pic>
        <p:nvPicPr>
          <p:cNvPr id="2050" name="Picture 2" descr="Hasil gambar untuk overload relay protection motor"/>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7200" y="1587391"/>
            <a:ext cx="45529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asil gambar untuk overload relay protection mo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asil gambar untuk overload relay protection mo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asil gambar untuk overload relay protection mo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475" y="2209800"/>
            <a:ext cx="3362325"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76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1935162"/>
          </a:xfrm>
        </p:spPr>
        <p:txBody>
          <a:bodyPr>
            <a:noAutofit/>
          </a:bodyPr>
          <a:lstStyle/>
          <a:p>
            <a:r>
              <a:rPr lang="en-US" sz="3200" dirty="0">
                <a:solidFill>
                  <a:srgbClr val="00B050"/>
                </a:solidFill>
                <a:effectLst>
                  <a:outerShdw blurRad="38100" dist="38100" dir="2700000" algn="tl">
                    <a:srgbClr val="000000">
                      <a:alpha val="43137"/>
                    </a:srgbClr>
                  </a:outerShdw>
                </a:effectLst>
              </a:rPr>
              <a:t>Mari </a:t>
            </a:r>
            <a:r>
              <a:rPr lang="en-US" sz="3200" dirty="0" err="1">
                <a:solidFill>
                  <a:srgbClr val="00B050"/>
                </a:solidFill>
                <a:effectLst>
                  <a:outerShdw blurRad="38100" dist="38100" dir="2700000" algn="tl">
                    <a:srgbClr val="000000">
                      <a:alpha val="43137"/>
                    </a:srgbClr>
                  </a:outerShdw>
                </a:effectLst>
              </a:rPr>
              <a:t>kita</a:t>
            </a:r>
            <a:r>
              <a:rPr lang="en-US" sz="3200" dirty="0">
                <a:solidFill>
                  <a:srgbClr val="00B050"/>
                </a:solidFill>
                <a:effectLst>
                  <a:outerShdw blurRad="38100" dist="38100" dir="2700000" algn="tl">
                    <a:srgbClr val="000000">
                      <a:alpha val="43137"/>
                    </a:srgbClr>
                  </a:outerShdw>
                </a:effectLst>
              </a:rPr>
              <a:t> </a:t>
            </a:r>
            <a:r>
              <a:rPr lang="en-US" sz="3200" dirty="0" err="1">
                <a:solidFill>
                  <a:srgbClr val="00B050"/>
                </a:solidFill>
                <a:effectLst>
                  <a:outerShdw blurRad="38100" dist="38100" dir="2700000" algn="tl">
                    <a:srgbClr val="000000">
                      <a:alpha val="43137"/>
                    </a:srgbClr>
                  </a:outerShdw>
                </a:effectLst>
              </a:rPr>
              <a:t>berdoa</a:t>
            </a:r>
            <a:r>
              <a:rPr lang="en-US" sz="3200" dirty="0">
                <a:solidFill>
                  <a:srgbClr val="00B050"/>
                </a:solidFill>
                <a:effectLst>
                  <a:outerShdw blurRad="38100" dist="38100" dir="2700000" algn="tl">
                    <a:srgbClr val="000000">
                      <a:alpha val="43137"/>
                    </a:srgbClr>
                  </a:outerShdw>
                </a:effectLst>
              </a:rPr>
              <a:t> </a:t>
            </a:r>
            <a:r>
              <a:rPr lang="en-US" sz="3200" dirty="0" err="1">
                <a:solidFill>
                  <a:srgbClr val="00B050"/>
                </a:solidFill>
                <a:effectLst>
                  <a:outerShdw blurRad="38100" dist="38100" dir="2700000" algn="tl">
                    <a:srgbClr val="000000">
                      <a:alpha val="43137"/>
                    </a:srgbClr>
                  </a:outerShdw>
                </a:effectLst>
              </a:rPr>
              <a:t>menurut</a:t>
            </a:r>
            <a:r>
              <a:rPr lang="en-US" sz="3200" dirty="0">
                <a:solidFill>
                  <a:srgbClr val="00B050"/>
                </a:solidFill>
                <a:effectLst>
                  <a:outerShdw blurRad="38100" dist="38100" dir="2700000" algn="tl">
                    <a:srgbClr val="000000">
                      <a:alpha val="43137"/>
                    </a:srgbClr>
                  </a:outerShdw>
                </a:effectLst>
              </a:rPr>
              <a:t> agama </a:t>
            </a:r>
            <a:r>
              <a:rPr lang="en-US" sz="3200" dirty="0" err="1">
                <a:solidFill>
                  <a:srgbClr val="00B050"/>
                </a:solidFill>
                <a:effectLst>
                  <a:outerShdw blurRad="38100" dist="38100" dir="2700000" algn="tl">
                    <a:srgbClr val="000000">
                      <a:alpha val="43137"/>
                    </a:srgbClr>
                  </a:outerShdw>
                </a:effectLst>
              </a:rPr>
              <a:t>dan</a:t>
            </a:r>
            <a:r>
              <a:rPr lang="en-US" sz="3200" dirty="0">
                <a:solidFill>
                  <a:srgbClr val="00B050"/>
                </a:solidFill>
                <a:effectLst>
                  <a:outerShdw blurRad="38100" dist="38100" dir="2700000" algn="tl">
                    <a:srgbClr val="000000">
                      <a:alpha val="43137"/>
                    </a:srgbClr>
                  </a:outerShdw>
                </a:effectLst>
              </a:rPr>
              <a:t> </a:t>
            </a:r>
            <a:r>
              <a:rPr lang="en-US" sz="3200" dirty="0" err="1">
                <a:solidFill>
                  <a:srgbClr val="00B050"/>
                </a:solidFill>
                <a:effectLst>
                  <a:outerShdw blurRad="38100" dist="38100" dir="2700000" algn="tl">
                    <a:srgbClr val="000000">
                      <a:alpha val="43137"/>
                    </a:srgbClr>
                  </a:outerShdw>
                </a:effectLst>
              </a:rPr>
              <a:t>kepercayaan</a:t>
            </a:r>
            <a:r>
              <a:rPr lang="en-US" sz="3200" dirty="0">
                <a:solidFill>
                  <a:srgbClr val="00B050"/>
                </a:solidFill>
                <a:effectLst>
                  <a:outerShdw blurRad="38100" dist="38100" dir="2700000" algn="tl">
                    <a:srgbClr val="000000">
                      <a:alpha val="43137"/>
                    </a:srgbClr>
                  </a:outerShdw>
                </a:effectLst>
              </a:rPr>
              <a:t> </a:t>
            </a:r>
            <a:r>
              <a:rPr lang="en-US" sz="3200" dirty="0" err="1">
                <a:solidFill>
                  <a:srgbClr val="00B050"/>
                </a:solidFill>
                <a:effectLst>
                  <a:outerShdw blurRad="38100" dist="38100" dir="2700000" algn="tl">
                    <a:srgbClr val="000000">
                      <a:alpha val="43137"/>
                    </a:srgbClr>
                  </a:outerShdw>
                </a:effectLst>
              </a:rPr>
              <a:t>masing-masing</a:t>
            </a:r>
            <a:r>
              <a:rPr lang="en-US" sz="3200" dirty="0">
                <a:solidFill>
                  <a:srgbClr val="00B050"/>
                </a:solidFill>
                <a:effectLst>
                  <a:outerShdw blurRad="38100" dist="38100" dir="2700000" algn="tl">
                    <a:srgbClr val="000000">
                      <a:alpha val="43137"/>
                    </a:srgbClr>
                  </a:outerShdw>
                </a:effectLst>
              </a:rPr>
              <a:t> </a:t>
            </a:r>
            <a:r>
              <a:rPr lang="en-US" sz="3200" dirty="0" err="1">
                <a:solidFill>
                  <a:srgbClr val="00B050"/>
                </a:solidFill>
                <a:effectLst>
                  <a:outerShdw blurRad="38100" dist="38100" dir="2700000" algn="tl">
                    <a:srgbClr val="000000">
                      <a:alpha val="43137"/>
                    </a:srgbClr>
                  </a:outerShdw>
                </a:effectLst>
              </a:rPr>
              <a:t>sebelum</a:t>
            </a:r>
            <a:r>
              <a:rPr lang="en-US" sz="3200" dirty="0">
                <a:solidFill>
                  <a:srgbClr val="00B050"/>
                </a:solidFill>
                <a:effectLst>
                  <a:outerShdw blurRad="38100" dist="38100" dir="2700000" algn="tl">
                    <a:srgbClr val="000000">
                      <a:alpha val="43137"/>
                    </a:srgbClr>
                  </a:outerShdw>
                </a:effectLst>
              </a:rPr>
              <a:t> </a:t>
            </a:r>
            <a:r>
              <a:rPr lang="en-US" sz="3200" dirty="0" err="1">
                <a:solidFill>
                  <a:srgbClr val="00B050"/>
                </a:solidFill>
                <a:effectLst>
                  <a:outerShdw blurRad="38100" dist="38100" dir="2700000" algn="tl">
                    <a:srgbClr val="000000">
                      <a:alpha val="43137"/>
                    </a:srgbClr>
                  </a:outerShdw>
                </a:effectLst>
              </a:rPr>
              <a:t>kelas</a:t>
            </a:r>
            <a:r>
              <a:rPr lang="en-US" sz="3200" dirty="0">
                <a:solidFill>
                  <a:srgbClr val="00B050"/>
                </a:solidFill>
                <a:effectLst>
                  <a:outerShdw blurRad="38100" dist="38100" dir="2700000" algn="tl">
                    <a:srgbClr val="000000">
                      <a:alpha val="43137"/>
                    </a:srgbClr>
                  </a:outerShdw>
                </a:effectLst>
              </a:rPr>
              <a:t> </a:t>
            </a:r>
            <a:r>
              <a:rPr lang="en-US" sz="3200" dirty="0" err="1">
                <a:solidFill>
                  <a:srgbClr val="00B050"/>
                </a:solidFill>
                <a:effectLst>
                  <a:outerShdw blurRad="38100" dist="38100" dir="2700000" algn="tl">
                    <a:srgbClr val="000000">
                      <a:alpha val="43137"/>
                    </a:srgbClr>
                  </a:outerShdw>
                </a:effectLst>
              </a:rPr>
              <a:t>dimulai</a:t>
            </a:r>
            <a:r>
              <a:rPr lang="en-US" sz="3200" dirty="0" smtClean="0">
                <a:solidFill>
                  <a:srgbClr val="00B050"/>
                </a:solidFill>
                <a:effectLst>
                  <a:outerShdw blurRad="38100" dist="38100" dir="2700000" algn="tl">
                    <a:srgbClr val="000000">
                      <a:alpha val="43137"/>
                    </a:srgbClr>
                  </a:outerShdw>
                </a:effectLst>
              </a:rPr>
              <a:t>.</a:t>
            </a:r>
            <a:endParaRPr lang="en-US" sz="3200"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19400"/>
            <a:ext cx="8229600" cy="3489960"/>
          </a:xfrm>
        </p:spPr>
        <p:txBody>
          <a:bodyPr>
            <a:normAutofit/>
          </a:bodyPr>
          <a:lstStyle/>
          <a:p>
            <a:pPr marL="137160" indent="0" algn="ctr">
              <a:buNone/>
            </a:pPr>
            <a:r>
              <a:rPr lang="en-US" sz="3600" dirty="0" err="1" smtClean="0">
                <a:solidFill>
                  <a:srgbClr val="00B0F0"/>
                </a:solidFill>
                <a:effectLst>
                  <a:outerShdw blurRad="38100" dist="38100" dir="2700000" algn="tl">
                    <a:srgbClr val="000000">
                      <a:alpha val="43137"/>
                    </a:srgbClr>
                  </a:outerShdw>
                </a:effectLst>
              </a:rPr>
              <a:t>Doa</a:t>
            </a:r>
            <a:r>
              <a:rPr lang="en-US" sz="3600" dirty="0" smtClean="0">
                <a:solidFill>
                  <a:srgbClr val="00B0F0"/>
                </a:solidFill>
                <a:effectLst>
                  <a:outerShdw blurRad="38100" dist="38100" dir="2700000" algn="tl">
                    <a:srgbClr val="000000">
                      <a:alpha val="43137"/>
                    </a:srgbClr>
                  </a:outerShdw>
                </a:effectLst>
              </a:rPr>
              <a:t> </a:t>
            </a:r>
            <a:r>
              <a:rPr lang="en-US" sz="3600" dirty="0" err="1" smtClean="0">
                <a:solidFill>
                  <a:srgbClr val="00B0F0"/>
                </a:solidFill>
                <a:effectLst>
                  <a:outerShdw blurRad="38100" dist="38100" dir="2700000" algn="tl">
                    <a:srgbClr val="000000">
                      <a:alpha val="43137"/>
                    </a:srgbClr>
                  </a:outerShdw>
                </a:effectLst>
              </a:rPr>
              <a:t>dimulai</a:t>
            </a:r>
            <a:r>
              <a:rPr lang="en-US" sz="3600" dirty="0" smtClean="0">
                <a:solidFill>
                  <a:srgbClr val="00B0F0"/>
                </a:solidFill>
                <a:effectLst>
                  <a:outerShdw blurRad="38100" dist="38100" dir="2700000" algn="tl">
                    <a:srgbClr val="000000">
                      <a:alpha val="43137"/>
                    </a:srgbClr>
                  </a:outerShdw>
                </a:effectLst>
              </a:rPr>
              <a:t>…</a:t>
            </a:r>
            <a:endParaRPr lang="en-US" sz="3600" dirty="0">
              <a:solidFill>
                <a:srgbClr val="00B0F0"/>
              </a:solidFill>
              <a:effectLst>
                <a:outerShdw blurRad="38100" dist="38100" dir="2700000" algn="tl">
                  <a:srgbClr val="000000">
                    <a:alpha val="43137"/>
                  </a:srgbClr>
                </a:outerShdw>
              </a:effectLst>
            </a:endParaRPr>
          </a:p>
        </p:txBody>
      </p:sp>
      <p:pic>
        <p:nvPicPr>
          <p:cNvPr id="4" name="Picture 3" descr="doababy.jpg"/>
          <p:cNvPicPr>
            <a:picLocks noChangeAspect="1"/>
          </p:cNvPicPr>
          <p:nvPr/>
        </p:nvPicPr>
        <p:blipFill>
          <a:blip r:embed="rId2" cstate="print"/>
          <a:srcRect/>
          <a:stretch>
            <a:fillRect/>
          </a:stretch>
        </p:blipFill>
        <p:spPr bwMode="auto">
          <a:xfrm>
            <a:off x="3480209" y="3713162"/>
            <a:ext cx="2183582" cy="2687638"/>
          </a:xfrm>
          <a:prstGeom prst="rect">
            <a:avLst/>
          </a:prstGeom>
          <a:noFill/>
          <a:ln w="9525">
            <a:noFill/>
            <a:miter lim="800000"/>
            <a:headEnd/>
            <a:tailEnd/>
          </a:ln>
        </p:spPr>
      </p:pic>
    </p:spTree>
    <p:extLst>
      <p:ext uri="{BB962C8B-B14F-4D97-AF65-F5344CB8AC3E}">
        <p14:creationId xmlns:p14="http://schemas.microsoft.com/office/powerpoint/2010/main" val="279482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endParaRPr lang="en-US" sz="2400" b="1" dirty="0">
              <a:solidFill>
                <a:schemeClr val="tx2"/>
              </a:solidFill>
            </a:endParaRPr>
          </a:p>
        </p:txBody>
      </p:sp>
      <p:sp>
        <p:nvSpPr>
          <p:cNvPr id="3" name="Content Placeholder 2"/>
          <p:cNvSpPr>
            <a:spLocks noGrp="1"/>
          </p:cNvSpPr>
          <p:nvPr>
            <p:ph idx="1"/>
          </p:nvPr>
        </p:nvSpPr>
        <p:spPr/>
        <p:txBody>
          <a:bodyPr/>
          <a:lstStyle/>
          <a:p>
            <a:r>
              <a:rPr lang="en-US" dirty="0" smtClean="0"/>
              <a:t>Over speed</a:t>
            </a:r>
          </a:p>
          <a:p>
            <a:r>
              <a:rPr lang="en-US" dirty="0" smtClean="0"/>
              <a:t>Over speed  is not a problem with motors since the normal overcurrent relays will protect them.</a:t>
            </a:r>
            <a:endParaRPr lang="en-US" dirty="0"/>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spTree>
    <p:extLst>
      <p:ext uri="{BB962C8B-B14F-4D97-AF65-F5344CB8AC3E}">
        <p14:creationId xmlns:p14="http://schemas.microsoft.com/office/powerpoint/2010/main" val="152176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endParaRPr lang="en-US" sz="2400" b="1" dirty="0">
              <a:solidFill>
                <a:schemeClr val="tx2"/>
              </a:solidFill>
            </a:endParaRPr>
          </a:p>
        </p:txBody>
      </p:sp>
      <p:sp>
        <p:nvSpPr>
          <p:cNvPr id="3" name="Content Placeholder 2"/>
          <p:cNvSpPr>
            <a:spLocks noGrp="1"/>
          </p:cNvSpPr>
          <p:nvPr>
            <p:ph idx="1"/>
          </p:nvPr>
        </p:nvSpPr>
        <p:spPr/>
        <p:txBody>
          <a:bodyPr>
            <a:normAutofit fontScale="70000" lnSpcReduction="20000"/>
          </a:bodyPr>
          <a:lstStyle/>
          <a:p>
            <a:pPr algn="just"/>
            <a:r>
              <a:rPr lang="en-US" b="1" dirty="0"/>
              <a:t>Overcurrent relay</a:t>
            </a:r>
          </a:p>
          <a:p>
            <a:pPr algn="just"/>
            <a:r>
              <a:rPr lang="en-US" dirty="0" smtClean="0"/>
              <a:t>A </a:t>
            </a:r>
            <a:r>
              <a:rPr lang="en-US" dirty="0"/>
              <a:t>type of protective relay which operates when the load current exceeds a pickup value. </a:t>
            </a:r>
            <a:endParaRPr lang="en-US" dirty="0" smtClean="0"/>
          </a:p>
          <a:p>
            <a:pPr algn="just"/>
            <a:r>
              <a:rPr lang="en-US" dirty="0" smtClean="0"/>
              <a:t>Has two </a:t>
            </a:r>
            <a:r>
              <a:rPr lang="en-US" dirty="0"/>
              <a:t>types: </a:t>
            </a:r>
            <a:endParaRPr lang="en-US" dirty="0" smtClean="0"/>
          </a:p>
          <a:p>
            <a:pPr lvl="1" algn="just"/>
            <a:r>
              <a:rPr lang="en-US" dirty="0" smtClean="0"/>
              <a:t>instantaneous </a:t>
            </a:r>
            <a:r>
              <a:rPr lang="en-US" dirty="0"/>
              <a:t>over current (IOC) relay; is an overcurrent relay which has no intentional time delay for operation. The contacts of the relay are closed instantly when the current inside the relay rises beyond the operational value. The time interval between the instant pick-up value and the closing contacts of the relay is very less. It has low operating time and starts operating instantly when the value of current is more than the relay setting.</a:t>
            </a:r>
            <a:endParaRPr lang="en-US" dirty="0" smtClean="0"/>
          </a:p>
          <a:p>
            <a:pPr lvl="1" algn="just"/>
            <a:r>
              <a:rPr lang="en-US" dirty="0" smtClean="0"/>
              <a:t>definite </a:t>
            </a:r>
            <a:r>
              <a:rPr lang="en-US" dirty="0"/>
              <a:t>time overcurrent (DTOC) relay; is a relay that operates after a definite period of time once the current exceeds the pickup value. Hence, this relay has current setting range as well as time setting range.  </a:t>
            </a:r>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spTree>
    <p:extLst>
      <p:ext uri="{BB962C8B-B14F-4D97-AF65-F5344CB8AC3E}">
        <p14:creationId xmlns:p14="http://schemas.microsoft.com/office/powerpoint/2010/main" val="152176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400" b="1" dirty="0" smtClean="0">
                <a:solidFill>
                  <a:schemeClr val="tx2"/>
                </a:solidFill>
              </a:rPr>
              <a:t>Induction motor protection system</a:t>
            </a:r>
            <a:endParaRPr lang="en-US" sz="2400" b="1" dirty="0">
              <a:solidFill>
                <a:schemeClr val="tx2"/>
              </a:solidFill>
            </a:endParaRPr>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pic>
        <p:nvPicPr>
          <p:cNvPr id="3074" name="Picture 2"/>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76437" y="1447800"/>
            <a:ext cx="519112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76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400" b="1" dirty="0" smtClean="0">
                <a:solidFill>
                  <a:schemeClr val="tx2"/>
                </a:solidFill>
              </a:rPr>
              <a:t>Small and large motor protection </a:t>
            </a:r>
            <a:r>
              <a:rPr lang="en-US" sz="2400" b="1" dirty="0" err="1" smtClean="0">
                <a:solidFill>
                  <a:schemeClr val="tx2"/>
                </a:solidFill>
              </a:rPr>
              <a:t>sheme</a:t>
            </a:r>
            <a:endParaRPr lang="en-US" sz="2400" b="1" dirty="0">
              <a:solidFill>
                <a:schemeClr val="tx2"/>
              </a:solidFill>
            </a:endParaRPr>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pic>
        <p:nvPicPr>
          <p:cNvPr id="4098" name="Picture 2"/>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14400" y="1600200"/>
            <a:ext cx="75448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741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400" b="1" dirty="0" smtClean="0">
                <a:solidFill>
                  <a:schemeClr val="tx2"/>
                </a:solidFill>
              </a:rPr>
              <a:t>Fuse</a:t>
            </a:r>
            <a:endParaRPr lang="en-US" sz="2400" b="1" dirty="0">
              <a:solidFill>
                <a:schemeClr val="tx2"/>
              </a:solidFill>
            </a:endParaRPr>
          </a:p>
        </p:txBody>
      </p:sp>
      <p:sp>
        <p:nvSpPr>
          <p:cNvPr id="3" name="Content Placeholder 2"/>
          <p:cNvSpPr>
            <a:spLocks noGrp="1"/>
          </p:cNvSpPr>
          <p:nvPr>
            <p:ph idx="1"/>
          </p:nvPr>
        </p:nvSpPr>
        <p:spPr>
          <a:xfrm>
            <a:off x="457200" y="1600200"/>
            <a:ext cx="5467350" cy="4525963"/>
          </a:xfrm>
        </p:spPr>
        <p:txBody>
          <a:bodyPr>
            <a:normAutofit fontScale="85000" lnSpcReduction="10000"/>
          </a:bodyPr>
          <a:lstStyle/>
          <a:p>
            <a:pPr algn="just"/>
            <a:r>
              <a:rPr lang="en-US" b="1" dirty="0" smtClean="0"/>
              <a:t>fuse</a:t>
            </a:r>
            <a:r>
              <a:rPr lang="en-US" dirty="0" smtClean="0"/>
              <a:t> </a:t>
            </a:r>
            <a:r>
              <a:rPr lang="en-US" dirty="0"/>
              <a:t>is an electrical safety device that operates to </a:t>
            </a:r>
            <a:r>
              <a:rPr lang="en-US" dirty="0" smtClean="0"/>
              <a:t>provide overcurrent protection </a:t>
            </a:r>
            <a:r>
              <a:rPr lang="en-US" dirty="0"/>
              <a:t>of an electrical </a:t>
            </a:r>
            <a:r>
              <a:rPr lang="en-US" dirty="0" smtClean="0"/>
              <a:t>circuit</a:t>
            </a:r>
          </a:p>
          <a:p>
            <a:pPr algn="just"/>
            <a:r>
              <a:rPr lang="en-US" dirty="0"/>
              <a:t>A fuse consists of a metal strip or wire fuse element, of small cross-section compared to the circuit conductors, mounted between a pair of electrical terminals, and (usually) enclosed by a non-combustible housing. </a:t>
            </a:r>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sp>
        <p:nvSpPr>
          <p:cNvPr id="7" name="AutoShape 1" descr="Tektronixoscilloscope442backfuse-ccbysawikipedia.jpg"/>
          <p:cNvSpPr>
            <a:spLocks noChangeAspect="1" noChangeArrowheads="1"/>
          </p:cNvSpPr>
          <p:nvPr/>
        </p:nvSpPr>
        <p:spPr bwMode="auto">
          <a:xfrm>
            <a:off x="457200" y="2536825"/>
            <a:ext cx="1905000" cy="2447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Fuse-basic-symbols.svg"/>
          <p:cNvSpPr>
            <a:spLocks noChangeAspect="1" noChangeArrowheads="1"/>
          </p:cNvSpPr>
          <p:nvPr/>
        </p:nvSpPr>
        <p:spPr bwMode="auto">
          <a:xfrm>
            <a:off x="457200" y="2536825"/>
            <a:ext cx="476250"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Tektronixoscilloscope442backfuse-ccbysawikipedi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Tektronixoscilloscope442backfuse-ccbysawikipedia.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990600"/>
            <a:ext cx="268605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251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6103"/>
          </a:xfrm>
        </p:spPr>
        <p:txBody>
          <a:bodyPr>
            <a:normAutofit fontScale="90000"/>
          </a:bodyPr>
          <a:lstStyle/>
          <a:p>
            <a:r>
              <a:rPr lang="en-US" dirty="0" err="1" smtClean="0"/>
              <a:t>Perhitungan</a:t>
            </a:r>
            <a:endParaRPr lang="en-US" dirty="0"/>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70741"/>
            <a:ext cx="3429000" cy="306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1000" y="3763852"/>
            <a:ext cx="3721307"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038600" y="782251"/>
            <a:ext cx="3581400" cy="569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1200" y="1600200"/>
            <a:ext cx="333224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580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a:t>Perencanaan</a:t>
            </a:r>
            <a:r>
              <a:rPr lang="en-US" dirty="0"/>
              <a:t> </a:t>
            </a:r>
            <a:r>
              <a:rPr lang="en-US" dirty="0" err="1"/>
              <a:t>Sistem</a:t>
            </a:r>
            <a:r>
              <a:rPr lang="en-US" dirty="0"/>
              <a:t> </a:t>
            </a:r>
            <a:r>
              <a:rPr lang="en-US" dirty="0" err="1"/>
              <a:t>listrik</a:t>
            </a:r>
            <a:r>
              <a:rPr lang="en-US" dirty="0"/>
              <a:t> </a:t>
            </a:r>
            <a:r>
              <a:rPr lang="en-US" dirty="0" err="1"/>
              <a:t>untuk</a:t>
            </a:r>
            <a:r>
              <a:rPr lang="en-US" dirty="0"/>
              <a:t> </a:t>
            </a:r>
            <a:r>
              <a:rPr lang="en-US" dirty="0" err="1" smtClean="0"/>
              <a:t>industri</a:t>
            </a:r>
            <a:endParaRPr lang="en-US" dirty="0"/>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92179" y="304800"/>
            <a:ext cx="7894621"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68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Pengaman</a:t>
            </a:r>
            <a:r>
              <a:rPr lang="en-US" dirty="0" smtClean="0"/>
              <a:t> </a:t>
            </a:r>
            <a:r>
              <a:rPr lang="en-US" dirty="0" err="1" smtClean="0"/>
              <a:t>jaringan</a:t>
            </a:r>
            <a:endParaRPr lang="en-US" dirty="0"/>
          </a:p>
        </p:txBody>
      </p:sp>
      <p:sp>
        <p:nvSpPr>
          <p:cNvPr id="4" name="Content Placeholder 3"/>
          <p:cNvSpPr>
            <a:spLocks noGrp="1"/>
          </p:cNvSpPr>
          <p:nvPr>
            <p:ph sz="half" idx="1"/>
          </p:nvPr>
        </p:nvSpPr>
        <p:spPr/>
        <p:txBody>
          <a:bodyPr>
            <a:noAutofit/>
          </a:bodyPr>
          <a:lstStyle/>
          <a:p>
            <a:pPr algn="just"/>
            <a:r>
              <a:rPr lang="en-US" sz="1800" dirty="0" err="1" smtClean="0"/>
              <a:t>Pengaman</a:t>
            </a:r>
            <a:r>
              <a:rPr lang="en-US" sz="1800" dirty="0" smtClean="0"/>
              <a:t> </a:t>
            </a:r>
            <a:r>
              <a:rPr lang="en-US" sz="1800" dirty="0" err="1" smtClean="0"/>
              <a:t>jaringan</a:t>
            </a:r>
            <a:r>
              <a:rPr lang="en-US" sz="1800" dirty="0" smtClean="0"/>
              <a:t> </a:t>
            </a:r>
            <a:r>
              <a:rPr lang="en-US" sz="1800" dirty="0" err="1" smtClean="0"/>
              <a:t>dipilih</a:t>
            </a:r>
            <a:r>
              <a:rPr lang="en-US" sz="1800" dirty="0" smtClean="0"/>
              <a:t> </a:t>
            </a:r>
            <a:r>
              <a:rPr lang="en-US" sz="1800" dirty="0" err="1" smtClean="0"/>
              <a:t>dengan</a:t>
            </a:r>
            <a:r>
              <a:rPr lang="en-US" sz="1800" dirty="0" smtClean="0"/>
              <a:t> MCB </a:t>
            </a:r>
            <a:r>
              <a:rPr lang="en-US" sz="1800" dirty="0" err="1" smtClean="0"/>
              <a:t>atau</a:t>
            </a:r>
            <a:r>
              <a:rPr lang="en-US" sz="1800" dirty="0" smtClean="0"/>
              <a:t> NFB, </a:t>
            </a:r>
            <a:r>
              <a:rPr lang="en-US" sz="1800" dirty="0" err="1" smtClean="0"/>
              <a:t>berdasarkan</a:t>
            </a:r>
            <a:r>
              <a:rPr lang="en-US" sz="1800" dirty="0" smtClean="0"/>
              <a:t> </a:t>
            </a:r>
            <a:r>
              <a:rPr lang="en-US" sz="1800" dirty="0" err="1" smtClean="0"/>
              <a:t>perhitungan</a:t>
            </a:r>
            <a:r>
              <a:rPr lang="en-US" sz="1800" dirty="0" smtClean="0"/>
              <a:t>.</a:t>
            </a:r>
          </a:p>
          <a:p>
            <a:pPr algn="just"/>
            <a:r>
              <a:rPr lang="en-US" sz="1800" dirty="0" err="1" smtClean="0"/>
              <a:t>Untuk</a:t>
            </a:r>
            <a:r>
              <a:rPr lang="en-US" sz="1800" dirty="0" smtClean="0"/>
              <a:t> </a:t>
            </a:r>
            <a:r>
              <a:rPr lang="en-US" sz="1800" dirty="0" err="1" smtClean="0"/>
              <a:t>menentukan</a:t>
            </a:r>
            <a:r>
              <a:rPr lang="en-US" sz="1800" dirty="0" smtClean="0"/>
              <a:t> </a:t>
            </a:r>
            <a:r>
              <a:rPr lang="en-US" sz="1800" dirty="0" err="1" smtClean="0"/>
              <a:t>besar</a:t>
            </a:r>
            <a:r>
              <a:rPr lang="en-US" sz="1800" dirty="0" smtClean="0"/>
              <a:t> MCB yang </a:t>
            </a:r>
            <a:r>
              <a:rPr lang="en-US" sz="1800" dirty="0" err="1" smtClean="0"/>
              <a:t>digunakan</a:t>
            </a:r>
            <a:r>
              <a:rPr lang="en-US" sz="1800" dirty="0" smtClean="0"/>
              <a:t> </a:t>
            </a:r>
            <a:r>
              <a:rPr lang="en-US" sz="1800" dirty="0" err="1" smtClean="0"/>
              <a:t>adalah</a:t>
            </a:r>
            <a:r>
              <a:rPr lang="en-US" sz="1800" dirty="0" smtClean="0"/>
              <a:t> </a:t>
            </a:r>
            <a:r>
              <a:rPr lang="en-US" sz="1800" dirty="0" err="1" smtClean="0"/>
              <a:t>dengan</a:t>
            </a:r>
            <a:r>
              <a:rPr lang="en-US" sz="1800" dirty="0" smtClean="0"/>
              <a:t> </a:t>
            </a:r>
            <a:r>
              <a:rPr lang="en-US" sz="1800" dirty="0" err="1" smtClean="0"/>
              <a:t>menggunakan</a:t>
            </a:r>
            <a:r>
              <a:rPr lang="en-US" sz="1800" dirty="0" smtClean="0"/>
              <a:t> </a:t>
            </a:r>
            <a:r>
              <a:rPr lang="en-US" sz="1800" dirty="0" err="1" smtClean="0"/>
              <a:t>ketentuan</a:t>
            </a:r>
            <a:r>
              <a:rPr lang="en-US" sz="1800" dirty="0" smtClean="0"/>
              <a:t> :</a:t>
            </a:r>
          </a:p>
          <a:p>
            <a:pPr algn="just"/>
            <a:r>
              <a:rPr lang="en-US" sz="1800" dirty="0" err="1" smtClean="0"/>
              <a:t>Nilai</a:t>
            </a:r>
            <a:r>
              <a:rPr lang="en-US" sz="1800" dirty="0" smtClean="0"/>
              <a:t> minimum = 1,25 x In (</a:t>
            </a:r>
            <a:r>
              <a:rPr lang="en-US" sz="1800" dirty="0" err="1" smtClean="0"/>
              <a:t>dimana</a:t>
            </a:r>
            <a:r>
              <a:rPr lang="en-US" sz="1800" dirty="0" smtClean="0"/>
              <a:t> In = 29A)</a:t>
            </a:r>
          </a:p>
          <a:p>
            <a:pPr marL="0" indent="341313" algn="just">
              <a:buNone/>
            </a:pPr>
            <a:r>
              <a:rPr lang="en-US" sz="1800" dirty="0" smtClean="0"/>
              <a:t>= 1,25 x 29 A</a:t>
            </a:r>
          </a:p>
          <a:p>
            <a:pPr marL="0" indent="341313" algn="just">
              <a:buNone/>
            </a:pPr>
            <a:r>
              <a:rPr lang="en-US" sz="1800" dirty="0" smtClean="0"/>
              <a:t>= 36,25 A (minimal 40 A)</a:t>
            </a:r>
          </a:p>
          <a:p>
            <a:pPr algn="just"/>
            <a:r>
              <a:rPr lang="en-US" sz="1800" dirty="0" err="1" smtClean="0"/>
              <a:t>Nilai</a:t>
            </a:r>
            <a:r>
              <a:rPr lang="en-US" sz="1800" dirty="0" smtClean="0"/>
              <a:t> </a:t>
            </a:r>
            <a:r>
              <a:rPr lang="en-US" sz="1800" dirty="0" err="1" smtClean="0"/>
              <a:t>maksimum</a:t>
            </a:r>
            <a:r>
              <a:rPr lang="en-US" sz="1800" dirty="0" smtClean="0"/>
              <a:t> = 2,5 x In ( </a:t>
            </a:r>
            <a:r>
              <a:rPr lang="en-US" sz="1800" dirty="0" err="1" smtClean="0"/>
              <a:t>dimana</a:t>
            </a:r>
            <a:r>
              <a:rPr lang="en-US" sz="1800" dirty="0" smtClean="0"/>
              <a:t> In = 29A)</a:t>
            </a:r>
          </a:p>
          <a:p>
            <a:pPr marL="0" indent="341313" algn="just">
              <a:buNone/>
            </a:pPr>
            <a:r>
              <a:rPr lang="en-US" sz="1800" dirty="0" smtClean="0"/>
              <a:t>= 2,5 x 29 A</a:t>
            </a:r>
          </a:p>
          <a:p>
            <a:pPr marL="0" indent="341313" algn="just">
              <a:buNone/>
            </a:pPr>
            <a:r>
              <a:rPr lang="en-US" sz="1800" dirty="0" smtClean="0"/>
              <a:t>= 75,5 A ( minimal 80 A)</a:t>
            </a:r>
          </a:p>
        </p:txBody>
      </p:sp>
      <p:sp>
        <p:nvSpPr>
          <p:cNvPr id="5" name="Content Placeholder 4"/>
          <p:cNvSpPr>
            <a:spLocks noGrp="1"/>
          </p:cNvSpPr>
          <p:nvPr>
            <p:ph sz="half" idx="2"/>
          </p:nvPr>
        </p:nvSpPr>
        <p:spPr/>
        <p:txBody>
          <a:bodyPr>
            <a:normAutofit/>
          </a:bodyPr>
          <a:lstStyle/>
          <a:p>
            <a:pPr algn="just"/>
            <a:r>
              <a:rPr lang="en-US" sz="1800" dirty="0"/>
              <a:t>Dari </a:t>
            </a:r>
            <a:r>
              <a:rPr lang="en-US" sz="1800" dirty="0" err="1"/>
              <a:t>tabel</a:t>
            </a:r>
            <a:r>
              <a:rPr lang="en-US" sz="1800" dirty="0"/>
              <a:t> 7.3.1 </a:t>
            </a:r>
            <a:r>
              <a:rPr lang="en-US" sz="1800" dirty="0" err="1"/>
              <a:t>kita</a:t>
            </a:r>
            <a:r>
              <a:rPr lang="en-US" sz="1800" dirty="0"/>
              <a:t> </a:t>
            </a:r>
            <a:r>
              <a:rPr lang="en-US" sz="1800" dirty="0" err="1"/>
              <a:t>baca</a:t>
            </a:r>
            <a:r>
              <a:rPr lang="en-US" sz="1800" dirty="0"/>
              <a:t> data MCB 3 </a:t>
            </a:r>
            <a:r>
              <a:rPr lang="en-US" sz="1800" dirty="0" err="1"/>
              <a:t>fasa</a:t>
            </a:r>
            <a:r>
              <a:rPr lang="en-US" sz="1800" dirty="0"/>
              <a:t> </a:t>
            </a:r>
            <a:r>
              <a:rPr lang="en-US" sz="1800" dirty="0" err="1"/>
              <a:t>berada</a:t>
            </a:r>
            <a:r>
              <a:rPr lang="en-US" sz="1800" dirty="0"/>
              <a:t> </a:t>
            </a:r>
            <a:r>
              <a:rPr lang="en-US" sz="1800" dirty="0" err="1"/>
              <a:t>direntang</a:t>
            </a:r>
            <a:r>
              <a:rPr lang="en-US" sz="1800" dirty="0"/>
              <a:t> 35 A </a:t>
            </a:r>
            <a:r>
              <a:rPr lang="en-US" sz="1800" dirty="0" err="1"/>
              <a:t>sampai</a:t>
            </a:r>
            <a:r>
              <a:rPr lang="en-US" sz="1800" dirty="0"/>
              <a:t> 80A. Salam </a:t>
            </a:r>
            <a:r>
              <a:rPr lang="en-US" sz="1800" dirty="0" err="1"/>
              <a:t>kasus</a:t>
            </a:r>
            <a:r>
              <a:rPr lang="en-US" sz="1800" dirty="0"/>
              <a:t> </a:t>
            </a:r>
            <a:r>
              <a:rPr lang="en-US" sz="1800" dirty="0" err="1"/>
              <a:t>ini</a:t>
            </a:r>
            <a:r>
              <a:rPr lang="en-US" sz="1800" dirty="0"/>
              <a:t> </a:t>
            </a:r>
            <a:r>
              <a:rPr lang="en-US" sz="1800" dirty="0" err="1"/>
              <a:t>nilai</a:t>
            </a:r>
            <a:r>
              <a:rPr lang="en-US" sz="1800" dirty="0"/>
              <a:t> </a:t>
            </a:r>
            <a:r>
              <a:rPr lang="en-US" sz="1800" dirty="0" err="1"/>
              <a:t>maksimal</a:t>
            </a:r>
            <a:r>
              <a:rPr lang="en-US" sz="1800" dirty="0"/>
              <a:t> MCB </a:t>
            </a:r>
            <a:r>
              <a:rPr lang="en-US" sz="1800" dirty="0" err="1"/>
              <a:t>adalah</a:t>
            </a:r>
            <a:r>
              <a:rPr lang="en-US" sz="1800" dirty="0"/>
              <a:t> 63 </a:t>
            </a:r>
            <a:r>
              <a:rPr lang="en-US" sz="1800" dirty="0" err="1"/>
              <a:t>A.Jika</a:t>
            </a:r>
            <a:r>
              <a:rPr lang="en-US" sz="1800" dirty="0"/>
              <a:t> </a:t>
            </a:r>
            <a:r>
              <a:rPr lang="en-US" sz="1800" dirty="0" err="1"/>
              <a:t>diyakini</a:t>
            </a:r>
            <a:r>
              <a:rPr lang="en-US" sz="1800" dirty="0"/>
              <a:t> </a:t>
            </a:r>
            <a:r>
              <a:rPr lang="en-US" sz="1800" dirty="0" err="1"/>
              <a:t>beban</a:t>
            </a:r>
            <a:r>
              <a:rPr lang="en-US" sz="1800" dirty="0"/>
              <a:t> yang </a:t>
            </a:r>
            <a:r>
              <a:rPr lang="en-US" sz="1800" dirty="0" err="1"/>
              <a:t>akan</a:t>
            </a:r>
            <a:r>
              <a:rPr lang="en-US" sz="1800" dirty="0"/>
              <a:t> </a:t>
            </a:r>
            <a:r>
              <a:rPr lang="en-US" sz="1800" dirty="0" err="1"/>
              <a:t>diberikan</a:t>
            </a:r>
            <a:r>
              <a:rPr lang="en-US" sz="1800" dirty="0"/>
              <a:t> </a:t>
            </a:r>
            <a:r>
              <a:rPr lang="en-US" sz="1800" dirty="0" err="1"/>
              <a:t>adalah</a:t>
            </a:r>
            <a:r>
              <a:rPr lang="en-US" sz="1800" dirty="0"/>
              <a:t> </a:t>
            </a:r>
            <a:r>
              <a:rPr lang="en-US" sz="1800" dirty="0" err="1"/>
              <a:t>maksimal</a:t>
            </a:r>
            <a:r>
              <a:rPr lang="en-US" sz="1800" dirty="0"/>
              <a:t>. </a:t>
            </a:r>
            <a:r>
              <a:rPr lang="en-US" sz="1800" dirty="0" err="1"/>
              <a:t>Perhatikan</a:t>
            </a:r>
            <a:r>
              <a:rPr lang="en-US" sz="1800" dirty="0"/>
              <a:t> </a:t>
            </a:r>
            <a:r>
              <a:rPr lang="en-US" sz="1800" dirty="0" err="1"/>
              <a:t>tabel</a:t>
            </a:r>
            <a:r>
              <a:rPr lang="en-US" sz="1800" dirty="0"/>
              <a:t> 7.3.1 PUIL 2000 </a:t>
            </a:r>
            <a:r>
              <a:rPr lang="en-US" sz="1800" dirty="0" err="1"/>
              <a:t>hal</a:t>
            </a:r>
            <a:r>
              <a:rPr lang="en-US" sz="1800" dirty="0"/>
              <a:t> 301</a:t>
            </a:r>
          </a:p>
          <a:p>
            <a:pPr algn="just"/>
            <a:endParaRPr lang="en-US" sz="1800" dirty="0"/>
          </a:p>
        </p:txBody>
      </p:sp>
      <p:sp>
        <p:nvSpPr>
          <p:cNvPr id="2" name="Footer Placeholder 1"/>
          <p:cNvSpPr>
            <a:spLocks noGrp="1"/>
          </p:cNvSpPr>
          <p:nvPr>
            <p:ph type="ftr" sz="quarter" idx="11"/>
          </p:nvPr>
        </p:nvSpPr>
        <p:spPr/>
        <p:txBody>
          <a:bodyPr/>
          <a:lstStyle/>
          <a:p>
            <a:r>
              <a:rPr lang="en-US" dirty="0" err="1"/>
              <a:t>Perencanaan</a:t>
            </a:r>
            <a:r>
              <a:rPr lang="en-US" dirty="0"/>
              <a:t> </a:t>
            </a:r>
            <a:r>
              <a:rPr lang="en-US" dirty="0" err="1"/>
              <a:t>sistem</a:t>
            </a:r>
            <a:r>
              <a:rPr lang="en-US" dirty="0"/>
              <a:t> </a:t>
            </a:r>
            <a:r>
              <a:rPr lang="en-US" dirty="0" err="1"/>
              <a:t>listrik</a:t>
            </a:r>
            <a:r>
              <a:rPr lang="en-US" dirty="0"/>
              <a:t> </a:t>
            </a:r>
            <a:r>
              <a:rPr lang="en-US" dirty="0" err="1"/>
              <a:t>untuk</a:t>
            </a:r>
            <a:r>
              <a:rPr lang="en-US" dirty="0"/>
              <a:t> </a:t>
            </a:r>
            <a:r>
              <a:rPr lang="en-US" dirty="0" err="1"/>
              <a:t>industri</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10000"/>
            <a:ext cx="193357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452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a:t>Perencanaan</a:t>
            </a:r>
            <a:r>
              <a:rPr lang="en-US" dirty="0"/>
              <a:t> </a:t>
            </a:r>
            <a:r>
              <a:rPr lang="en-US" dirty="0" err="1"/>
              <a:t>sistem</a:t>
            </a:r>
            <a:r>
              <a:rPr lang="en-US" dirty="0"/>
              <a:t> </a:t>
            </a:r>
            <a:r>
              <a:rPr lang="en-US" dirty="0" err="1"/>
              <a:t>listrik</a:t>
            </a:r>
            <a:r>
              <a:rPr lang="en-US" dirty="0"/>
              <a:t> </a:t>
            </a:r>
            <a:r>
              <a:rPr lang="en-US" dirty="0" err="1"/>
              <a:t>untuk</a:t>
            </a:r>
            <a:r>
              <a:rPr lang="en-US" dirty="0"/>
              <a:t> </a:t>
            </a:r>
            <a:r>
              <a:rPr lang="en-US" dirty="0" err="1"/>
              <a:t>industri</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34454"/>
            <a:ext cx="50894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310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Kontaktor</a:t>
            </a:r>
            <a:endParaRPr lang="en-US" dirty="0"/>
          </a:p>
        </p:txBody>
      </p:sp>
      <p:sp>
        <p:nvSpPr>
          <p:cNvPr id="4" name="Content Placeholder 3"/>
          <p:cNvSpPr>
            <a:spLocks noGrp="1"/>
          </p:cNvSpPr>
          <p:nvPr>
            <p:ph sz="half" idx="1"/>
          </p:nvPr>
        </p:nvSpPr>
        <p:spPr>
          <a:xfrm>
            <a:off x="597087" y="1591912"/>
            <a:ext cx="4038600" cy="4525963"/>
          </a:xfrm>
        </p:spPr>
        <p:txBody>
          <a:bodyPr>
            <a:normAutofit fontScale="70000" lnSpcReduction="20000"/>
          </a:bodyPr>
          <a:lstStyle/>
          <a:p>
            <a:pPr algn="just"/>
            <a:r>
              <a:rPr lang="en-US" dirty="0" err="1" smtClean="0"/>
              <a:t>Kapasitas</a:t>
            </a:r>
            <a:r>
              <a:rPr lang="en-US" dirty="0" smtClean="0"/>
              <a:t> </a:t>
            </a:r>
            <a:r>
              <a:rPr lang="en-US" dirty="0" err="1" smtClean="0"/>
              <a:t>kontaktor</a:t>
            </a:r>
            <a:r>
              <a:rPr lang="en-US" dirty="0" smtClean="0"/>
              <a:t> yang </a:t>
            </a:r>
            <a:r>
              <a:rPr lang="en-US" dirty="0" err="1" smtClean="0"/>
              <a:t>dipasang</a:t>
            </a:r>
            <a:r>
              <a:rPr lang="en-US" dirty="0" smtClean="0"/>
              <a:t> </a:t>
            </a:r>
            <a:r>
              <a:rPr lang="en-US" dirty="0" err="1" smtClean="0"/>
              <a:t>harus</a:t>
            </a:r>
            <a:r>
              <a:rPr lang="en-US" dirty="0" smtClean="0"/>
              <a:t> </a:t>
            </a:r>
            <a:r>
              <a:rPr lang="en-US" dirty="0" err="1" smtClean="0"/>
              <a:t>mampu</a:t>
            </a:r>
            <a:r>
              <a:rPr lang="en-US" dirty="0" smtClean="0"/>
              <a:t> </a:t>
            </a:r>
            <a:r>
              <a:rPr lang="en-US" dirty="0" err="1" smtClean="0"/>
              <a:t>dilewati</a:t>
            </a:r>
            <a:r>
              <a:rPr lang="en-US" dirty="0" smtClean="0"/>
              <a:t> </a:t>
            </a:r>
            <a:r>
              <a:rPr lang="en-US" dirty="0" err="1" smtClean="0"/>
              <a:t>sebesar</a:t>
            </a:r>
            <a:r>
              <a:rPr lang="en-US" dirty="0" smtClean="0"/>
              <a:t> </a:t>
            </a:r>
            <a:r>
              <a:rPr lang="en-US" dirty="0" err="1" smtClean="0"/>
              <a:t>arus</a:t>
            </a:r>
            <a:r>
              <a:rPr lang="en-US" dirty="0" smtClean="0"/>
              <a:t> </a:t>
            </a:r>
            <a:r>
              <a:rPr lang="en-US" dirty="0" err="1" smtClean="0"/>
              <a:t>beban</a:t>
            </a:r>
            <a:r>
              <a:rPr lang="en-US" dirty="0" smtClean="0"/>
              <a:t> </a:t>
            </a:r>
            <a:r>
              <a:rPr lang="en-US" dirty="0" err="1" smtClean="0"/>
              <a:t>maksimum</a:t>
            </a:r>
            <a:endParaRPr lang="en-US" dirty="0" smtClean="0"/>
          </a:p>
          <a:p>
            <a:pPr algn="just"/>
            <a:r>
              <a:rPr lang="en-US" dirty="0" err="1" smtClean="0"/>
              <a:t>Spesifikasi</a:t>
            </a:r>
            <a:r>
              <a:rPr lang="en-US" dirty="0" smtClean="0"/>
              <a:t> </a:t>
            </a:r>
            <a:r>
              <a:rPr lang="en-US" dirty="0" err="1" smtClean="0"/>
              <a:t>kontaktor</a:t>
            </a:r>
            <a:r>
              <a:rPr lang="en-US" dirty="0" smtClean="0"/>
              <a:t> yang </a:t>
            </a:r>
            <a:r>
              <a:rPr lang="en-US" dirty="0" err="1" smtClean="0"/>
              <a:t>akan</a:t>
            </a:r>
            <a:r>
              <a:rPr lang="en-US" dirty="0" smtClean="0"/>
              <a:t> </a:t>
            </a:r>
            <a:r>
              <a:rPr lang="en-US" dirty="0" err="1" smtClean="0"/>
              <a:t>dipaang</a:t>
            </a:r>
            <a:r>
              <a:rPr lang="en-US" dirty="0" smtClean="0"/>
              <a:t> </a:t>
            </a:r>
            <a:r>
              <a:rPr lang="en-US" dirty="0" err="1" smtClean="0"/>
              <a:t>lebih</a:t>
            </a:r>
            <a:r>
              <a:rPr lang="en-US" dirty="0" smtClean="0"/>
              <a:t> </a:t>
            </a:r>
            <a:r>
              <a:rPr lang="en-US" dirty="0" err="1" smtClean="0"/>
              <a:t>besar</a:t>
            </a:r>
            <a:r>
              <a:rPr lang="en-US" dirty="0" smtClean="0"/>
              <a:t> </a:t>
            </a:r>
            <a:r>
              <a:rPr lang="en-US" dirty="0" err="1" smtClean="0"/>
              <a:t>dari</a:t>
            </a:r>
            <a:r>
              <a:rPr lang="en-US" dirty="0" smtClean="0"/>
              <a:t> </a:t>
            </a:r>
            <a:r>
              <a:rPr lang="en-US" dirty="0" err="1" smtClean="0"/>
              <a:t>arus</a:t>
            </a:r>
            <a:r>
              <a:rPr lang="en-US" dirty="0" smtClean="0"/>
              <a:t> nominal motor (</a:t>
            </a:r>
            <a:r>
              <a:rPr lang="en-US" dirty="0" err="1"/>
              <a:t>ikontaktor</a:t>
            </a:r>
            <a:r>
              <a:rPr lang="en-US" dirty="0"/>
              <a:t> &gt; In</a:t>
            </a:r>
            <a:r>
              <a:rPr lang="en-US" dirty="0" smtClean="0"/>
              <a:t>) </a:t>
            </a:r>
            <a:r>
              <a:rPr lang="en-US" dirty="0" err="1" smtClean="0"/>
              <a:t>atau</a:t>
            </a:r>
            <a:r>
              <a:rPr lang="en-US" dirty="0" smtClean="0"/>
              <a:t> </a:t>
            </a:r>
            <a:r>
              <a:rPr lang="en-US" dirty="0" err="1" smtClean="0"/>
              <a:t>sama</a:t>
            </a:r>
            <a:r>
              <a:rPr lang="en-US" dirty="0" smtClean="0"/>
              <a:t> </a:t>
            </a:r>
            <a:r>
              <a:rPr lang="en-US" dirty="0" err="1" smtClean="0"/>
              <a:t>dengan</a:t>
            </a:r>
            <a:r>
              <a:rPr lang="en-US" dirty="0" smtClean="0"/>
              <a:t> </a:t>
            </a:r>
            <a:r>
              <a:rPr lang="en-US" dirty="0" err="1" smtClean="0"/>
              <a:t>arus</a:t>
            </a:r>
            <a:r>
              <a:rPr lang="en-US" dirty="0" smtClean="0"/>
              <a:t> nominal </a:t>
            </a:r>
            <a:r>
              <a:rPr lang="en-US" dirty="0" err="1" smtClean="0"/>
              <a:t>diatas</a:t>
            </a:r>
            <a:r>
              <a:rPr lang="en-US" dirty="0" smtClean="0"/>
              <a:t> </a:t>
            </a:r>
            <a:r>
              <a:rPr lang="en-US" dirty="0" err="1" smtClean="0"/>
              <a:t>yaitu</a:t>
            </a:r>
            <a:r>
              <a:rPr lang="en-US" dirty="0" smtClean="0"/>
              <a:t> 63A, </a:t>
            </a:r>
            <a:r>
              <a:rPr lang="en-US" dirty="0" err="1" smtClean="0"/>
              <a:t>atau</a:t>
            </a:r>
            <a:r>
              <a:rPr lang="en-US" dirty="0" smtClean="0"/>
              <a:t> </a:t>
            </a:r>
            <a:r>
              <a:rPr lang="en-US" dirty="0" err="1" smtClean="0"/>
              <a:t>sama</a:t>
            </a:r>
            <a:r>
              <a:rPr lang="en-US" dirty="0" smtClean="0"/>
              <a:t> </a:t>
            </a:r>
            <a:r>
              <a:rPr lang="en-US" dirty="0" err="1" smtClean="0"/>
              <a:t>dengan</a:t>
            </a:r>
            <a:r>
              <a:rPr lang="en-US" dirty="0" smtClean="0"/>
              <a:t> </a:t>
            </a:r>
            <a:r>
              <a:rPr lang="en-US" dirty="0" err="1" smtClean="0"/>
              <a:t>daya</a:t>
            </a:r>
            <a:r>
              <a:rPr lang="en-US" dirty="0" smtClean="0"/>
              <a:t> motor </a:t>
            </a:r>
            <a:r>
              <a:rPr lang="en-US" dirty="0" err="1" smtClean="0"/>
              <a:t>berdasarkan</a:t>
            </a:r>
            <a:r>
              <a:rPr lang="en-US" dirty="0" smtClean="0"/>
              <a:t> nameplate di </a:t>
            </a:r>
            <a:r>
              <a:rPr lang="en-US" dirty="0" err="1" smtClean="0"/>
              <a:t>atas</a:t>
            </a:r>
            <a:r>
              <a:rPr lang="en-US" dirty="0" smtClean="0"/>
              <a:t> 15 kW, </a:t>
            </a:r>
            <a:r>
              <a:rPr lang="en-US" dirty="0" err="1" smtClean="0"/>
              <a:t>jadi</a:t>
            </a:r>
            <a:r>
              <a:rPr lang="en-US" dirty="0" smtClean="0"/>
              <a:t> </a:t>
            </a:r>
            <a:r>
              <a:rPr lang="en-US" dirty="0" err="1" smtClean="0"/>
              <a:t>kontaktor</a:t>
            </a:r>
            <a:r>
              <a:rPr lang="en-US" dirty="0" smtClean="0"/>
              <a:t> minimal 15 kW</a:t>
            </a:r>
          </a:p>
          <a:p>
            <a:pPr algn="just"/>
            <a:r>
              <a:rPr lang="en-US" dirty="0" err="1"/>
              <a:t>Kontaktor</a:t>
            </a:r>
            <a:r>
              <a:rPr lang="en-US" dirty="0"/>
              <a:t> </a:t>
            </a:r>
            <a:r>
              <a:rPr lang="en-US" dirty="0" err="1"/>
              <a:t>mempunyai</a:t>
            </a:r>
            <a:r>
              <a:rPr lang="en-US" dirty="0"/>
              <a:t> </a:t>
            </a:r>
            <a:r>
              <a:rPr lang="en-US" dirty="0" err="1"/>
              <a:t>kontak</a:t>
            </a:r>
            <a:r>
              <a:rPr lang="en-US" dirty="0"/>
              <a:t> bantu NO </a:t>
            </a:r>
            <a:r>
              <a:rPr lang="en-US" dirty="0" err="1"/>
              <a:t>atau</a:t>
            </a:r>
            <a:r>
              <a:rPr lang="en-US" dirty="0"/>
              <a:t> NC yang </a:t>
            </a:r>
            <a:r>
              <a:rPr lang="en-US" dirty="0" err="1"/>
              <a:t>terbuat</a:t>
            </a:r>
            <a:r>
              <a:rPr lang="en-US" dirty="0"/>
              <a:t> </a:t>
            </a:r>
            <a:r>
              <a:rPr lang="en-US" dirty="0" err="1"/>
              <a:t>dari</a:t>
            </a:r>
            <a:r>
              <a:rPr lang="en-US" dirty="0"/>
              <a:t> </a:t>
            </a:r>
            <a:r>
              <a:rPr lang="en-US" dirty="0" err="1"/>
              <a:t>bahan</a:t>
            </a:r>
            <a:r>
              <a:rPr lang="en-US" dirty="0"/>
              <a:t> </a:t>
            </a:r>
            <a:r>
              <a:rPr lang="en-US" dirty="0" err="1"/>
              <a:t>perak</a:t>
            </a:r>
            <a:r>
              <a:rPr lang="en-US" dirty="0"/>
              <a:t> yang </a:t>
            </a:r>
            <a:r>
              <a:rPr lang="en-US" dirty="0" err="1"/>
              <a:t>sangat</a:t>
            </a:r>
            <a:r>
              <a:rPr lang="en-US" dirty="0"/>
              <a:t> </a:t>
            </a:r>
            <a:r>
              <a:rPr lang="en-US" dirty="0" err="1"/>
              <a:t>sensitif</a:t>
            </a:r>
            <a:r>
              <a:rPr lang="en-US" dirty="0"/>
              <a:t> </a:t>
            </a:r>
            <a:r>
              <a:rPr lang="en-US" dirty="0" err="1"/>
              <a:t>terhadap</a:t>
            </a:r>
            <a:r>
              <a:rPr lang="en-US" dirty="0"/>
              <a:t> </a:t>
            </a:r>
            <a:r>
              <a:rPr lang="en-US" dirty="0" err="1"/>
              <a:t>adanya</a:t>
            </a:r>
            <a:r>
              <a:rPr lang="en-US" dirty="0"/>
              <a:t> </a:t>
            </a:r>
            <a:r>
              <a:rPr lang="en-US" dirty="0" err="1"/>
              <a:t>busur</a:t>
            </a:r>
            <a:r>
              <a:rPr lang="en-US" dirty="0"/>
              <a:t> </a:t>
            </a:r>
            <a:r>
              <a:rPr lang="en-US" dirty="0" err="1"/>
              <a:t>api</a:t>
            </a:r>
            <a:r>
              <a:rPr lang="en-US" dirty="0"/>
              <a:t>  </a:t>
            </a:r>
            <a:r>
              <a:rPr lang="en-US" dirty="0" err="1"/>
              <a:t>dan</a:t>
            </a:r>
            <a:r>
              <a:rPr lang="en-US" dirty="0"/>
              <a:t> </a:t>
            </a:r>
            <a:r>
              <a:rPr lang="en-US" dirty="0" err="1"/>
              <a:t>batas</a:t>
            </a:r>
            <a:r>
              <a:rPr lang="en-US" dirty="0"/>
              <a:t> </a:t>
            </a:r>
            <a:r>
              <a:rPr lang="en-US" dirty="0" err="1"/>
              <a:t>temperatur</a:t>
            </a:r>
            <a:r>
              <a:rPr lang="en-US" dirty="0"/>
              <a:t> yang </a:t>
            </a:r>
            <a:r>
              <a:rPr lang="en-US" dirty="0" err="1"/>
              <a:t>diizinkan</a:t>
            </a:r>
            <a:r>
              <a:rPr lang="en-US" dirty="0"/>
              <a:t> (</a:t>
            </a:r>
            <a:r>
              <a:rPr lang="en-US" dirty="0" err="1"/>
              <a:t>fungsi</a:t>
            </a:r>
            <a:r>
              <a:rPr lang="en-US" dirty="0"/>
              <a:t> </a:t>
            </a:r>
            <a:r>
              <a:rPr lang="en-US" dirty="0" err="1"/>
              <a:t>arus</a:t>
            </a:r>
            <a:r>
              <a:rPr lang="en-US" dirty="0"/>
              <a:t> </a:t>
            </a:r>
            <a:r>
              <a:rPr lang="en-US" dirty="0" err="1"/>
              <a:t>listrik</a:t>
            </a:r>
            <a:r>
              <a:rPr lang="en-US" dirty="0" smtClean="0"/>
              <a:t>)</a:t>
            </a:r>
            <a:endParaRPr lang="en-US" dirty="0"/>
          </a:p>
        </p:txBody>
      </p:sp>
      <p:sp>
        <p:nvSpPr>
          <p:cNvPr id="2" name="Footer Placeholder 1"/>
          <p:cNvSpPr>
            <a:spLocks noGrp="1"/>
          </p:cNvSpPr>
          <p:nvPr>
            <p:ph type="ftr" sz="quarter" idx="11"/>
          </p:nvPr>
        </p:nvSpPr>
        <p:spPr/>
        <p:txBody>
          <a:bodyPr/>
          <a:lstStyle/>
          <a:p>
            <a:r>
              <a:rPr lang="en-US" dirty="0" err="1"/>
              <a:t>Perencanaan</a:t>
            </a:r>
            <a:r>
              <a:rPr lang="en-US" dirty="0"/>
              <a:t> </a:t>
            </a:r>
            <a:r>
              <a:rPr lang="en-US" dirty="0" err="1"/>
              <a:t>sistem</a:t>
            </a:r>
            <a:r>
              <a:rPr lang="en-US" dirty="0"/>
              <a:t> </a:t>
            </a:r>
            <a:r>
              <a:rPr lang="en-US" dirty="0" err="1"/>
              <a:t>listrik</a:t>
            </a:r>
            <a:r>
              <a:rPr lang="en-US" dirty="0"/>
              <a:t> </a:t>
            </a:r>
            <a:r>
              <a:rPr lang="en-US" dirty="0" err="1"/>
              <a:t>untuk</a:t>
            </a:r>
            <a:r>
              <a:rPr lang="en-US" dirty="0"/>
              <a:t> </a:t>
            </a:r>
            <a:r>
              <a:rPr lang="en-US" dirty="0" err="1"/>
              <a:t>industri</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447800"/>
            <a:ext cx="2971800" cy="438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402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77500" lnSpcReduction="20000"/>
          </a:bodyPr>
          <a:lstStyle/>
          <a:p>
            <a:r>
              <a:rPr lang="en-US" b="1" dirty="0" err="1" smtClean="0">
                <a:effectLst>
                  <a:outerShdw blurRad="38100" dist="38100" dir="2700000" algn="tl">
                    <a:srgbClr val="000000">
                      <a:alpha val="43137"/>
                    </a:srgbClr>
                  </a:outerShdw>
                </a:effectLst>
              </a:rPr>
              <a:t>Kebutuhan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daya</a:t>
            </a:r>
            <a:r>
              <a:rPr lang="en-US" b="1" dirty="0" smtClean="0">
                <a:effectLst>
                  <a:outerShdw blurRad="38100" dist="38100" dir="2700000" algn="tl">
                    <a:srgbClr val="000000">
                      <a:alpha val="43137"/>
                    </a:srgbClr>
                  </a:outerShdw>
                </a:effectLst>
              </a:rPr>
              <a:t> (Power Demand)</a:t>
            </a:r>
          </a:p>
          <a:p>
            <a:r>
              <a:rPr lang="en-US" b="1" dirty="0" err="1" smtClean="0">
                <a:effectLst>
                  <a:outerShdw blurRad="38100" dist="38100" dir="2700000" algn="tl">
                    <a:srgbClr val="000000">
                      <a:alpha val="43137"/>
                    </a:srgbClr>
                  </a:outerShdw>
                </a:effectLst>
              </a:rPr>
              <a:t>Aliran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daya</a:t>
            </a:r>
            <a:r>
              <a:rPr lang="en-US" b="1" dirty="0" smtClean="0">
                <a:effectLst>
                  <a:outerShdw blurRad="38100" dist="38100" dir="2700000" algn="tl">
                    <a:srgbClr val="000000">
                      <a:alpha val="43137"/>
                    </a:srgbClr>
                  </a:outerShdw>
                </a:effectLst>
              </a:rPr>
              <a:t> (Power Flow)</a:t>
            </a:r>
          </a:p>
          <a:p>
            <a:r>
              <a:rPr lang="en-US" b="1" dirty="0" err="1" smtClean="0">
                <a:effectLst>
                  <a:outerShdw blurRad="38100" dist="38100" dir="2700000" algn="tl">
                    <a:srgbClr val="000000">
                      <a:alpha val="43137"/>
                    </a:srgbClr>
                  </a:outerShdw>
                </a:effectLst>
              </a:rPr>
              <a:t>Arus</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beban</a:t>
            </a:r>
            <a:r>
              <a:rPr lang="en-US" b="1" dirty="0" smtClean="0">
                <a:effectLst>
                  <a:outerShdw blurRad="38100" dist="38100" dir="2700000" algn="tl">
                    <a:srgbClr val="000000">
                      <a:alpha val="43137"/>
                    </a:srgbClr>
                  </a:outerShdw>
                </a:effectLst>
              </a:rPr>
              <a:t> ( Load Current)</a:t>
            </a:r>
          </a:p>
          <a:p>
            <a:r>
              <a:rPr lang="en-US" b="1" dirty="0" err="1" smtClean="0">
                <a:solidFill>
                  <a:srgbClr val="FF0000"/>
                </a:solidFill>
                <a:effectLst>
                  <a:outerShdw blurRad="38100" dist="38100" dir="2700000" algn="tl">
                    <a:srgbClr val="000000">
                      <a:alpha val="43137"/>
                    </a:srgbClr>
                  </a:outerShdw>
                </a:effectLst>
              </a:rPr>
              <a:t>Proteksi</a:t>
            </a:r>
            <a:r>
              <a:rPr lang="en-US" b="1" dirty="0" smtClean="0">
                <a:solidFill>
                  <a:srgbClr val="FF0000"/>
                </a:solidFill>
                <a:effectLst>
                  <a:outerShdw blurRad="38100" dist="38100" dir="2700000" algn="tl">
                    <a:srgbClr val="000000">
                      <a:alpha val="43137"/>
                    </a:srgbClr>
                  </a:outerShdw>
                </a:effectLst>
              </a:rPr>
              <a:t> </a:t>
            </a:r>
            <a:r>
              <a:rPr lang="en-US" b="1" dirty="0" err="1" smtClean="0">
                <a:solidFill>
                  <a:srgbClr val="FF0000"/>
                </a:solidFill>
                <a:effectLst>
                  <a:outerShdw blurRad="38100" dist="38100" dir="2700000" algn="tl">
                    <a:srgbClr val="000000">
                      <a:alpha val="43137"/>
                    </a:srgbClr>
                  </a:outerShdw>
                </a:effectLst>
              </a:rPr>
              <a:t>gangguan</a:t>
            </a:r>
            <a:r>
              <a:rPr lang="en-US" b="1" dirty="0" smtClean="0">
                <a:solidFill>
                  <a:srgbClr val="FF0000"/>
                </a:solidFill>
                <a:effectLst>
                  <a:outerShdw blurRad="38100" dist="38100" dir="2700000" algn="tl">
                    <a:srgbClr val="000000">
                      <a:alpha val="43137"/>
                    </a:srgbClr>
                  </a:outerShdw>
                </a:effectLst>
              </a:rPr>
              <a:t> (Protection on Fault)</a:t>
            </a:r>
          </a:p>
          <a:p>
            <a:r>
              <a:rPr lang="en-US" b="1" dirty="0" err="1" smtClean="0">
                <a:effectLst>
                  <a:outerShdw blurRad="38100" dist="38100" dir="2700000" algn="tl">
                    <a:srgbClr val="000000">
                      <a:alpha val="43137"/>
                    </a:srgbClr>
                  </a:outerShdw>
                </a:effectLst>
              </a:rPr>
              <a:t>Cadangan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daya</a:t>
            </a:r>
            <a:r>
              <a:rPr lang="en-US" b="1" dirty="0" smtClean="0">
                <a:effectLst>
                  <a:outerShdw blurRad="38100" dist="38100" dir="2700000" algn="tl">
                    <a:srgbClr val="000000">
                      <a:alpha val="43137"/>
                    </a:srgbClr>
                  </a:outerShdw>
                </a:effectLst>
              </a:rPr>
              <a:t> ( Power  Standby)</a:t>
            </a:r>
          </a:p>
          <a:p>
            <a:r>
              <a:rPr lang="en-US" b="1" dirty="0" smtClean="0">
                <a:effectLst>
                  <a:outerShdw blurRad="38100" dist="38100" dir="2700000" algn="tl">
                    <a:srgbClr val="000000">
                      <a:alpha val="43137"/>
                    </a:srgbClr>
                  </a:outerShdw>
                </a:effectLst>
              </a:rPr>
              <a:t>Unbreakable PS</a:t>
            </a:r>
          </a:p>
          <a:p>
            <a:r>
              <a:rPr lang="en-US" b="1" dirty="0" err="1" smtClean="0">
                <a:effectLst>
                  <a:outerShdw blurRad="38100" dist="38100" dir="2700000" algn="tl">
                    <a:srgbClr val="000000">
                      <a:alpha val="43137"/>
                    </a:srgbClr>
                  </a:outerShdw>
                </a:effectLst>
              </a:rPr>
              <a:t>Harmonik</a:t>
            </a:r>
            <a:r>
              <a:rPr lang="en-US" b="1" dirty="0" smtClean="0">
                <a:effectLst>
                  <a:outerShdw blurRad="38100" dist="38100" dir="2700000" algn="tl">
                    <a:srgbClr val="000000">
                      <a:alpha val="43137"/>
                    </a:srgbClr>
                  </a:outerShdw>
                </a:effectLst>
              </a:rPr>
              <a:t> (Harmonics)</a:t>
            </a:r>
          </a:p>
          <a:p>
            <a:r>
              <a:rPr lang="en-US" b="1" dirty="0" err="1" smtClean="0">
                <a:effectLst>
                  <a:outerShdw blurRad="38100" dist="38100" dir="2700000" algn="tl">
                    <a:srgbClr val="000000">
                      <a:alpha val="43137"/>
                    </a:srgbClr>
                  </a:outerShdw>
                </a:effectLst>
              </a:rPr>
              <a:t>Pentanahan</a:t>
            </a:r>
            <a:r>
              <a:rPr lang="en-US" b="1" dirty="0" smtClean="0">
                <a:effectLst>
                  <a:outerShdw blurRad="38100" dist="38100" dir="2700000" algn="tl">
                    <a:srgbClr val="000000">
                      <a:alpha val="43137"/>
                    </a:srgbClr>
                  </a:outerShdw>
                </a:effectLst>
              </a:rPr>
              <a:t> (Grounding)</a:t>
            </a:r>
          </a:p>
          <a:p>
            <a:r>
              <a:rPr lang="en-US" b="1" dirty="0" err="1" smtClean="0">
                <a:effectLst>
                  <a:outerShdw blurRad="38100" dist="38100" dir="2700000" algn="tl">
                    <a:srgbClr val="000000">
                      <a:alpha val="43137"/>
                    </a:srgbClr>
                  </a:outerShdw>
                </a:effectLst>
              </a:rPr>
              <a:t>Penangkal</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petir</a:t>
            </a:r>
            <a:r>
              <a:rPr lang="en-US" b="1" dirty="0" smtClean="0">
                <a:effectLst>
                  <a:outerShdw blurRad="38100" dist="38100" dir="2700000" algn="tl">
                    <a:srgbClr val="000000">
                      <a:alpha val="43137"/>
                    </a:srgbClr>
                  </a:outerShdw>
                </a:effectLst>
              </a:rPr>
              <a:t> (Lightning rod)</a:t>
            </a:r>
          </a:p>
          <a:p>
            <a:r>
              <a:rPr lang="en-US" b="1" dirty="0" err="1" smtClean="0">
                <a:effectLst>
                  <a:outerShdw blurRad="38100" dist="38100" dir="2700000" algn="tl">
                    <a:srgbClr val="000000">
                      <a:alpha val="43137"/>
                    </a:srgbClr>
                  </a:outerShdw>
                </a:effectLst>
              </a:rPr>
              <a:t>Kapasitor</a:t>
            </a:r>
            <a:r>
              <a:rPr lang="en-US" b="1" dirty="0" smtClean="0">
                <a:effectLst>
                  <a:outerShdw blurRad="38100" dist="38100" dir="2700000" algn="tl">
                    <a:srgbClr val="000000">
                      <a:alpha val="43137"/>
                    </a:srgbClr>
                  </a:outerShdw>
                </a:effectLst>
              </a:rPr>
              <a:t> bank ( Bank Capacitor)</a:t>
            </a:r>
          </a:p>
          <a:p>
            <a:r>
              <a:rPr lang="en-US" b="1" dirty="0" err="1" smtClean="0">
                <a:effectLst>
                  <a:outerShdw blurRad="38100" dist="38100" dir="2700000" algn="tl">
                    <a:srgbClr val="000000">
                      <a:alpha val="43137"/>
                    </a:srgbClr>
                  </a:outerShdw>
                </a:effectLst>
              </a:rPr>
              <a:t>Penghematan</a:t>
            </a:r>
            <a:r>
              <a:rPr lang="en-US" b="1" dirty="0" smtClean="0">
                <a:effectLst>
                  <a:outerShdw blurRad="38100" dist="38100" dir="2700000" algn="tl">
                    <a:srgbClr val="000000">
                      <a:alpha val="43137"/>
                    </a:srgbClr>
                  </a:outerShdw>
                </a:effectLst>
              </a:rPr>
              <a:t> (Savings)</a:t>
            </a:r>
          </a:p>
        </p:txBody>
      </p:sp>
    </p:spTree>
    <p:extLst>
      <p:ext uri="{BB962C8B-B14F-4D97-AF65-F5344CB8AC3E}">
        <p14:creationId xmlns:p14="http://schemas.microsoft.com/office/powerpoint/2010/main" val="1393171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a:t>Perencanaan</a:t>
            </a:r>
            <a:r>
              <a:rPr lang="en-US" dirty="0"/>
              <a:t> </a:t>
            </a:r>
            <a:r>
              <a:rPr lang="en-US" dirty="0" err="1"/>
              <a:t>sistem</a:t>
            </a:r>
            <a:r>
              <a:rPr lang="en-US" dirty="0"/>
              <a:t> </a:t>
            </a:r>
            <a:r>
              <a:rPr lang="en-US" dirty="0" err="1"/>
              <a:t>listrik</a:t>
            </a:r>
            <a:r>
              <a:rPr lang="en-US" dirty="0"/>
              <a:t> </a:t>
            </a:r>
            <a:r>
              <a:rPr lang="en-US" dirty="0" err="1"/>
              <a:t>untuk</a:t>
            </a:r>
            <a:r>
              <a:rPr lang="en-US" dirty="0"/>
              <a:t> </a:t>
            </a:r>
            <a:r>
              <a:rPr lang="en-US" dirty="0" err="1"/>
              <a:t>industri</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69" y="304801"/>
            <a:ext cx="8724731" cy="182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56" y="2466976"/>
            <a:ext cx="8876844"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352800"/>
            <a:ext cx="2712799"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900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Introduction to Power Electronic by DMZ</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316333"/>
            <a:ext cx="7570895" cy="623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546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a:t>Perencanaan</a:t>
            </a:r>
            <a:r>
              <a:rPr lang="en-US" dirty="0"/>
              <a:t> </a:t>
            </a:r>
            <a:r>
              <a:rPr lang="en-US" dirty="0" err="1"/>
              <a:t>sistem</a:t>
            </a:r>
            <a:r>
              <a:rPr lang="en-US" dirty="0"/>
              <a:t> </a:t>
            </a:r>
            <a:r>
              <a:rPr lang="en-US" dirty="0" err="1"/>
              <a:t>listrik</a:t>
            </a:r>
            <a:r>
              <a:rPr lang="en-US" dirty="0"/>
              <a:t> </a:t>
            </a:r>
            <a:r>
              <a:rPr lang="en-US" dirty="0" err="1"/>
              <a:t>untuk</a:t>
            </a:r>
            <a:r>
              <a:rPr lang="en-US" dirty="0"/>
              <a:t> </a:t>
            </a:r>
            <a:r>
              <a:rPr lang="en-US" dirty="0" err="1"/>
              <a:t>industri</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9448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953" y="1905000"/>
            <a:ext cx="5263351"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067175"/>
            <a:ext cx="39147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114801"/>
            <a:ext cx="4342195"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552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a:t>Perencanaan</a:t>
            </a:r>
            <a:r>
              <a:rPr lang="en-US" dirty="0"/>
              <a:t> </a:t>
            </a:r>
            <a:r>
              <a:rPr lang="en-US" dirty="0" err="1"/>
              <a:t>sistem</a:t>
            </a:r>
            <a:r>
              <a:rPr lang="en-US" dirty="0"/>
              <a:t> </a:t>
            </a:r>
            <a:r>
              <a:rPr lang="en-US" dirty="0" err="1"/>
              <a:t>listrik</a:t>
            </a:r>
            <a:r>
              <a:rPr lang="en-US" dirty="0"/>
              <a:t> </a:t>
            </a:r>
            <a:r>
              <a:rPr lang="en-US" dirty="0" err="1"/>
              <a:t>untuk</a:t>
            </a:r>
            <a:r>
              <a:rPr lang="en-US" dirty="0"/>
              <a:t> </a:t>
            </a:r>
            <a:r>
              <a:rPr lang="en-US" dirty="0" err="1"/>
              <a:t>industri</a:t>
            </a:r>
            <a:endParaRPr lang="en-US" dirty="0"/>
          </a:p>
        </p:txBody>
      </p:sp>
      <p:pic>
        <p:nvPicPr>
          <p:cNvPr id="14339"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7199" y="419100"/>
            <a:ext cx="8622416"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765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a:t>Perencanaan</a:t>
            </a:r>
            <a:r>
              <a:rPr lang="en-US" dirty="0"/>
              <a:t> </a:t>
            </a:r>
            <a:r>
              <a:rPr lang="en-US" dirty="0" err="1"/>
              <a:t>sistem</a:t>
            </a:r>
            <a:r>
              <a:rPr lang="en-US" dirty="0"/>
              <a:t> </a:t>
            </a:r>
            <a:r>
              <a:rPr lang="en-US" dirty="0" err="1"/>
              <a:t>listrik</a:t>
            </a:r>
            <a:r>
              <a:rPr lang="en-US" dirty="0"/>
              <a:t> </a:t>
            </a:r>
            <a:r>
              <a:rPr lang="en-US" dirty="0" err="1"/>
              <a:t>untuk</a:t>
            </a:r>
            <a:r>
              <a:rPr lang="en-US" dirty="0"/>
              <a:t> </a:t>
            </a:r>
            <a:r>
              <a:rPr lang="en-US" dirty="0" err="1"/>
              <a:t>industri</a:t>
            </a:r>
            <a:endParaRPr lang="en-US" dirty="0"/>
          </a:p>
        </p:txBody>
      </p:sp>
      <p:pic>
        <p:nvPicPr>
          <p:cNvPr id="1433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81200" y="1447800"/>
            <a:ext cx="546379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636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sz="half" idx="1"/>
          </p:nvPr>
        </p:nvSpPr>
        <p:spPr/>
        <p:txBody>
          <a:bodyPr/>
          <a:lstStyle/>
          <a:p>
            <a:r>
              <a:rPr lang="en-US" dirty="0" smtClean="0"/>
              <a:t>Fuse: 4 x In = 4 x 28,5A [100A]</a:t>
            </a:r>
          </a:p>
          <a:p>
            <a:r>
              <a:rPr lang="en-US" dirty="0" smtClean="0"/>
              <a:t>MCB: 2,5 x In = 2,5 x 28,5 A [71,25A]</a:t>
            </a:r>
          </a:p>
          <a:p>
            <a:r>
              <a:rPr lang="en-US" dirty="0" err="1" smtClean="0"/>
              <a:t>Kontaktor</a:t>
            </a:r>
            <a:r>
              <a:rPr lang="en-US" dirty="0" smtClean="0"/>
              <a:t> (</a:t>
            </a:r>
            <a:r>
              <a:rPr lang="en-US" dirty="0" err="1" smtClean="0"/>
              <a:t>kelas</a:t>
            </a:r>
            <a:r>
              <a:rPr lang="en-US" dirty="0" smtClean="0"/>
              <a:t> AC 3.1 &gt; In , </a:t>
            </a:r>
            <a:r>
              <a:rPr lang="en-US" dirty="0" err="1"/>
              <a:t>Kontaktor</a:t>
            </a:r>
            <a:r>
              <a:rPr lang="en-US" dirty="0"/>
              <a:t> (</a:t>
            </a:r>
            <a:r>
              <a:rPr lang="en-US" dirty="0" err="1"/>
              <a:t>kelas</a:t>
            </a:r>
            <a:r>
              <a:rPr lang="en-US" dirty="0"/>
              <a:t> AC 3.1 &gt; </a:t>
            </a:r>
            <a:r>
              <a:rPr lang="en-US" dirty="0" smtClean="0"/>
              <a:t>28,5 A [35A]</a:t>
            </a:r>
            <a:endParaRPr lang="en-US" dirty="0"/>
          </a:p>
        </p:txBody>
      </p:sp>
      <p:sp>
        <p:nvSpPr>
          <p:cNvPr id="5" name="Content Placeholder 4"/>
          <p:cNvSpPr>
            <a:spLocks noGrp="1"/>
          </p:cNvSpPr>
          <p:nvPr>
            <p:ph sz="half" idx="2"/>
          </p:nvPr>
        </p:nvSpPr>
        <p:spPr/>
        <p:txBody>
          <a:bodyPr/>
          <a:lstStyle/>
          <a:p>
            <a:r>
              <a:rPr lang="en-US" dirty="0" smtClean="0"/>
              <a:t>Setting TOR = In = 28,5 A</a:t>
            </a:r>
          </a:p>
          <a:p>
            <a:r>
              <a:rPr lang="en-US" dirty="0" smtClean="0"/>
              <a:t>KHA </a:t>
            </a:r>
            <a:r>
              <a:rPr lang="en-US" dirty="0" err="1" smtClean="0"/>
              <a:t>Kabel</a:t>
            </a:r>
            <a:r>
              <a:rPr lang="en-US" dirty="0" smtClean="0"/>
              <a:t> = 1,25 x In = 1,25 x 28,5 A [6 mm</a:t>
            </a:r>
            <a:r>
              <a:rPr lang="en-US" baseline="30000" dirty="0" smtClean="0"/>
              <a:t>2</a:t>
            </a:r>
            <a:r>
              <a:rPr lang="en-US" dirty="0" smtClean="0"/>
              <a:t>]</a:t>
            </a:r>
          </a:p>
          <a:p>
            <a:r>
              <a:rPr lang="en-US" dirty="0" smtClean="0"/>
              <a:t>In = </a:t>
            </a:r>
            <a:r>
              <a:rPr lang="en-US" dirty="0" err="1" smtClean="0"/>
              <a:t>Arus</a:t>
            </a:r>
            <a:r>
              <a:rPr lang="en-US" dirty="0" smtClean="0"/>
              <a:t> nominal = 28,5A</a:t>
            </a:r>
            <a:endParaRPr lang="en-US" dirty="0"/>
          </a:p>
        </p:txBody>
      </p:sp>
      <p:sp>
        <p:nvSpPr>
          <p:cNvPr id="2" name="Footer Placeholder 1"/>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endParaRPr lang="en-US" dirty="0"/>
          </a:p>
        </p:txBody>
      </p:sp>
    </p:spTree>
    <p:extLst>
      <p:ext uri="{BB962C8B-B14F-4D97-AF65-F5344CB8AC3E}">
        <p14:creationId xmlns:p14="http://schemas.microsoft.com/office/powerpoint/2010/main" val="1504224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7503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980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Introduction to Power Electronic by DMZ</a:t>
            </a:r>
            <a:endParaRPr lang="en-US"/>
          </a:p>
        </p:txBody>
      </p:sp>
      <p:sp>
        <p:nvSpPr>
          <p:cNvPr id="3" name="Rectangle 2"/>
          <p:cNvSpPr/>
          <p:nvPr/>
        </p:nvSpPr>
        <p:spPr>
          <a:xfrm>
            <a:off x="533400" y="705178"/>
            <a:ext cx="8229600" cy="1754326"/>
          </a:xfrm>
          <a:prstGeom prst="rect">
            <a:avLst/>
          </a:prstGeom>
        </p:spPr>
        <p:txBody>
          <a:bodyPr wrap="square">
            <a:spAutoFit/>
          </a:bodyPr>
          <a:lstStyle/>
          <a:p>
            <a:pPr algn="just"/>
            <a:r>
              <a:rPr lang="en-US" dirty="0" err="1">
                <a:hlinkClick r:id="rId2"/>
              </a:rPr>
              <a:t>Menghitung</a:t>
            </a:r>
            <a:r>
              <a:rPr lang="en-US" dirty="0">
                <a:hlinkClick r:id="rId2"/>
              </a:rPr>
              <a:t> Overload Relay</a:t>
            </a:r>
            <a:r>
              <a:rPr lang="en-US" dirty="0"/>
              <a:t>, Motor </a:t>
            </a:r>
            <a:r>
              <a:rPr lang="en-US" dirty="0" err="1"/>
              <a:t>sangat</a:t>
            </a:r>
            <a:r>
              <a:rPr lang="en-US" dirty="0"/>
              <a:t> </a:t>
            </a:r>
            <a:r>
              <a:rPr lang="en-US" dirty="0" err="1"/>
              <a:t>perlu</a:t>
            </a:r>
            <a:r>
              <a:rPr lang="en-US" dirty="0"/>
              <a:t> </a:t>
            </a:r>
            <a:r>
              <a:rPr lang="en-US" dirty="0" err="1"/>
              <a:t>adanya</a:t>
            </a:r>
            <a:r>
              <a:rPr lang="en-US" dirty="0"/>
              <a:t> </a:t>
            </a:r>
            <a:r>
              <a:rPr lang="en-US" dirty="0" err="1"/>
              <a:t>pengamanan</a:t>
            </a:r>
            <a:r>
              <a:rPr lang="en-US" dirty="0"/>
              <a:t> </a:t>
            </a:r>
            <a:r>
              <a:rPr lang="en-US" dirty="0" err="1"/>
              <a:t>beban</a:t>
            </a:r>
            <a:r>
              <a:rPr lang="en-US" dirty="0"/>
              <a:t> </a:t>
            </a:r>
            <a:r>
              <a:rPr lang="en-US" dirty="0" err="1"/>
              <a:t>berlebih</a:t>
            </a:r>
            <a:r>
              <a:rPr lang="en-US" dirty="0"/>
              <a:t> yang </a:t>
            </a:r>
            <a:r>
              <a:rPr lang="en-US" dirty="0" err="1"/>
              <a:t>biasanya</a:t>
            </a:r>
            <a:r>
              <a:rPr lang="en-US" dirty="0"/>
              <a:t> di </a:t>
            </a:r>
            <a:r>
              <a:rPr lang="en-US" dirty="0" err="1"/>
              <a:t>sebut</a:t>
            </a:r>
            <a:r>
              <a:rPr lang="en-US" dirty="0"/>
              <a:t> overload, </a:t>
            </a:r>
            <a:r>
              <a:rPr lang="en-US" dirty="0" err="1"/>
              <a:t>lah</a:t>
            </a:r>
            <a:r>
              <a:rPr lang="en-US" dirty="0"/>
              <a:t> </a:t>
            </a:r>
            <a:r>
              <a:rPr lang="en-US" dirty="0" err="1"/>
              <a:t>untuk</a:t>
            </a:r>
            <a:r>
              <a:rPr lang="en-US" dirty="0"/>
              <a:t> </a:t>
            </a:r>
            <a:r>
              <a:rPr lang="en-US" dirty="0" err="1"/>
              <a:t>pengan</a:t>
            </a:r>
            <a:r>
              <a:rPr lang="en-US" dirty="0"/>
              <a:t> </a:t>
            </a:r>
            <a:r>
              <a:rPr lang="en-US" dirty="0" err="1"/>
              <a:t>tersebut</a:t>
            </a:r>
            <a:r>
              <a:rPr lang="en-US" dirty="0"/>
              <a:t> </a:t>
            </a:r>
            <a:r>
              <a:rPr lang="en-US" dirty="0" err="1"/>
              <a:t>biasanya</a:t>
            </a:r>
            <a:r>
              <a:rPr lang="en-US" dirty="0"/>
              <a:t> </a:t>
            </a:r>
            <a:r>
              <a:rPr lang="en-US" dirty="0" err="1"/>
              <a:t>nama</a:t>
            </a:r>
            <a:r>
              <a:rPr lang="en-US" dirty="0"/>
              <a:t> </a:t>
            </a:r>
            <a:r>
              <a:rPr lang="en-US" dirty="0" err="1"/>
              <a:t>alatnya</a:t>
            </a:r>
            <a:r>
              <a:rPr lang="en-US" dirty="0"/>
              <a:t> </a:t>
            </a:r>
            <a:r>
              <a:rPr lang="en-US" dirty="0" err="1"/>
              <a:t>ada</a:t>
            </a:r>
            <a:r>
              <a:rPr lang="en-US" dirty="0"/>
              <a:t> TOR ( </a:t>
            </a:r>
            <a:r>
              <a:rPr lang="en-US" dirty="0" err="1"/>
              <a:t>Thermar</a:t>
            </a:r>
            <a:r>
              <a:rPr lang="en-US" dirty="0"/>
              <a:t> Overload Relay ) </a:t>
            </a:r>
            <a:r>
              <a:rPr lang="en-US" dirty="0" err="1"/>
              <a:t>tanpa</a:t>
            </a:r>
            <a:r>
              <a:rPr lang="en-US" dirty="0"/>
              <a:t> </a:t>
            </a:r>
            <a:r>
              <a:rPr lang="en-US" dirty="0" err="1"/>
              <a:t>adanya</a:t>
            </a:r>
            <a:r>
              <a:rPr lang="en-US" dirty="0"/>
              <a:t> </a:t>
            </a:r>
            <a:r>
              <a:rPr lang="en-US" dirty="0" err="1"/>
              <a:t>alat</a:t>
            </a:r>
            <a:r>
              <a:rPr lang="en-US" dirty="0"/>
              <a:t> </a:t>
            </a:r>
            <a:r>
              <a:rPr lang="en-US" dirty="0" err="1"/>
              <a:t>ini</a:t>
            </a:r>
            <a:r>
              <a:rPr lang="en-US" dirty="0"/>
              <a:t> </a:t>
            </a:r>
            <a:r>
              <a:rPr lang="en-US" dirty="0" err="1"/>
              <a:t>maka</a:t>
            </a:r>
            <a:r>
              <a:rPr lang="en-US" dirty="0"/>
              <a:t> motor </a:t>
            </a:r>
            <a:r>
              <a:rPr lang="en-US" dirty="0" err="1"/>
              <a:t>bisa</a:t>
            </a:r>
            <a:r>
              <a:rPr lang="en-US" dirty="0"/>
              <a:t> </a:t>
            </a:r>
            <a:r>
              <a:rPr lang="en-US" dirty="0" err="1"/>
              <a:t>keluar</a:t>
            </a:r>
            <a:r>
              <a:rPr lang="en-US" dirty="0"/>
              <a:t> </a:t>
            </a:r>
            <a:r>
              <a:rPr lang="en-US" dirty="0" err="1"/>
              <a:t>asap</a:t>
            </a:r>
            <a:r>
              <a:rPr lang="en-US" dirty="0"/>
              <a:t> </a:t>
            </a:r>
            <a:r>
              <a:rPr lang="en-US" dirty="0" err="1"/>
              <a:t>atau</a:t>
            </a:r>
            <a:r>
              <a:rPr lang="en-US" dirty="0"/>
              <a:t> yang </a:t>
            </a:r>
            <a:r>
              <a:rPr lang="en-US" dirty="0" err="1"/>
              <a:t>sangat</a:t>
            </a:r>
            <a:r>
              <a:rPr lang="en-US" dirty="0"/>
              <a:t> </a:t>
            </a:r>
            <a:r>
              <a:rPr lang="en-US" dirty="0" err="1"/>
              <a:t>parah</a:t>
            </a:r>
            <a:r>
              <a:rPr lang="en-US" dirty="0"/>
              <a:t> </a:t>
            </a:r>
            <a:r>
              <a:rPr lang="en-US" dirty="0" err="1"/>
              <a:t>bisa</a:t>
            </a:r>
            <a:r>
              <a:rPr lang="en-US" dirty="0"/>
              <a:t> </a:t>
            </a:r>
            <a:r>
              <a:rPr lang="en-US" dirty="0" err="1"/>
              <a:t>meledak</a:t>
            </a:r>
            <a:r>
              <a:rPr lang="en-US" dirty="0"/>
              <a:t> </a:t>
            </a:r>
            <a:r>
              <a:rPr lang="en-US" dirty="0" err="1"/>
              <a:t>karena</a:t>
            </a:r>
            <a:r>
              <a:rPr lang="en-US" dirty="0"/>
              <a:t> </a:t>
            </a:r>
            <a:r>
              <a:rPr lang="en-US" dirty="0" err="1"/>
              <a:t>beban</a:t>
            </a:r>
            <a:r>
              <a:rPr lang="en-US" dirty="0"/>
              <a:t> ( Load ) yang </a:t>
            </a:r>
            <a:r>
              <a:rPr lang="en-US" dirty="0" err="1"/>
              <a:t>ditanggung</a:t>
            </a:r>
            <a:r>
              <a:rPr lang="en-US" dirty="0"/>
              <a:t> </a:t>
            </a:r>
            <a:r>
              <a:rPr lang="en-US" dirty="0" err="1"/>
              <a:t>oleh</a:t>
            </a:r>
            <a:r>
              <a:rPr lang="en-US" dirty="0"/>
              <a:t> </a:t>
            </a:r>
            <a:r>
              <a:rPr lang="en-US" dirty="0" smtClean="0"/>
              <a:t>motor </a:t>
            </a:r>
            <a:r>
              <a:rPr lang="en-US" dirty="0" err="1"/>
              <a:t>tersebut</a:t>
            </a:r>
            <a:r>
              <a:rPr lang="en-US" dirty="0"/>
              <a:t> </a:t>
            </a:r>
            <a:r>
              <a:rPr lang="en-US" dirty="0" err="1"/>
              <a:t>sangat</a:t>
            </a:r>
            <a:r>
              <a:rPr lang="en-US" dirty="0"/>
              <a:t> </a:t>
            </a:r>
            <a:r>
              <a:rPr lang="en-US" dirty="0" err="1"/>
              <a:t>berat</a:t>
            </a:r>
            <a:r>
              <a:rPr lang="en-US" dirty="0"/>
              <a:t> </a:t>
            </a:r>
            <a:r>
              <a:rPr lang="en-US" dirty="0" err="1"/>
              <a:t>maka</a:t>
            </a:r>
            <a:r>
              <a:rPr lang="en-US" dirty="0"/>
              <a:t> </a:t>
            </a:r>
            <a:r>
              <a:rPr lang="en-US" dirty="0" err="1"/>
              <a:t>dari</a:t>
            </a:r>
            <a:r>
              <a:rPr lang="en-US" dirty="0"/>
              <a:t> </a:t>
            </a:r>
            <a:r>
              <a:rPr lang="en-US" dirty="0" err="1"/>
              <a:t>itu</a:t>
            </a:r>
            <a:r>
              <a:rPr lang="en-US" dirty="0"/>
              <a:t> </a:t>
            </a:r>
            <a:r>
              <a:rPr lang="en-US" dirty="0" err="1"/>
              <a:t>aplikasi</a:t>
            </a:r>
            <a:r>
              <a:rPr lang="en-US" dirty="0"/>
              <a:t> TOR </a:t>
            </a:r>
            <a:r>
              <a:rPr lang="en-US" dirty="0" err="1"/>
              <a:t>ini</a:t>
            </a:r>
            <a:r>
              <a:rPr lang="en-US" dirty="0"/>
              <a:t> </a:t>
            </a:r>
            <a:r>
              <a:rPr lang="en-US" dirty="0" err="1"/>
              <a:t>sebagai</a:t>
            </a:r>
            <a:r>
              <a:rPr lang="en-US" dirty="0"/>
              <a:t> </a:t>
            </a:r>
            <a:r>
              <a:rPr lang="en-US" dirty="0" err="1"/>
              <a:t>pemutus</a:t>
            </a:r>
            <a:r>
              <a:rPr lang="en-US" dirty="0"/>
              <a:t> </a:t>
            </a:r>
            <a:r>
              <a:rPr lang="en-US" dirty="0" err="1"/>
              <a:t>disaat</a:t>
            </a:r>
            <a:r>
              <a:rPr lang="en-US" dirty="0"/>
              <a:t> </a:t>
            </a:r>
            <a:r>
              <a:rPr lang="en-US" dirty="0" err="1"/>
              <a:t>beban</a:t>
            </a:r>
            <a:r>
              <a:rPr lang="en-US" dirty="0"/>
              <a:t> </a:t>
            </a:r>
            <a:r>
              <a:rPr lang="en-US" dirty="0" err="1"/>
              <a:t>sudah</a:t>
            </a:r>
            <a:r>
              <a:rPr lang="en-US" dirty="0"/>
              <a:t> </a:t>
            </a:r>
            <a:r>
              <a:rPr lang="en-US" dirty="0" err="1"/>
              <a:t>mendekati</a:t>
            </a:r>
            <a:r>
              <a:rPr lang="en-US" dirty="0"/>
              <a:t> </a:t>
            </a:r>
            <a:r>
              <a:rPr lang="en-US" dirty="0" err="1"/>
              <a:t>batas</a:t>
            </a:r>
            <a:r>
              <a:rPr lang="en-US" dirty="0"/>
              <a:t> </a:t>
            </a:r>
            <a:r>
              <a:rPr lang="en-US" dirty="0" err="1"/>
              <a:t>Maksimum</a:t>
            </a:r>
            <a:r>
              <a:rPr lang="en-US" dirty="0"/>
              <a:t> Motor.</a:t>
            </a:r>
          </a:p>
        </p:txBody>
      </p:sp>
      <p:pic>
        <p:nvPicPr>
          <p:cNvPr id="17410" name="Picture 2" descr="Rangkaian Thermal Overload Rela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158" y="2606722"/>
            <a:ext cx="3612442"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38600" y="2551837"/>
            <a:ext cx="4572000" cy="1754326"/>
          </a:xfrm>
          <a:prstGeom prst="rect">
            <a:avLst/>
          </a:prstGeom>
        </p:spPr>
        <p:txBody>
          <a:bodyPr>
            <a:spAutoFit/>
          </a:bodyPr>
          <a:lstStyle/>
          <a:p>
            <a:pPr algn="just"/>
            <a:r>
              <a:rPr lang="en-US" dirty="0"/>
              <a:t>TOR </a:t>
            </a:r>
            <a:r>
              <a:rPr lang="en-US" dirty="0" err="1"/>
              <a:t>sendiri</a:t>
            </a:r>
            <a:r>
              <a:rPr lang="en-US" dirty="0"/>
              <a:t> </a:t>
            </a:r>
            <a:r>
              <a:rPr lang="en-US" dirty="0" err="1"/>
              <a:t>bisa</a:t>
            </a:r>
            <a:r>
              <a:rPr lang="en-US" dirty="0"/>
              <a:t> </a:t>
            </a:r>
            <a:r>
              <a:rPr lang="en-US" dirty="0" err="1"/>
              <a:t>disetting</a:t>
            </a:r>
            <a:r>
              <a:rPr lang="en-US" dirty="0"/>
              <a:t> </a:t>
            </a:r>
            <a:r>
              <a:rPr lang="en-US" dirty="0" err="1"/>
              <a:t>sesui</a:t>
            </a:r>
            <a:r>
              <a:rPr lang="en-US" dirty="0"/>
              <a:t> </a:t>
            </a:r>
            <a:r>
              <a:rPr lang="en-US" dirty="0" err="1"/>
              <a:t>perhitungan</a:t>
            </a:r>
            <a:r>
              <a:rPr lang="en-US" dirty="0"/>
              <a:t> yang </a:t>
            </a:r>
            <a:r>
              <a:rPr lang="en-US" dirty="0" err="1"/>
              <a:t>matang</a:t>
            </a:r>
            <a:r>
              <a:rPr lang="en-US" dirty="0"/>
              <a:t> </a:t>
            </a:r>
            <a:r>
              <a:rPr lang="en-US" dirty="0" err="1"/>
              <a:t>jika</a:t>
            </a:r>
            <a:r>
              <a:rPr lang="en-US" dirty="0"/>
              <a:t> </a:t>
            </a:r>
            <a:r>
              <a:rPr lang="en-US" dirty="0" err="1"/>
              <a:t>tidak</a:t>
            </a:r>
            <a:r>
              <a:rPr lang="en-US" dirty="0"/>
              <a:t> </a:t>
            </a:r>
            <a:r>
              <a:rPr lang="en-US" dirty="0" err="1"/>
              <a:t>maka</a:t>
            </a:r>
            <a:r>
              <a:rPr lang="en-US" dirty="0"/>
              <a:t> </a:t>
            </a:r>
            <a:r>
              <a:rPr lang="en-US" dirty="0" err="1"/>
              <a:t>fungsi</a:t>
            </a:r>
            <a:r>
              <a:rPr lang="en-US" dirty="0"/>
              <a:t> </a:t>
            </a:r>
            <a:r>
              <a:rPr lang="en-US" dirty="0">
                <a:hlinkClick r:id="rId4"/>
              </a:rPr>
              <a:t>TOR</a:t>
            </a:r>
            <a:r>
              <a:rPr lang="en-US" dirty="0"/>
              <a:t> </a:t>
            </a:r>
            <a:r>
              <a:rPr lang="en-US" dirty="0" err="1"/>
              <a:t>sendiri</a:t>
            </a:r>
            <a:r>
              <a:rPr lang="en-US" dirty="0"/>
              <a:t> </a:t>
            </a:r>
            <a:r>
              <a:rPr lang="en-US" dirty="0" err="1"/>
              <a:t>tidak</a:t>
            </a:r>
            <a:r>
              <a:rPr lang="en-US" dirty="0"/>
              <a:t> </a:t>
            </a:r>
            <a:r>
              <a:rPr lang="en-US" dirty="0" err="1"/>
              <a:t>akan</a:t>
            </a:r>
            <a:r>
              <a:rPr lang="en-US" dirty="0"/>
              <a:t> </a:t>
            </a:r>
            <a:r>
              <a:rPr lang="en-US" dirty="0" err="1"/>
              <a:t>berfungsi</a:t>
            </a:r>
            <a:r>
              <a:rPr lang="en-US" dirty="0"/>
              <a:t> </a:t>
            </a:r>
            <a:r>
              <a:rPr lang="en-US" dirty="0" err="1"/>
              <a:t>dengan</a:t>
            </a:r>
            <a:r>
              <a:rPr lang="en-US" dirty="0"/>
              <a:t> </a:t>
            </a:r>
            <a:r>
              <a:rPr lang="en-US" dirty="0" err="1"/>
              <a:t>maksimal</a:t>
            </a:r>
            <a:r>
              <a:rPr lang="en-US" dirty="0"/>
              <a:t>, </a:t>
            </a:r>
            <a:r>
              <a:rPr lang="en-US" dirty="0" err="1"/>
              <a:t>maka</a:t>
            </a:r>
            <a:r>
              <a:rPr lang="en-US" dirty="0"/>
              <a:t> </a:t>
            </a:r>
            <a:r>
              <a:rPr lang="en-US" dirty="0" err="1"/>
              <a:t>dari</a:t>
            </a:r>
            <a:r>
              <a:rPr lang="en-US" dirty="0"/>
              <a:t> </a:t>
            </a:r>
            <a:r>
              <a:rPr lang="en-US" dirty="0" err="1"/>
              <a:t>itu</a:t>
            </a:r>
            <a:r>
              <a:rPr lang="en-US" dirty="0"/>
              <a:t> </a:t>
            </a:r>
            <a:r>
              <a:rPr lang="en-US" dirty="0" err="1"/>
              <a:t>saya</a:t>
            </a:r>
            <a:r>
              <a:rPr lang="en-US" dirty="0"/>
              <a:t> </a:t>
            </a:r>
            <a:r>
              <a:rPr lang="en-US" dirty="0" err="1"/>
              <a:t>bagikan</a:t>
            </a:r>
            <a:r>
              <a:rPr lang="en-US" dirty="0"/>
              <a:t> tips </a:t>
            </a:r>
            <a:r>
              <a:rPr lang="en-US" dirty="0" err="1"/>
              <a:t>untuk</a:t>
            </a:r>
            <a:r>
              <a:rPr lang="en-US" dirty="0"/>
              <a:t> </a:t>
            </a:r>
            <a:r>
              <a:rPr lang="en-US" dirty="0" err="1"/>
              <a:t>menghitung</a:t>
            </a:r>
            <a:r>
              <a:rPr lang="en-US" dirty="0"/>
              <a:t> </a:t>
            </a:r>
            <a:r>
              <a:rPr lang="en-US" dirty="0" err="1"/>
              <a:t>batas</a:t>
            </a:r>
            <a:r>
              <a:rPr lang="en-US" dirty="0"/>
              <a:t> </a:t>
            </a:r>
            <a:r>
              <a:rPr lang="en-US" dirty="0" err="1"/>
              <a:t>maksimum</a:t>
            </a:r>
            <a:r>
              <a:rPr lang="en-US" dirty="0"/>
              <a:t> Motor yang </a:t>
            </a:r>
            <a:r>
              <a:rPr lang="en-US" dirty="0" err="1"/>
              <a:t>harus</a:t>
            </a:r>
            <a:r>
              <a:rPr lang="en-US" dirty="0"/>
              <a:t> di setting </a:t>
            </a:r>
            <a:r>
              <a:rPr lang="en-US" dirty="0" err="1"/>
              <a:t>diTOR</a:t>
            </a:r>
            <a:r>
              <a:rPr lang="en-US" dirty="0"/>
              <a:t> </a:t>
            </a:r>
            <a:r>
              <a:rPr lang="en-US" dirty="0" err="1"/>
              <a:t>tersebut</a:t>
            </a:r>
            <a:r>
              <a:rPr lang="en-US" dirty="0"/>
              <a:t>.</a:t>
            </a:r>
          </a:p>
        </p:txBody>
      </p:sp>
      <p:sp>
        <p:nvSpPr>
          <p:cNvPr id="5" name="Rectangle 3"/>
          <p:cNvSpPr>
            <a:spLocks noChangeArrowheads="1"/>
          </p:cNvSpPr>
          <p:nvPr/>
        </p:nvSpPr>
        <p:spPr bwMode="auto">
          <a:xfrm>
            <a:off x="400050" y="4343400"/>
            <a:ext cx="63659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cs typeface="Arial" charset="0"/>
              </a:rPr>
              <a:t>Terdapat</a:t>
            </a:r>
            <a:r>
              <a:rPr kumimoji="0" lang="en-US" sz="1800" b="0" i="0" u="none" strike="noStrike" cap="none" normalizeH="0" baseline="0" dirty="0" smtClean="0">
                <a:ln>
                  <a:noFill/>
                </a:ln>
                <a:solidFill>
                  <a:schemeClr val="tx1"/>
                </a:solidFill>
                <a:effectLst/>
                <a:latin typeface="Arial" charset="0"/>
                <a:cs typeface="Arial" charset="0"/>
              </a:rPr>
              <a:t> Motor 3 </a:t>
            </a:r>
            <a:r>
              <a:rPr kumimoji="0" lang="en-US" sz="1800" b="0" i="0" u="none" strike="noStrike" cap="none" normalizeH="0" baseline="0" dirty="0" err="1" smtClean="0">
                <a:ln>
                  <a:noFill/>
                </a:ln>
                <a:solidFill>
                  <a:schemeClr val="tx1"/>
                </a:solidFill>
                <a:effectLst/>
                <a:latin typeface="Arial" charset="0"/>
                <a:cs typeface="Arial" charset="0"/>
              </a:rPr>
              <a:t>Fase</a:t>
            </a:r>
            <a:r>
              <a:rPr kumimoji="0" lang="en-US" sz="1800" b="0" i="0" u="none" strike="noStrike" cap="none" normalizeH="0" baseline="0" dirty="0" smtClean="0">
                <a:ln>
                  <a:noFill/>
                </a:ln>
                <a:solidFill>
                  <a:schemeClr val="tx1"/>
                </a:solidFill>
                <a:effectLst/>
                <a:latin typeface="Arial" charset="0"/>
                <a:cs typeface="Arial" charset="0"/>
              </a:rPr>
              <a:t> </a:t>
            </a:r>
            <a:r>
              <a:rPr kumimoji="0" lang="en-US" sz="1800" b="0" i="0" u="none" strike="noStrike" cap="none" normalizeH="0" baseline="0" dirty="0" err="1" smtClean="0">
                <a:ln>
                  <a:noFill/>
                </a:ln>
                <a:solidFill>
                  <a:schemeClr val="tx1"/>
                </a:solidFill>
                <a:effectLst/>
                <a:latin typeface="Arial" charset="0"/>
                <a:cs typeface="Arial" charset="0"/>
              </a:rPr>
              <a:t>dengan</a:t>
            </a:r>
            <a:r>
              <a:rPr kumimoji="0" lang="en-US" sz="1800" b="0" i="0" u="none" strike="noStrike" cap="none" normalizeH="0" baseline="0" dirty="0" smtClean="0">
                <a:ln>
                  <a:noFill/>
                </a:ln>
                <a:solidFill>
                  <a:schemeClr val="tx1"/>
                </a:solidFill>
                <a:effectLst/>
                <a:latin typeface="Arial" charset="0"/>
                <a:cs typeface="Arial" charset="0"/>
              </a:rPr>
              <a:t> Name Plate </a:t>
            </a:r>
            <a:r>
              <a:rPr kumimoji="0" lang="en-US" sz="1800" b="0" i="0" u="none" strike="noStrike" cap="none" normalizeH="0" baseline="0" dirty="0" err="1" smtClean="0">
                <a:ln>
                  <a:noFill/>
                </a:ln>
                <a:solidFill>
                  <a:schemeClr val="tx1"/>
                </a:solidFill>
                <a:effectLst/>
                <a:latin typeface="Arial" charset="0"/>
                <a:cs typeface="Arial" charset="0"/>
              </a:rPr>
              <a:t>sebagai</a:t>
            </a:r>
            <a:r>
              <a:rPr kumimoji="0" lang="en-US" sz="1800" b="0" i="0" u="none" strike="noStrike" cap="none" normalizeH="0" baseline="0" dirty="0" smtClean="0">
                <a:ln>
                  <a:noFill/>
                </a:ln>
                <a:solidFill>
                  <a:schemeClr val="tx1"/>
                </a:solidFill>
                <a:effectLst/>
                <a:latin typeface="Arial" charset="0"/>
                <a:cs typeface="Arial" charset="0"/>
              </a:rPr>
              <a:t> </a:t>
            </a:r>
            <a:r>
              <a:rPr kumimoji="0" lang="en-US" sz="1800" b="0" i="0" u="none" strike="noStrike" cap="none" normalizeH="0" baseline="0" dirty="0" err="1" smtClean="0">
                <a:ln>
                  <a:noFill/>
                </a:ln>
                <a:solidFill>
                  <a:schemeClr val="tx1"/>
                </a:solidFill>
                <a:effectLst/>
                <a:latin typeface="Arial" charset="0"/>
                <a:cs typeface="Arial" charset="0"/>
              </a:rPr>
              <a:t>berikut</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 Motor 1 Phase 220V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r>
            <a:br>
              <a:rPr kumimoji="0" lang="en-US" sz="1800" b="0" i="0" u="none" strike="noStrike" cap="none" normalizeH="0" baseline="0" dirty="0" smtClean="0">
                <a:ln>
                  <a:noFill/>
                </a:ln>
                <a:solidFill>
                  <a:schemeClr val="tx1"/>
                </a:solidFill>
                <a:effectLst/>
                <a:latin typeface="Arial" charset="0"/>
                <a:cs typeface="Arial" charset="0"/>
              </a:rPr>
            </a:br>
            <a:r>
              <a:rPr kumimoji="0" lang="en-US" sz="1800" b="0" i="0" u="none" strike="noStrike" cap="none" normalizeH="0" baseline="0" dirty="0" smtClean="0">
                <a:ln>
                  <a:noFill/>
                </a:ln>
                <a:solidFill>
                  <a:schemeClr val="tx1"/>
                </a:solidFill>
                <a:effectLst/>
                <a:latin typeface="Arial" charset="0"/>
                <a:cs typeface="Arial" charset="0"/>
              </a:rPr>
              <a:t> </a:t>
            </a:r>
            <a:endParaRPr kumimoji="0" lang="en-US" sz="9400" b="0" i="0" u="none" strike="noStrike" cap="none" normalizeH="0" baseline="0" dirty="0" smtClean="0">
              <a:ln>
                <a:noFill/>
              </a:ln>
              <a:solidFill>
                <a:schemeClr val="tx1"/>
              </a:solidFill>
              <a:effectLst/>
              <a:latin typeface="Arial" charset="0"/>
              <a:cs typeface="Arial" charset="0"/>
            </a:endParaRPr>
          </a:p>
        </p:txBody>
      </p:sp>
      <p:pic>
        <p:nvPicPr>
          <p:cNvPr id="17412" name="Picture 4" descr="Name Plate Motor Listrik ">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796016"/>
            <a:ext cx="304800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056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Introduction to Power Electronic by DMZ</a:t>
            </a:r>
            <a:endParaRPr lang="en-US"/>
          </a:p>
        </p:txBody>
      </p:sp>
      <p:sp>
        <p:nvSpPr>
          <p:cNvPr id="3" name="Rectangle 2"/>
          <p:cNvSpPr/>
          <p:nvPr/>
        </p:nvSpPr>
        <p:spPr>
          <a:xfrm>
            <a:off x="762000" y="601682"/>
            <a:ext cx="3657600" cy="3970318"/>
          </a:xfrm>
          <a:prstGeom prst="rect">
            <a:avLst/>
          </a:prstGeom>
          <a:solidFill>
            <a:schemeClr val="accent6">
              <a:lumMod val="20000"/>
              <a:lumOff val="80000"/>
            </a:schemeClr>
          </a:solidFill>
        </p:spPr>
        <p:txBody>
          <a:bodyPr wrap="square">
            <a:spAutoFit/>
          </a:bodyPr>
          <a:lstStyle/>
          <a:p>
            <a:r>
              <a:rPr lang="en-US" b="1" dirty="0" smtClean="0"/>
              <a:t>Dari nameplate motor</a:t>
            </a:r>
          </a:p>
          <a:p>
            <a:endParaRPr lang="en-US" b="1" dirty="0" smtClean="0"/>
          </a:p>
          <a:p>
            <a:r>
              <a:rPr lang="en-US" b="1" dirty="0" err="1" smtClean="0"/>
              <a:t>Diket</a:t>
            </a:r>
            <a:r>
              <a:rPr lang="en-US" b="1" dirty="0" smtClean="0"/>
              <a:t> </a:t>
            </a:r>
            <a:r>
              <a:rPr lang="en-US" b="1" dirty="0"/>
              <a:t>: </a:t>
            </a:r>
            <a:r>
              <a:rPr lang="en-US" dirty="0"/>
              <a:t> </a:t>
            </a:r>
          </a:p>
          <a:p>
            <a:r>
              <a:rPr lang="en-US" dirty="0"/>
              <a:t>1. 0,75 Kw </a:t>
            </a:r>
          </a:p>
          <a:p>
            <a:r>
              <a:rPr lang="en-US" dirty="0"/>
              <a:t>2. 5.21 A</a:t>
            </a:r>
          </a:p>
          <a:p>
            <a:r>
              <a:rPr lang="en-US" dirty="0" err="1"/>
              <a:t>Maka</a:t>
            </a:r>
            <a:r>
              <a:rPr lang="en-US" dirty="0"/>
              <a:t>, Dari Ampere </a:t>
            </a:r>
            <a:r>
              <a:rPr lang="en-US" dirty="0" err="1"/>
              <a:t>saja</a:t>
            </a:r>
            <a:r>
              <a:rPr lang="en-US" dirty="0"/>
              <a:t> </a:t>
            </a:r>
            <a:r>
              <a:rPr lang="en-US" dirty="0" err="1"/>
              <a:t>kita</a:t>
            </a:r>
            <a:r>
              <a:rPr lang="en-US" dirty="0"/>
              <a:t> </a:t>
            </a:r>
            <a:r>
              <a:rPr lang="en-US" dirty="0" err="1"/>
              <a:t>sudah</a:t>
            </a:r>
            <a:r>
              <a:rPr lang="en-US" dirty="0"/>
              <a:t> </a:t>
            </a:r>
            <a:r>
              <a:rPr lang="en-US" dirty="0" err="1"/>
              <a:t>tahu</a:t>
            </a:r>
            <a:r>
              <a:rPr lang="en-US" dirty="0"/>
              <a:t> </a:t>
            </a:r>
            <a:r>
              <a:rPr lang="en-US" dirty="0" err="1"/>
              <a:t>dimana</a:t>
            </a:r>
            <a:r>
              <a:rPr lang="en-US" dirty="0"/>
              <a:t> </a:t>
            </a:r>
            <a:r>
              <a:rPr lang="en-US" dirty="0" err="1"/>
              <a:t>batas</a:t>
            </a:r>
            <a:r>
              <a:rPr lang="en-US" dirty="0"/>
              <a:t> </a:t>
            </a:r>
            <a:r>
              <a:rPr lang="en-US" dirty="0" err="1"/>
              <a:t>maksimum</a:t>
            </a:r>
            <a:r>
              <a:rPr lang="en-US" dirty="0"/>
              <a:t> motor Current </a:t>
            </a:r>
            <a:r>
              <a:rPr lang="en-US" dirty="0" err="1"/>
              <a:t>adalah</a:t>
            </a:r>
            <a:r>
              <a:rPr lang="en-US" dirty="0"/>
              <a:t> 10 % </a:t>
            </a:r>
            <a:r>
              <a:rPr lang="en-US" dirty="0" err="1"/>
              <a:t>dari</a:t>
            </a:r>
            <a:r>
              <a:rPr lang="en-US" dirty="0"/>
              <a:t> Ampere Nominal motor, </a:t>
            </a:r>
          </a:p>
          <a:p>
            <a:r>
              <a:rPr lang="en-US" dirty="0"/>
              <a:t> TOR = A x 10 %</a:t>
            </a:r>
            <a:br>
              <a:rPr lang="en-US" dirty="0"/>
            </a:br>
            <a:r>
              <a:rPr lang="en-US" dirty="0"/>
              <a:t>          = 5.21 x 0.1</a:t>
            </a:r>
            <a:br>
              <a:rPr lang="en-US" dirty="0"/>
            </a:br>
            <a:r>
              <a:rPr lang="en-US" dirty="0"/>
              <a:t>          = 0.521 A</a:t>
            </a:r>
            <a:br>
              <a:rPr lang="en-US" dirty="0"/>
            </a:br>
            <a:r>
              <a:rPr lang="en-US" dirty="0" err="1"/>
              <a:t>Jadi</a:t>
            </a:r>
            <a:r>
              <a:rPr lang="en-US" dirty="0"/>
              <a:t> </a:t>
            </a:r>
            <a:r>
              <a:rPr lang="en-US" dirty="0" err="1"/>
              <a:t>Untuk</a:t>
            </a:r>
            <a:r>
              <a:rPr lang="en-US" dirty="0"/>
              <a:t> </a:t>
            </a:r>
            <a:r>
              <a:rPr lang="en-US" dirty="0" err="1"/>
              <a:t>Settingan</a:t>
            </a:r>
            <a:r>
              <a:rPr lang="en-US" dirty="0"/>
              <a:t> TOR </a:t>
            </a:r>
            <a:r>
              <a:rPr lang="en-US" dirty="0" err="1"/>
              <a:t>adalah</a:t>
            </a:r>
            <a:r>
              <a:rPr lang="en-US" dirty="0"/>
              <a:t> A + TOR 10 % = 5.21 + 0.521 = 5.731 A.</a:t>
            </a:r>
          </a:p>
        </p:txBody>
      </p:sp>
      <p:sp>
        <p:nvSpPr>
          <p:cNvPr id="4" name="Rectangle 3"/>
          <p:cNvSpPr/>
          <p:nvPr/>
        </p:nvSpPr>
        <p:spPr>
          <a:xfrm>
            <a:off x="723900" y="5562600"/>
            <a:ext cx="237566" cy="369332"/>
          </a:xfrm>
          <a:prstGeom prst="rect">
            <a:avLst/>
          </a:prstGeom>
        </p:spPr>
        <p:txBody>
          <a:bodyPr wrap="none">
            <a:spAutoFit/>
          </a:bodyPr>
          <a:lstStyle/>
          <a:p>
            <a:r>
              <a:rPr lang="en-US" dirty="0"/>
              <a:t> </a:t>
            </a:r>
          </a:p>
        </p:txBody>
      </p:sp>
      <p:sp>
        <p:nvSpPr>
          <p:cNvPr id="5" name="Rectangle 4"/>
          <p:cNvSpPr/>
          <p:nvPr/>
        </p:nvSpPr>
        <p:spPr>
          <a:xfrm>
            <a:off x="4724400" y="601682"/>
            <a:ext cx="3733800" cy="5355312"/>
          </a:xfrm>
          <a:prstGeom prst="rect">
            <a:avLst/>
          </a:prstGeom>
          <a:solidFill>
            <a:schemeClr val="accent3">
              <a:lumMod val="20000"/>
              <a:lumOff val="80000"/>
            </a:schemeClr>
          </a:solidFill>
        </p:spPr>
        <p:txBody>
          <a:bodyPr wrap="square">
            <a:spAutoFit/>
          </a:bodyPr>
          <a:lstStyle/>
          <a:p>
            <a:r>
              <a:rPr lang="en-US" dirty="0" smtClean="0"/>
              <a:t>Motor </a:t>
            </a:r>
            <a:r>
              <a:rPr lang="en-US" dirty="0"/>
              <a:t>3 Phase 15 </a:t>
            </a:r>
            <a:r>
              <a:rPr lang="en-US" dirty="0" err="1" smtClean="0"/>
              <a:t>Hp</a:t>
            </a:r>
            <a:endParaRPr lang="en-US" dirty="0" smtClean="0"/>
          </a:p>
          <a:p>
            <a:endParaRPr lang="en-US" dirty="0"/>
          </a:p>
          <a:p>
            <a:r>
              <a:rPr lang="en-US" dirty="0" smtClean="0"/>
              <a:t> </a:t>
            </a:r>
            <a:r>
              <a:rPr lang="en-US" b="1" dirty="0" err="1"/>
              <a:t>Diket</a:t>
            </a:r>
            <a:r>
              <a:rPr lang="en-US" b="1" dirty="0"/>
              <a:t> : </a:t>
            </a:r>
            <a:r>
              <a:rPr lang="en-US" dirty="0"/>
              <a:t>             </a:t>
            </a:r>
            <a:endParaRPr lang="en-US" dirty="0" smtClean="0"/>
          </a:p>
          <a:p>
            <a:r>
              <a:rPr lang="en-US" dirty="0" smtClean="0"/>
              <a:t>1</a:t>
            </a:r>
            <a:r>
              <a:rPr lang="en-US" dirty="0"/>
              <a:t>. 3 </a:t>
            </a:r>
            <a:r>
              <a:rPr lang="en-US" dirty="0" err="1"/>
              <a:t>Hp</a:t>
            </a:r>
            <a:r>
              <a:rPr lang="en-US" dirty="0"/>
              <a:t> = 15 x 736 = 11040 W </a:t>
            </a:r>
          </a:p>
          <a:p>
            <a:r>
              <a:rPr lang="en-US" dirty="0" smtClean="0"/>
              <a:t>2</a:t>
            </a:r>
            <a:r>
              <a:rPr lang="en-US" dirty="0"/>
              <a:t>. 3 Phase = 1.73</a:t>
            </a:r>
          </a:p>
          <a:p>
            <a:r>
              <a:rPr lang="en-US" dirty="0" smtClean="0"/>
              <a:t>3</a:t>
            </a:r>
            <a:r>
              <a:rPr lang="en-US" dirty="0"/>
              <a:t>. Cos Phi = 0.85 </a:t>
            </a:r>
            <a:r>
              <a:rPr lang="en-US" dirty="0" err="1"/>
              <a:t>standart</a:t>
            </a:r>
            <a:r>
              <a:rPr lang="en-US" dirty="0"/>
              <a:t>  </a:t>
            </a:r>
            <a:endParaRPr lang="en-US" dirty="0" smtClean="0"/>
          </a:p>
          <a:p>
            <a:r>
              <a:rPr lang="en-US" dirty="0" err="1" smtClean="0"/>
              <a:t>Maka</a:t>
            </a:r>
            <a:r>
              <a:rPr lang="en-US" dirty="0"/>
              <a:t>, </a:t>
            </a:r>
            <a:r>
              <a:rPr lang="en-US" dirty="0" err="1"/>
              <a:t>cari</a:t>
            </a:r>
            <a:r>
              <a:rPr lang="en-US" dirty="0"/>
              <a:t> </a:t>
            </a:r>
            <a:r>
              <a:rPr lang="en-US" dirty="0" err="1"/>
              <a:t>dulu</a:t>
            </a:r>
            <a:r>
              <a:rPr lang="en-US" dirty="0"/>
              <a:t> </a:t>
            </a:r>
            <a:r>
              <a:rPr lang="en-US" dirty="0" err="1"/>
              <a:t>amperenya</a:t>
            </a:r>
            <a:r>
              <a:rPr lang="en-US" dirty="0"/>
              <a:t> </a:t>
            </a:r>
            <a:r>
              <a:rPr lang="en-US" dirty="0" err="1"/>
              <a:t>sebagai</a:t>
            </a:r>
            <a:r>
              <a:rPr lang="en-US" dirty="0"/>
              <a:t> </a:t>
            </a:r>
            <a:r>
              <a:rPr lang="en-US" dirty="0" err="1"/>
              <a:t>berikut</a:t>
            </a:r>
            <a:r>
              <a:rPr lang="en-US" dirty="0"/>
              <a:t>, </a:t>
            </a:r>
          </a:p>
          <a:p>
            <a:r>
              <a:rPr lang="en-US" dirty="0"/>
              <a:t>            I =</a:t>
            </a:r>
            <a:r>
              <a:rPr lang="en-US" u="sng" dirty="0"/>
              <a:t>       P       </a:t>
            </a:r>
            <a:r>
              <a:rPr lang="en-US" u="sng" dirty="0" smtClean="0"/>
              <a:t>_______</a:t>
            </a:r>
            <a:r>
              <a:rPr lang="en-US" u="sng" dirty="0"/>
              <a:t> </a:t>
            </a:r>
            <a:endParaRPr lang="en-US" dirty="0"/>
          </a:p>
          <a:p>
            <a:r>
              <a:rPr lang="en-US" dirty="0"/>
              <a:t>                 1.73 x V x Cos phi </a:t>
            </a:r>
          </a:p>
          <a:p>
            <a:r>
              <a:rPr lang="en-US" dirty="0"/>
              <a:t>              =</a:t>
            </a:r>
            <a:r>
              <a:rPr lang="en-US" u="sng" dirty="0"/>
              <a:t>       11040      </a:t>
            </a:r>
            <a:r>
              <a:rPr lang="en-US" u="sng" dirty="0" smtClean="0"/>
              <a:t>___ </a:t>
            </a:r>
            <a:r>
              <a:rPr lang="en-US" u="sng" dirty="0"/>
              <a:t> </a:t>
            </a:r>
            <a:r>
              <a:rPr lang="en-US" dirty="0"/>
              <a:t>                 </a:t>
            </a:r>
          </a:p>
          <a:p>
            <a:r>
              <a:rPr lang="en-US" dirty="0"/>
              <a:t>                 1.73 x 380 x </a:t>
            </a:r>
            <a:r>
              <a:rPr lang="en-US" dirty="0" smtClean="0"/>
              <a:t>0.85</a:t>
            </a:r>
            <a:endParaRPr lang="en-US" dirty="0"/>
          </a:p>
          <a:p>
            <a:r>
              <a:rPr lang="en-US" dirty="0"/>
              <a:t>              =</a:t>
            </a:r>
            <a:r>
              <a:rPr lang="en-US" u="sng" dirty="0"/>
              <a:t>       11040        </a:t>
            </a:r>
            <a:r>
              <a:rPr lang="en-US" dirty="0"/>
              <a:t>= 19.75 A </a:t>
            </a:r>
          </a:p>
          <a:p>
            <a:r>
              <a:rPr lang="en-US" dirty="0"/>
              <a:t>                       558.79 </a:t>
            </a:r>
          </a:p>
          <a:p>
            <a:r>
              <a:rPr lang="en-US" dirty="0"/>
              <a:t>     TOR= A x 10 %</a:t>
            </a:r>
            <a:br>
              <a:rPr lang="en-US" dirty="0"/>
            </a:br>
            <a:r>
              <a:rPr lang="en-US" dirty="0"/>
              <a:t>             = 19.75 x 0.1</a:t>
            </a:r>
            <a:br>
              <a:rPr lang="en-US" dirty="0"/>
            </a:br>
            <a:r>
              <a:rPr lang="en-US" dirty="0"/>
              <a:t>             = 1.97 A</a:t>
            </a:r>
            <a:br>
              <a:rPr lang="en-US" dirty="0"/>
            </a:br>
            <a:r>
              <a:rPr lang="en-US" dirty="0" err="1" smtClean="0"/>
              <a:t>Jadi</a:t>
            </a:r>
            <a:r>
              <a:rPr lang="en-US" dirty="0" smtClean="0"/>
              <a:t> </a:t>
            </a:r>
            <a:r>
              <a:rPr lang="en-US" dirty="0" err="1"/>
              <a:t>Untuk</a:t>
            </a:r>
            <a:r>
              <a:rPr lang="en-US" dirty="0"/>
              <a:t> </a:t>
            </a:r>
            <a:r>
              <a:rPr lang="en-US" dirty="0" err="1"/>
              <a:t>Settingan</a:t>
            </a:r>
            <a:r>
              <a:rPr lang="en-US" dirty="0"/>
              <a:t> TOR </a:t>
            </a:r>
            <a:r>
              <a:rPr lang="en-US" dirty="0" err="1"/>
              <a:t>adalah</a:t>
            </a:r>
            <a:r>
              <a:rPr lang="en-US" dirty="0"/>
              <a:t> A + TOR 10 % = 19.75 + 1.97 = 21.72 A.</a:t>
            </a:r>
          </a:p>
        </p:txBody>
      </p:sp>
    </p:spTree>
    <p:extLst>
      <p:ext uri="{BB962C8B-B14F-4D97-AF65-F5344CB8AC3E}">
        <p14:creationId xmlns:p14="http://schemas.microsoft.com/office/powerpoint/2010/main" val="1327999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Thank you for coming</a:t>
            </a:r>
            <a:endParaRPr lang="en-US" dirty="0"/>
          </a:p>
        </p:txBody>
      </p:sp>
      <p:sp>
        <p:nvSpPr>
          <p:cNvPr id="3" name="Content Placeholder 2"/>
          <p:cNvSpPr>
            <a:spLocks noGrp="1"/>
          </p:cNvSpPr>
          <p:nvPr>
            <p:ph type="body" idx="1"/>
          </p:nvPr>
        </p:nvSpPr>
        <p:spPr/>
        <p:txBody>
          <a:bodyPr/>
          <a:lstStyle/>
          <a:p>
            <a:r>
              <a:rPr lang="en-US" dirty="0" smtClean="0"/>
              <a:t>.</a:t>
            </a:r>
            <a:endParaRPr lang="en-US" dirty="0"/>
          </a:p>
        </p:txBody>
      </p:sp>
      <p:pic>
        <p:nvPicPr>
          <p:cNvPr id="5" name="Picture 4" descr="an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94112" y="1366838"/>
            <a:ext cx="1755775"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425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400" b="1" dirty="0" smtClean="0">
                <a:solidFill>
                  <a:schemeClr val="tx2"/>
                </a:solidFill>
              </a:rPr>
              <a:t>Introduction</a:t>
            </a:r>
            <a:endParaRPr lang="en-US" sz="2400" b="1"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a:cs typeface="Times New Roman" pitchFamily="18" charset="0"/>
                <a:sym typeface="Symbol"/>
              </a:rPr>
              <a:t>The primary function of a protection system in an electrical power network is </a:t>
            </a:r>
            <a:r>
              <a:rPr lang="en-US" b="1" i="1" dirty="0">
                <a:cs typeface="Times New Roman" pitchFamily="18" charset="0"/>
                <a:sym typeface="Symbol"/>
              </a:rPr>
              <a:t>to ensure the continuity </a:t>
            </a:r>
            <a:r>
              <a:rPr lang="en-US" dirty="0">
                <a:cs typeface="Times New Roman" pitchFamily="18" charset="0"/>
                <a:sym typeface="Symbol"/>
              </a:rPr>
              <a:t>of the electricity supply.</a:t>
            </a:r>
          </a:p>
          <a:p>
            <a:pPr marL="274320" indent="-274320" algn="just">
              <a:spcBef>
                <a:spcPts val="580"/>
              </a:spcBef>
              <a:buClr>
                <a:srgbClr val="0070C0"/>
              </a:buClr>
              <a:defRPr/>
            </a:pPr>
            <a:r>
              <a:rPr lang="en-US" sz="2400" dirty="0">
                <a:cs typeface="Times New Roman" pitchFamily="18" charset="0"/>
                <a:sym typeface="Symbol"/>
              </a:rPr>
              <a:t>To achieve this, the </a:t>
            </a:r>
            <a:r>
              <a:rPr lang="en-US" sz="2400" b="1" i="1" dirty="0">
                <a:cs typeface="Times New Roman" pitchFamily="18" charset="0"/>
                <a:sym typeface="Symbol"/>
              </a:rPr>
              <a:t>protection system must be able </a:t>
            </a:r>
            <a:r>
              <a:rPr lang="en-US" sz="2400" dirty="0">
                <a:cs typeface="Times New Roman" pitchFamily="18" charset="0"/>
                <a:sym typeface="Symbol"/>
              </a:rPr>
              <a:t>to:</a:t>
            </a:r>
          </a:p>
          <a:p>
            <a:pPr marL="548640" lvl="1" algn="just">
              <a:spcBef>
                <a:spcPts val="370"/>
              </a:spcBef>
              <a:buClr>
                <a:srgbClr val="002060"/>
              </a:buClr>
              <a:buFont typeface="Wingdings" pitchFamily="2" charset="2"/>
              <a:buChar char="q"/>
              <a:defRPr/>
            </a:pPr>
            <a:r>
              <a:rPr lang="en-US" dirty="0">
                <a:cs typeface="Times New Roman" pitchFamily="18" charset="0"/>
                <a:sym typeface="Symbol"/>
              </a:rPr>
              <a:t>Detect the abnormal condition in an electrical circuit or piece of equipment</a:t>
            </a:r>
          </a:p>
          <a:p>
            <a:pPr marL="548640" lvl="1" algn="just">
              <a:spcBef>
                <a:spcPts val="370"/>
              </a:spcBef>
              <a:buClr>
                <a:srgbClr val="002060"/>
              </a:buClr>
              <a:buFont typeface="Wingdings" pitchFamily="2" charset="2"/>
              <a:buChar char="q"/>
              <a:defRPr/>
            </a:pPr>
            <a:r>
              <a:rPr lang="en-US" dirty="0">
                <a:cs typeface="Times New Roman" pitchFamily="18" charset="0"/>
                <a:sym typeface="Symbol"/>
              </a:rPr>
              <a:t>Identify the location of the fault </a:t>
            </a:r>
          </a:p>
          <a:p>
            <a:pPr marL="548640" lvl="1" algn="just">
              <a:spcBef>
                <a:spcPts val="370"/>
              </a:spcBef>
              <a:buClr>
                <a:srgbClr val="002060"/>
              </a:buClr>
              <a:buFont typeface="Wingdings" pitchFamily="2" charset="2"/>
              <a:buChar char="q"/>
              <a:defRPr/>
            </a:pPr>
            <a:r>
              <a:rPr lang="en-US" dirty="0">
                <a:cs typeface="Times New Roman" pitchFamily="18" charset="0"/>
                <a:sym typeface="Symbol"/>
              </a:rPr>
              <a:t>Isolate the faulty section of the circuit or the faulty equipment only without the electricity supply to the rest of the network.</a:t>
            </a:r>
          </a:p>
          <a:p>
            <a:endParaRPr lang="en-US" dirty="0"/>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spTree>
    <p:extLst>
      <p:ext uri="{BB962C8B-B14F-4D97-AF65-F5344CB8AC3E}">
        <p14:creationId xmlns:p14="http://schemas.microsoft.com/office/powerpoint/2010/main" val="9809949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r>
              <a:rPr lang="en-US" dirty="0" smtClean="0"/>
              <a:t> 1.3</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Introduction to Power Electronic by DMZ</a:t>
            </a:r>
            <a:endParaRPr lang="en-US"/>
          </a:p>
        </p:txBody>
      </p:sp>
    </p:spTree>
    <p:extLst>
      <p:ext uri="{BB962C8B-B14F-4D97-AF65-F5344CB8AC3E}">
        <p14:creationId xmlns:p14="http://schemas.microsoft.com/office/powerpoint/2010/main" val="2505161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pPr algn="just"/>
            <a:r>
              <a:rPr lang="en-US" dirty="0" err="1" smtClean="0"/>
              <a:t>Pada</a:t>
            </a:r>
            <a:r>
              <a:rPr lang="en-US" dirty="0" smtClean="0"/>
              <a:t> </a:t>
            </a:r>
            <a:r>
              <a:rPr lang="en-US" dirty="0" err="1" smtClean="0"/>
              <a:t>suatu</a:t>
            </a:r>
            <a:r>
              <a:rPr lang="en-US" dirty="0" smtClean="0"/>
              <a:t> </a:t>
            </a:r>
            <a:r>
              <a:rPr lang="en-US" dirty="0" err="1" smtClean="0"/>
              <a:t>industri</a:t>
            </a:r>
            <a:r>
              <a:rPr lang="en-US" dirty="0" smtClean="0"/>
              <a:t> yang </a:t>
            </a:r>
            <a:r>
              <a:rPr lang="en-US" dirty="0" err="1" smtClean="0"/>
              <a:t>menggunakan</a:t>
            </a:r>
            <a:r>
              <a:rPr lang="en-US" dirty="0" smtClean="0"/>
              <a:t> </a:t>
            </a:r>
            <a:r>
              <a:rPr lang="en-US" dirty="0" err="1" smtClean="0"/>
              <a:t>Listrik</a:t>
            </a:r>
            <a:r>
              <a:rPr lang="en-US" dirty="0" smtClean="0"/>
              <a:t> </a:t>
            </a:r>
            <a:r>
              <a:rPr lang="en-US" dirty="0" err="1" smtClean="0"/>
              <a:t>dari</a:t>
            </a:r>
            <a:r>
              <a:rPr lang="en-US" dirty="0" smtClean="0"/>
              <a:t> PLN </a:t>
            </a:r>
            <a:r>
              <a:rPr lang="en-US" dirty="0" err="1" smtClean="0"/>
              <a:t>untuk</a:t>
            </a:r>
            <a:r>
              <a:rPr lang="en-US" dirty="0" smtClean="0"/>
              <a:t> </a:t>
            </a:r>
            <a:r>
              <a:rPr lang="en-US" dirty="0" err="1" smtClean="0"/>
              <a:t>kebutuhan</a:t>
            </a:r>
            <a:r>
              <a:rPr lang="en-US" dirty="0" smtClean="0"/>
              <a:t> </a:t>
            </a:r>
            <a:r>
              <a:rPr lang="en-US" dirty="0" err="1" smtClean="0"/>
              <a:t>berbagai</a:t>
            </a:r>
            <a:r>
              <a:rPr lang="en-US" dirty="0" smtClean="0"/>
              <a:t> </a:t>
            </a:r>
            <a:r>
              <a:rPr lang="en-US" dirty="0" err="1" smtClean="0"/>
              <a:t>peralatan</a:t>
            </a:r>
            <a:r>
              <a:rPr lang="en-US" dirty="0" smtClean="0"/>
              <a:t> </a:t>
            </a:r>
            <a:r>
              <a:rPr lang="en-US" dirty="0" err="1" smtClean="0"/>
              <a:t>listriknya</a:t>
            </a:r>
            <a:r>
              <a:rPr lang="en-US" dirty="0" smtClean="0"/>
              <a:t>, </a:t>
            </a:r>
            <a:r>
              <a:rPr lang="en-US" dirty="0" err="1" smtClean="0"/>
              <a:t>adapun</a:t>
            </a:r>
            <a:r>
              <a:rPr lang="en-US" dirty="0" smtClean="0"/>
              <a:t> </a:t>
            </a:r>
            <a:r>
              <a:rPr lang="en-US" dirty="0" err="1" smtClean="0"/>
              <a:t>listrik</a:t>
            </a:r>
            <a:r>
              <a:rPr lang="en-US" dirty="0" smtClean="0"/>
              <a:t> yang </a:t>
            </a:r>
            <a:r>
              <a:rPr lang="en-US" dirty="0" err="1" smtClean="0"/>
              <a:t>digunakan</a:t>
            </a:r>
            <a:r>
              <a:rPr lang="en-US" dirty="0" smtClean="0"/>
              <a:t> </a:t>
            </a:r>
            <a:r>
              <a:rPr lang="en-US" dirty="0" err="1" smtClean="0"/>
              <a:t>adalah</a:t>
            </a:r>
            <a:r>
              <a:rPr lang="en-US" dirty="0" smtClean="0"/>
              <a:t> </a:t>
            </a:r>
            <a:r>
              <a:rPr lang="en-US" dirty="0" err="1" smtClean="0"/>
              <a:t>listrik</a:t>
            </a:r>
            <a:r>
              <a:rPr lang="en-US" dirty="0" smtClean="0"/>
              <a:t> 3 </a:t>
            </a:r>
            <a:r>
              <a:rPr lang="en-US" dirty="0" err="1" smtClean="0"/>
              <a:t>fasa</a:t>
            </a:r>
            <a:r>
              <a:rPr lang="en-US" dirty="0" smtClean="0"/>
              <a:t> </a:t>
            </a:r>
            <a:r>
              <a:rPr lang="en-US" dirty="0" err="1" smtClean="0"/>
              <a:t>dengan</a:t>
            </a:r>
            <a:r>
              <a:rPr lang="en-US" dirty="0" smtClean="0"/>
              <a:t> </a:t>
            </a:r>
            <a:r>
              <a:rPr lang="en-US" dirty="0" err="1" smtClean="0"/>
              <a:t>tegangan</a:t>
            </a:r>
            <a:r>
              <a:rPr lang="en-US" dirty="0" smtClean="0"/>
              <a:t> 380V/220V, </a:t>
            </a:r>
            <a:r>
              <a:rPr lang="en-US" dirty="0" err="1" smtClean="0"/>
              <a:t>dengan</a:t>
            </a:r>
            <a:r>
              <a:rPr lang="en-US" dirty="0" smtClean="0"/>
              <a:t> </a:t>
            </a:r>
            <a:r>
              <a:rPr lang="en-US" dirty="0" err="1" smtClean="0"/>
              <a:t>rincian</a:t>
            </a:r>
            <a:r>
              <a:rPr lang="en-US" dirty="0" smtClean="0"/>
              <a:t> </a:t>
            </a:r>
            <a:r>
              <a:rPr lang="en-US" dirty="0" err="1" smtClean="0"/>
              <a:t>kebutuhan</a:t>
            </a:r>
            <a:r>
              <a:rPr lang="en-US" dirty="0" smtClean="0"/>
              <a:t> </a:t>
            </a:r>
            <a:r>
              <a:rPr lang="en-US" dirty="0" err="1" smtClean="0"/>
              <a:t>daya</a:t>
            </a:r>
            <a:r>
              <a:rPr lang="en-US" dirty="0" smtClean="0"/>
              <a:t> </a:t>
            </a:r>
            <a:r>
              <a:rPr lang="en-US" dirty="0" err="1" smtClean="0"/>
              <a:t>berbagai</a:t>
            </a:r>
            <a:r>
              <a:rPr lang="en-US" dirty="0" smtClean="0"/>
              <a:t> </a:t>
            </a:r>
            <a:r>
              <a:rPr lang="en-US" dirty="0" err="1" smtClean="0"/>
              <a:t>peralatan</a:t>
            </a:r>
            <a:r>
              <a:rPr lang="en-US" dirty="0" smtClean="0"/>
              <a:t> </a:t>
            </a:r>
            <a:r>
              <a:rPr lang="en-US" dirty="0" err="1" smtClean="0"/>
              <a:t>listrik</a:t>
            </a:r>
            <a:r>
              <a:rPr lang="en-US" dirty="0" smtClean="0"/>
              <a:t> yang </a:t>
            </a:r>
            <a:r>
              <a:rPr lang="en-US" dirty="0" err="1" smtClean="0"/>
              <a:t>digunakan</a:t>
            </a:r>
            <a:r>
              <a:rPr lang="en-US" dirty="0" smtClean="0"/>
              <a:t> </a:t>
            </a:r>
            <a:r>
              <a:rPr lang="en-US" dirty="0" err="1" smtClean="0"/>
              <a:t>sebagai</a:t>
            </a:r>
            <a:r>
              <a:rPr lang="en-US" dirty="0" smtClean="0"/>
              <a:t> </a:t>
            </a:r>
            <a:r>
              <a:rPr lang="en-US" dirty="0" err="1" smtClean="0"/>
              <a:t>berikut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Introduction to Power Electronic by DMZ</a:t>
            </a:r>
            <a:endParaRPr lang="en-US"/>
          </a:p>
        </p:txBody>
      </p:sp>
    </p:spTree>
    <p:extLst>
      <p:ext uri="{BB962C8B-B14F-4D97-AF65-F5344CB8AC3E}">
        <p14:creationId xmlns:p14="http://schemas.microsoft.com/office/powerpoint/2010/main" val="2358765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2 unit </a:t>
            </a:r>
            <a:r>
              <a:rPr lang="en-US" dirty="0" err="1" smtClean="0"/>
              <a:t>Elektro</a:t>
            </a:r>
            <a:r>
              <a:rPr lang="en-US" dirty="0" smtClean="0"/>
              <a:t> motor 3 </a:t>
            </a:r>
            <a:r>
              <a:rPr lang="en-US" dirty="0" err="1" smtClean="0"/>
              <a:t>fasa</a:t>
            </a:r>
            <a:r>
              <a:rPr lang="en-US" dirty="0" smtClean="0"/>
              <a:t> 380 V </a:t>
            </a:r>
            <a:r>
              <a:rPr lang="en-US" dirty="0" err="1" smtClean="0"/>
              <a:t>daya</a:t>
            </a:r>
            <a:r>
              <a:rPr lang="en-US" dirty="0" smtClean="0"/>
              <a:t> 75 kW</a:t>
            </a:r>
          </a:p>
          <a:p>
            <a:r>
              <a:rPr lang="en-US" dirty="0"/>
              <a:t>2 unit </a:t>
            </a:r>
            <a:r>
              <a:rPr lang="en-US" dirty="0" err="1"/>
              <a:t>Elektro</a:t>
            </a:r>
            <a:r>
              <a:rPr lang="en-US" dirty="0"/>
              <a:t> motor 3 </a:t>
            </a:r>
            <a:r>
              <a:rPr lang="en-US" dirty="0" err="1"/>
              <a:t>fasa</a:t>
            </a:r>
            <a:r>
              <a:rPr lang="en-US" dirty="0"/>
              <a:t> 380 V </a:t>
            </a:r>
            <a:r>
              <a:rPr lang="en-US" dirty="0" err="1"/>
              <a:t>daya</a:t>
            </a:r>
            <a:r>
              <a:rPr lang="en-US" dirty="0"/>
              <a:t> </a:t>
            </a:r>
            <a:r>
              <a:rPr lang="en-US" dirty="0" smtClean="0"/>
              <a:t>30 </a:t>
            </a:r>
            <a:r>
              <a:rPr lang="en-US" dirty="0"/>
              <a:t>kW</a:t>
            </a:r>
          </a:p>
          <a:p>
            <a:r>
              <a:rPr lang="en-US" dirty="0"/>
              <a:t>2 unit </a:t>
            </a:r>
            <a:r>
              <a:rPr lang="en-US" dirty="0" err="1"/>
              <a:t>Elektro</a:t>
            </a:r>
            <a:r>
              <a:rPr lang="en-US" dirty="0"/>
              <a:t> motor 3 </a:t>
            </a:r>
            <a:r>
              <a:rPr lang="en-US" dirty="0" err="1"/>
              <a:t>fasa</a:t>
            </a:r>
            <a:r>
              <a:rPr lang="en-US" dirty="0"/>
              <a:t> 380 V </a:t>
            </a:r>
            <a:r>
              <a:rPr lang="en-US" dirty="0" err="1"/>
              <a:t>daya</a:t>
            </a:r>
            <a:r>
              <a:rPr lang="en-US" dirty="0"/>
              <a:t> </a:t>
            </a:r>
            <a:r>
              <a:rPr lang="en-US" dirty="0" smtClean="0"/>
              <a:t>15 kW</a:t>
            </a:r>
          </a:p>
          <a:p>
            <a:r>
              <a:rPr lang="en-US" dirty="0"/>
              <a:t>2 unit </a:t>
            </a:r>
            <a:r>
              <a:rPr lang="en-US" dirty="0" err="1"/>
              <a:t>Elektro</a:t>
            </a:r>
            <a:r>
              <a:rPr lang="en-US" dirty="0"/>
              <a:t> motor 3 </a:t>
            </a:r>
            <a:r>
              <a:rPr lang="en-US" dirty="0" err="1"/>
              <a:t>fasa</a:t>
            </a:r>
            <a:r>
              <a:rPr lang="en-US" dirty="0"/>
              <a:t> 380 V </a:t>
            </a:r>
            <a:r>
              <a:rPr lang="en-US" dirty="0" err="1"/>
              <a:t>daya</a:t>
            </a:r>
            <a:r>
              <a:rPr lang="en-US" dirty="0"/>
              <a:t> </a:t>
            </a:r>
            <a:r>
              <a:rPr lang="en-US" dirty="0" smtClean="0"/>
              <a:t>7,5 kW</a:t>
            </a:r>
          </a:p>
          <a:p>
            <a:r>
              <a:rPr lang="en-US" dirty="0" smtClean="0"/>
              <a:t>1 unit Heater 3 </a:t>
            </a:r>
            <a:r>
              <a:rPr lang="en-US" dirty="0" err="1" smtClean="0"/>
              <a:t>fasa</a:t>
            </a:r>
            <a:r>
              <a:rPr lang="en-US" dirty="0" smtClean="0"/>
              <a:t> 380 V </a:t>
            </a:r>
            <a:r>
              <a:rPr lang="en-US" dirty="0" err="1" smtClean="0"/>
              <a:t>daya</a:t>
            </a:r>
            <a:r>
              <a:rPr lang="en-US" dirty="0" smtClean="0"/>
              <a:t> 22 kW</a:t>
            </a:r>
          </a:p>
          <a:p>
            <a:r>
              <a:rPr lang="en-US" dirty="0" smtClean="0"/>
              <a:t>1 unit blower 3 </a:t>
            </a:r>
            <a:r>
              <a:rPr lang="en-US" dirty="0" err="1" smtClean="0"/>
              <a:t>fasa</a:t>
            </a:r>
            <a:r>
              <a:rPr lang="en-US" dirty="0" smtClean="0"/>
              <a:t> 380 V 18 kW</a:t>
            </a:r>
          </a:p>
          <a:p>
            <a:r>
              <a:rPr lang="en-US" dirty="0" smtClean="0"/>
              <a:t>30 </a:t>
            </a:r>
            <a:r>
              <a:rPr lang="en-US" dirty="0" err="1" smtClean="0"/>
              <a:t>buah</a:t>
            </a:r>
            <a:r>
              <a:rPr lang="en-US" dirty="0" smtClean="0"/>
              <a:t> </a:t>
            </a:r>
            <a:r>
              <a:rPr lang="en-US" dirty="0" err="1" smtClean="0"/>
              <a:t>lampu</a:t>
            </a:r>
            <a:r>
              <a:rPr lang="en-US" dirty="0" smtClean="0"/>
              <a:t> mercury 250 W (10 </a:t>
            </a:r>
            <a:r>
              <a:rPr lang="en-US" dirty="0" err="1" smtClean="0"/>
              <a:t>buah</a:t>
            </a:r>
            <a:r>
              <a:rPr lang="en-US" dirty="0" smtClean="0"/>
              <a:t>/</a:t>
            </a:r>
            <a:r>
              <a:rPr lang="en-US" dirty="0" err="1" smtClean="0"/>
              <a:t>fasa</a:t>
            </a:r>
            <a:r>
              <a:rPr lang="en-US" dirty="0" smtClean="0"/>
              <a:t>) total (30 x250) / 3 = 2,5kW</a:t>
            </a:r>
            <a:endParaRPr lang="en-US" dirty="0"/>
          </a:p>
          <a:p>
            <a:r>
              <a:rPr lang="en-US" dirty="0" smtClean="0"/>
              <a:t>Total </a:t>
            </a:r>
            <a:r>
              <a:rPr lang="en-US" dirty="0" err="1" smtClean="0"/>
              <a:t>kebutuhan</a:t>
            </a:r>
            <a:r>
              <a:rPr lang="en-US" dirty="0" smtClean="0"/>
              <a:t> </a:t>
            </a:r>
            <a:r>
              <a:rPr lang="en-US" dirty="0" err="1" smtClean="0"/>
              <a:t>daya</a:t>
            </a:r>
            <a:r>
              <a:rPr lang="en-US" dirty="0" smtClean="0"/>
              <a:t> =  2x(75+30+15+7,5) +22+18+2,5 = ……. kW</a:t>
            </a:r>
            <a:endParaRPr lang="en-US" dirty="0"/>
          </a:p>
          <a:p>
            <a:endParaRPr lang="en-US" dirty="0"/>
          </a:p>
        </p:txBody>
      </p:sp>
      <p:sp>
        <p:nvSpPr>
          <p:cNvPr id="4" name="Footer Placeholder 3"/>
          <p:cNvSpPr>
            <a:spLocks noGrp="1"/>
          </p:cNvSpPr>
          <p:nvPr>
            <p:ph type="ftr" sz="quarter" idx="11"/>
          </p:nvPr>
        </p:nvSpPr>
        <p:spPr/>
        <p:txBody>
          <a:bodyPr/>
          <a:lstStyle/>
          <a:p>
            <a:r>
              <a:rPr lang="en-US" smtClean="0"/>
              <a:t>Introduction to Power Electronic by DMZ</a:t>
            </a:r>
            <a:endParaRPr lang="en-US"/>
          </a:p>
        </p:txBody>
      </p:sp>
    </p:spTree>
    <p:extLst>
      <p:ext uri="{BB962C8B-B14F-4D97-AF65-F5344CB8AC3E}">
        <p14:creationId xmlns:p14="http://schemas.microsoft.com/office/powerpoint/2010/main" val="3269960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Pertanyaan</a:t>
            </a:r>
            <a:endParaRPr lang="en-US" dirty="0"/>
          </a:p>
        </p:txBody>
      </p:sp>
      <p:sp>
        <p:nvSpPr>
          <p:cNvPr id="3" name="Content Placeholder 2"/>
          <p:cNvSpPr>
            <a:spLocks noGrp="1"/>
          </p:cNvSpPr>
          <p:nvPr>
            <p:ph idx="1"/>
          </p:nvPr>
        </p:nvSpPr>
        <p:spPr/>
        <p:txBody>
          <a:bodyPr/>
          <a:lstStyle/>
          <a:p>
            <a:r>
              <a:rPr lang="en-US" dirty="0" err="1" smtClean="0"/>
              <a:t>Rencanakan</a:t>
            </a:r>
            <a:r>
              <a:rPr lang="en-US" dirty="0" smtClean="0"/>
              <a:t> </a:t>
            </a:r>
            <a:r>
              <a:rPr lang="en-US" dirty="0" err="1" smtClean="0"/>
              <a:t>sistem</a:t>
            </a:r>
            <a:r>
              <a:rPr lang="en-US" dirty="0" smtClean="0"/>
              <a:t> </a:t>
            </a:r>
            <a:r>
              <a:rPr lang="en-US" dirty="0" err="1" smtClean="0"/>
              <a:t>proteksi</a:t>
            </a:r>
            <a:r>
              <a:rPr lang="en-US" dirty="0" smtClean="0"/>
              <a:t> yang </a:t>
            </a:r>
            <a:r>
              <a:rPr lang="en-US" dirty="0" err="1" smtClean="0"/>
              <a:t>sesuai</a:t>
            </a:r>
            <a:r>
              <a:rPr lang="en-US" dirty="0" smtClean="0"/>
              <a:t> </a:t>
            </a:r>
            <a:r>
              <a:rPr lang="en-US" dirty="0" err="1" smtClean="0"/>
              <a:t>untuk</a:t>
            </a:r>
            <a:r>
              <a:rPr lang="en-US" dirty="0" smtClean="0"/>
              <a:t> </a:t>
            </a:r>
            <a:r>
              <a:rPr lang="en-US" dirty="0" err="1" smtClean="0"/>
              <a:t>peralatan</a:t>
            </a:r>
            <a:r>
              <a:rPr lang="en-US" dirty="0" smtClean="0"/>
              <a:t> </a:t>
            </a:r>
            <a:r>
              <a:rPr lang="en-US" dirty="0" err="1" smtClean="0"/>
              <a:t>listrik</a:t>
            </a:r>
            <a:r>
              <a:rPr lang="en-US" dirty="0" smtClean="0"/>
              <a:t> yang </a:t>
            </a:r>
            <a:r>
              <a:rPr lang="en-US" dirty="0" err="1" smtClean="0"/>
              <a:t>digunakan</a:t>
            </a:r>
            <a:r>
              <a:rPr lang="en-US" dirty="0" smtClean="0"/>
              <a:t> </a:t>
            </a:r>
            <a:r>
              <a:rPr lang="en-US" dirty="0" err="1" smtClean="0"/>
              <a:t>dalam</a:t>
            </a:r>
            <a:r>
              <a:rPr lang="en-US" dirty="0" smtClean="0"/>
              <a:t> </a:t>
            </a:r>
            <a:r>
              <a:rPr lang="en-US" dirty="0" err="1" smtClean="0"/>
              <a:t>industri</a:t>
            </a:r>
            <a:r>
              <a:rPr lang="en-US" dirty="0" smtClean="0"/>
              <a:t> </a:t>
            </a:r>
            <a:r>
              <a:rPr lang="en-US" dirty="0" err="1" smtClean="0"/>
              <a:t>ini</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Introduction to Power Electronic by DMZ</a:t>
            </a:r>
            <a:endParaRPr lang="en-US"/>
          </a:p>
        </p:txBody>
      </p:sp>
    </p:spTree>
    <p:extLst>
      <p:ext uri="{BB962C8B-B14F-4D97-AF65-F5344CB8AC3E}">
        <p14:creationId xmlns:p14="http://schemas.microsoft.com/office/powerpoint/2010/main" val="12877392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64"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867400"/>
            <a:ext cx="602783" cy="26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952094"/>
            <a:ext cx="431018" cy="3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6" cstate="print">
            <a:lum bright="-40000" contrast="-40000"/>
            <a:extLst>
              <a:ext uri="{28A0092B-C50C-407E-A947-70E740481C1C}">
                <a14:useLocalDpi xmlns:a14="http://schemas.microsoft.com/office/drawing/2010/main" val="0"/>
              </a:ext>
            </a:extLst>
          </a:blip>
          <a:srcRect/>
          <a:stretch>
            <a:fillRect/>
          </a:stretch>
        </p:blipFill>
        <p:spPr bwMode="auto">
          <a:xfrm>
            <a:off x="8207642" y="5951111"/>
            <a:ext cx="479158" cy="45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699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 idx="0"/>
          </p:cNvCxnSpPr>
          <p:nvPr/>
        </p:nvCxnSpPr>
        <p:spPr>
          <a:xfrm>
            <a:off x="886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28600" y="5257800"/>
            <a:ext cx="667170" cy="461665"/>
          </a:xfrm>
          <a:prstGeom prst="rect">
            <a:avLst/>
          </a:prstGeom>
          <a:noFill/>
        </p:spPr>
        <p:txBody>
          <a:bodyPr wrap="none" rtlCol="0">
            <a:spAutoFit/>
          </a:bodyPr>
          <a:lstStyle/>
          <a:p>
            <a:r>
              <a:rPr lang="en-US" sz="1200" dirty="0" smtClean="0"/>
              <a:t>KHA</a:t>
            </a:r>
            <a:r>
              <a:rPr lang="en-US" sz="1200" baseline="-25000" dirty="0" smtClean="0"/>
              <a:t>M1</a:t>
            </a:r>
            <a:r>
              <a:rPr lang="en-US" sz="1200" dirty="0" smtClean="0"/>
              <a:t>=</a:t>
            </a:r>
          </a:p>
          <a:p>
            <a:r>
              <a:rPr lang="en-US" sz="1200" dirty="0" smtClean="0"/>
              <a:t>167,8 A</a:t>
            </a:r>
            <a:endParaRPr lang="en-US" sz="1200" dirty="0"/>
          </a:p>
        </p:txBody>
      </p:sp>
      <p:sp>
        <p:nvSpPr>
          <p:cNvPr id="22" name="TextBox 21"/>
          <p:cNvSpPr txBox="1"/>
          <p:nvPr/>
        </p:nvSpPr>
        <p:spPr>
          <a:xfrm>
            <a:off x="228600" y="4724400"/>
            <a:ext cx="658001" cy="461665"/>
          </a:xfrm>
          <a:prstGeom prst="rect">
            <a:avLst/>
          </a:prstGeom>
          <a:noFill/>
        </p:spPr>
        <p:txBody>
          <a:bodyPr wrap="none" rtlCol="0">
            <a:spAutoFit/>
          </a:bodyPr>
          <a:lstStyle/>
          <a:p>
            <a:r>
              <a:rPr lang="en-US" sz="1200" dirty="0" smtClean="0"/>
              <a:t>TOR</a:t>
            </a:r>
            <a:r>
              <a:rPr lang="en-US" sz="1200" baseline="-25000" dirty="0" smtClean="0"/>
              <a:t>M1</a:t>
            </a:r>
            <a:r>
              <a:rPr lang="en-US" sz="1200" dirty="0"/>
              <a:t>=</a:t>
            </a:r>
          </a:p>
          <a:p>
            <a:r>
              <a:rPr lang="en-US" sz="1200" dirty="0" smtClean="0"/>
              <a:t>147,6 A</a:t>
            </a:r>
            <a:endParaRPr lang="en-US" sz="1200" dirty="0"/>
          </a:p>
        </p:txBody>
      </p:sp>
      <p:sp>
        <p:nvSpPr>
          <p:cNvPr id="23" name="TextBox 22"/>
          <p:cNvSpPr txBox="1"/>
          <p:nvPr/>
        </p:nvSpPr>
        <p:spPr>
          <a:xfrm>
            <a:off x="228600" y="4267200"/>
            <a:ext cx="697627" cy="461665"/>
          </a:xfrm>
          <a:prstGeom prst="rect">
            <a:avLst/>
          </a:prstGeom>
          <a:noFill/>
        </p:spPr>
        <p:txBody>
          <a:bodyPr wrap="none" rtlCol="0">
            <a:spAutoFit/>
          </a:bodyPr>
          <a:lstStyle/>
          <a:p>
            <a:r>
              <a:rPr lang="en-US" sz="1200" dirty="0" smtClean="0"/>
              <a:t>MCB</a:t>
            </a:r>
            <a:r>
              <a:rPr lang="en-US" sz="1200" baseline="-25000" dirty="0" smtClean="0"/>
              <a:t>M1</a:t>
            </a:r>
            <a:r>
              <a:rPr lang="en-US" sz="1200" dirty="0"/>
              <a:t>=</a:t>
            </a:r>
          </a:p>
          <a:p>
            <a:r>
              <a:rPr lang="en-US" sz="1200" dirty="0" smtClean="0"/>
              <a:t>201,3 A</a:t>
            </a:r>
            <a:endParaRPr lang="en-US" sz="1200" dirty="0"/>
          </a:p>
        </p:txBody>
      </p:sp>
      <p:sp>
        <p:nvSpPr>
          <p:cNvPr id="24" name="TextBox 23"/>
          <p:cNvSpPr txBox="1"/>
          <p:nvPr/>
        </p:nvSpPr>
        <p:spPr>
          <a:xfrm>
            <a:off x="261542" y="3733800"/>
            <a:ext cx="716863" cy="461665"/>
          </a:xfrm>
          <a:prstGeom prst="rect">
            <a:avLst/>
          </a:prstGeom>
          <a:noFill/>
        </p:spPr>
        <p:txBody>
          <a:bodyPr wrap="none" rtlCol="0">
            <a:spAutoFit/>
          </a:bodyPr>
          <a:lstStyle/>
          <a:p>
            <a:r>
              <a:rPr lang="en-US" sz="1200" dirty="0" smtClean="0"/>
              <a:t>FUSE</a:t>
            </a:r>
            <a:r>
              <a:rPr lang="en-US" sz="1200" baseline="-25000" dirty="0" smtClean="0"/>
              <a:t>M1</a:t>
            </a:r>
            <a:r>
              <a:rPr lang="en-US" sz="1200" dirty="0"/>
              <a:t>=</a:t>
            </a:r>
          </a:p>
          <a:p>
            <a:r>
              <a:rPr lang="en-US" sz="1200" dirty="0" smtClean="0"/>
              <a:t>536,9 A</a:t>
            </a:r>
            <a:endParaRPr lang="en-US" sz="1200" dirty="0"/>
          </a:p>
        </p:txBody>
      </p:sp>
      <p:cxnSp>
        <p:nvCxnSpPr>
          <p:cNvPr id="25" name="Straight Connector 24"/>
          <p:cNvCxnSpPr/>
          <p:nvPr/>
        </p:nvCxnSpPr>
        <p:spPr>
          <a:xfrm>
            <a:off x="1432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19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961765" y="5257800"/>
            <a:ext cx="667170" cy="461665"/>
          </a:xfrm>
          <a:prstGeom prst="rect">
            <a:avLst/>
          </a:prstGeom>
          <a:noFill/>
        </p:spPr>
        <p:txBody>
          <a:bodyPr wrap="none" rtlCol="0">
            <a:spAutoFit/>
          </a:bodyPr>
          <a:lstStyle/>
          <a:p>
            <a:r>
              <a:rPr lang="en-US" sz="1200" dirty="0" smtClean="0"/>
              <a:t>KHA</a:t>
            </a:r>
            <a:r>
              <a:rPr lang="en-US" sz="1200" baseline="-25000" dirty="0" smtClean="0"/>
              <a:t>M2</a:t>
            </a:r>
            <a:r>
              <a:rPr lang="en-US" sz="1200" dirty="0"/>
              <a:t>=</a:t>
            </a:r>
          </a:p>
          <a:p>
            <a:r>
              <a:rPr lang="en-US" sz="1200" dirty="0"/>
              <a:t>167,8 </a:t>
            </a:r>
            <a:r>
              <a:rPr lang="en-US" sz="1200" dirty="0" smtClean="0"/>
              <a:t>A</a:t>
            </a:r>
            <a:endParaRPr lang="en-US" sz="1200" dirty="0"/>
          </a:p>
        </p:txBody>
      </p:sp>
      <p:sp>
        <p:nvSpPr>
          <p:cNvPr id="28" name="TextBox 27"/>
          <p:cNvSpPr txBox="1"/>
          <p:nvPr/>
        </p:nvSpPr>
        <p:spPr>
          <a:xfrm>
            <a:off x="961765" y="4724400"/>
            <a:ext cx="662361" cy="461665"/>
          </a:xfrm>
          <a:prstGeom prst="rect">
            <a:avLst/>
          </a:prstGeom>
          <a:noFill/>
        </p:spPr>
        <p:txBody>
          <a:bodyPr wrap="none" rtlCol="0">
            <a:spAutoFit/>
          </a:bodyPr>
          <a:lstStyle/>
          <a:p>
            <a:r>
              <a:rPr lang="en-US" sz="1200" dirty="0" smtClean="0"/>
              <a:t>TOR</a:t>
            </a:r>
            <a:r>
              <a:rPr lang="en-US" sz="1200" baseline="-25000" dirty="0" smtClean="0"/>
              <a:t>M2</a:t>
            </a:r>
            <a:r>
              <a:rPr lang="en-US" sz="1200" dirty="0"/>
              <a:t>=</a:t>
            </a:r>
          </a:p>
          <a:p>
            <a:r>
              <a:rPr lang="en-US" sz="1200" dirty="0"/>
              <a:t>147,6 </a:t>
            </a:r>
            <a:r>
              <a:rPr lang="en-US" sz="1200" dirty="0" smtClean="0"/>
              <a:t>A</a:t>
            </a:r>
            <a:endParaRPr lang="en-US" sz="1200" dirty="0"/>
          </a:p>
        </p:txBody>
      </p:sp>
      <p:sp>
        <p:nvSpPr>
          <p:cNvPr id="29" name="TextBox 28"/>
          <p:cNvSpPr txBox="1"/>
          <p:nvPr/>
        </p:nvSpPr>
        <p:spPr>
          <a:xfrm>
            <a:off x="961765" y="4267200"/>
            <a:ext cx="697627" cy="461665"/>
          </a:xfrm>
          <a:prstGeom prst="rect">
            <a:avLst/>
          </a:prstGeom>
          <a:noFill/>
        </p:spPr>
        <p:txBody>
          <a:bodyPr wrap="none" rtlCol="0">
            <a:spAutoFit/>
          </a:bodyPr>
          <a:lstStyle/>
          <a:p>
            <a:r>
              <a:rPr lang="en-US" sz="1200" dirty="0" smtClean="0"/>
              <a:t>MCB</a:t>
            </a:r>
            <a:r>
              <a:rPr lang="en-US" sz="1200" baseline="-25000" dirty="0" smtClean="0"/>
              <a:t>M2</a:t>
            </a:r>
            <a:r>
              <a:rPr lang="en-US" sz="1200" dirty="0"/>
              <a:t>=</a:t>
            </a:r>
          </a:p>
          <a:p>
            <a:r>
              <a:rPr lang="en-US" sz="1200" dirty="0"/>
              <a:t>201,3 </a:t>
            </a:r>
            <a:r>
              <a:rPr lang="en-US" sz="1200" dirty="0" smtClean="0"/>
              <a:t>A</a:t>
            </a:r>
            <a:endParaRPr lang="en-US" sz="1200" dirty="0"/>
          </a:p>
        </p:txBody>
      </p:sp>
      <p:sp>
        <p:nvSpPr>
          <p:cNvPr id="30" name="TextBox 29"/>
          <p:cNvSpPr txBox="1"/>
          <p:nvPr/>
        </p:nvSpPr>
        <p:spPr>
          <a:xfrm>
            <a:off x="994707" y="3733800"/>
            <a:ext cx="716863" cy="461665"/>
          </a:xfrm>
          <a:prstGeom prst="rect">
            <a:avLst/>
          </a:prstGeom>
          <a:noFill/>
        </p:spPr>
        <p:txBody>
          <a:bodyPr wrap="none" rtlCol="0">
            <a:spAutoFit/>
          </a:bodyPr>
          <a:lstStyle/>
          <a:p>
            <a:r>
              <a:rPr lang="en-US" sz="1200" dirty="0" smtClean="0"/>
              <a:t>FUSE</a:t>
            </a:r>
            <a:r>
              <a:rPr lang="en-US" sz="1200" baseline="-25000" dirty="0" smtClean="0"/>
              <a:t>M2</a:t>
            </a:r>
            <a:r>
              <a:rPr lang="en-US" sz="1200" dirty="0"/>
              <a:t>=</a:t>
            </a:r>
          </a:p>
          <a:p>
            <a:r>
              <a:rPr lang="en-US" sz="1200" dirty="0"/>
              <a:t>536,9 </a:t>
            </a:r>
            <a:r>
              <a:rPr lang="en-US" sz="1200" dirty="0" smtClean="0"/>
              <a:t>A</a:t>
            </a:r>
            <a:endParaRPr lang="en-US" sz="1200" dirty="0"/>
          </a:p>
        </p:txBody>
      </p:sp>
      <p:cxnSp>
        <p:nvCxnSpPr>
          <p:cNvPr id="31" name="Straight Connector 30"/>
          <p:cNvCxnSpPr/>
          <p:nvPr/>
        </p:nvCxnSpPr>
        <p:spPr>
          <a:xfrm>
            <a:off x="219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1723765" y="5257800"/>
            <a:ext cx="667170" cy="461665"/>
          </a:xfrm>
          <a:prstGeom prst="rect">
            <a:avLst/>
          </a:prstGeom>
          <a:noFill/>
        </p:spPr>
        <p:txBody>
          <a:bodyPr wrap="none" rtlCol="0">
            <a:spAutoFit/>
          </a:bodyPr>
          <a:lstStyle/>
          <a:p>
            <a:r>
              <a:rPr lang="en-US" sz="1200" dirty="0" smtClean="0"/>
              <a:t>KHA</a:t>
            </a:r>
            <a:r>
              <a:rPr lang="en-US" sz="1200" baseline="-25000" dirty="0" smtClean="0"/>
              <a:t>M3</a:t>
            </a:r>
            <a:r>
              <a:rPr lang="en-US" sz="1200" dirty="0"/>
              <a:t>=</a:t>
            </a:r>
          </a:p>
          <a:p>
            <a:r>
              <a:rPr lang="en-US" sz="1200" dirty="0" smtClean="0"/>
              <a:t>67,1 A</a:t>
            </a:r>
            <a:endParaRPr lang="en-US" sz="1200" dirty="0"/>
          </a:p>
        </p:txBody>
      </p:sp>
      <p:sp>
        <p:nvSpPr>
          <p:cNvPr id="34" name="TextBox 33"/>
          <p:cNvSpPr txBox="1"/>
          <p:nvPr/>
        </p:nvSpPr>
        <p:spPr>
          <a:xfrm>
            <a:off x="1723765" y="4724400"/>
            <a:ext cx="662361" cy="461665"/>
          </a:xfrm>
          <a:prstGeom prst="rect">
            <a:avLst/>
          </a:prstGeom>
          <a:noFill/>
        </p:spPr>
        <p:txBody>
          <a:bodyPr wrap="none" rtlCol="0">
            <a:spAutoFit/>
          </a:bodyPr>
          <a:lstStyle/>
          <a:p>
            <a:r>
              <a:rPr lang="en-US" sz="1200" dirty="0" smtClean="0"/>
              <a:t>TOR</a:t>
            </a:r>
            <a:r>
              <a:rPr lang="en-US" sz="1200" baseline="-25000" dirty="0" smtClean="0"/>
              <a:t>M3</a:t>
            </a:r>
            <a:r>
              <a:rPr lang="en-US" sz="1200" dirty="0"/>
              <a:t>=</a:t>
            </a:r>
          </a:p>
          <a:p>
            <a:r>
              <a:rPr lang="en-US" sz="1200" dirty="0" smtClean="0"/>
              <a:t>59,1 A</a:t>
            </a:r>
            <a:endParaRPr lang="en-US" sz="1200" dirty="0"/>
          </a:p>
        </p:txBody>
      </p:sp>
      <p:sp>
        <p:nvSpPr>
          <p:cNvPr id="35" name="TextBox 34"/>
          <p:cNvSpPr txBox="1"/>
          <p:nvPr/>
        </p:nvSpPr>
        <p:spPr>
          <a:xfrm>
            <a:off x="1723765" y="4267200"/>
            <a:ext cx="697627" cy="461665"/>
          </a:xfrm>
          <a:prstGeom prst="rect">
            <a:avLst/>
          </a:prstGeom>
          <a:noFill/>
        </p:spPr>
        <p:txBody>
          <a:bodyPr wrap="none" rtlCol="0">
            <a:spAutoFit/>
          </a:bodyPr>
          <a:lstStyle/>
          <a:p>
            <a:r>
              <a:rPr lang="en-US" sz="1200" dirty="0" smtClean="0"/>
              <a:t>MCB</a:t>
            </a:r>
            <a:r>
              <a:rPr lang="en-US" sz="1200" baseline="-25000" dirty="0" smtClean="0"/>
              <a:t>M3</a:t>
            </a:r>
            <a:r>
              <a:rPr lang="en-US" sz="1200" dirty="0"/>
              <a:t>=</a:t>
            </a:r>
          </a:p>
          <a:p>
            <a:r>
              <a:rPr lang="en-US" sz="1200" dirty="0" smtClean="0"/>
              <a:t>134,2 A</a:t>
            </a:r>
            <a:endParaRPr lang="en-US" sz="1200" dirty="0"/>
          </a:p>
        </p:txBody>
      </p:sp>
      <p:sp>
        <p:nvSpPr>
          <p:cNvPr id="36" name="TextBox 35"/>
          <p:cNvSpPr txBox="1"/>
          <p:nvPr/>
        </p:nvSpPr>
        <p:spPr>
          <a:xfrm>
            <a:off x="1756707" y="3733800"/>
            <a:ext cx="716863" cy="461665"/>
          </a:xfrm>
          <a:prstGeom prst="rect">
            <a:avLst/>
          </a:prstGeom>
          <a:noFill/>
        </p:spPr>
        <p:txBody>
          <a:bodyPr wrap="none" rtlCol="0">
            <a:spAutoFit/>
          </a:bodyPr>
          <a:lstStyle/>
          <a:p>
            <a:r>
              <a:rPr lang="en-US" sz="1200" dirty="0" smtClean="0"/>
              <a:t>FUSE</a:t>
            </a:r>
            <a:r>
              <a:rPr lang="en-US" sz="1200" baseline="-25000" dirty="0" smtClean="0"/>
              <a:t>M3</a:t>
            </a:r>
            <a:r>
              <a:rPr lang="en-US" sz="1200" dirty="0"/>
              <a:t>=</a:t>
            </a:r>
          </a:p>
          <a:p>
            <a:r>
              <a:rPr lang="en-US" sz="1200" dirty="0" smtClean="0"/>
              <a:t>214,7 A</a:t>
            </a:r>
            <a:endParaRPr lang="en-US" sz="1200" dirty="0"/>
          </a:p>
        </p:txBody>
      </p:sp>
      <p:cxnSp>
        <p:nvCxnSpPr>
          <p:cNvPr id="37" name="Straight Connector 36"/>
          <p:cNvCxnSpPr/>
          <p:nvPr/>
        </p:nvCxnSpPr>
        <p:spPr>
          <a:xfrm>
            <a:off x="29088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966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2438400" y="5257800"/>
            <a:ext cx="667170" cy="461665"/>
          </a:xfrm>
          <a:prstGeom prst="rect">
            <a:avLst/>
          </a:prstGeom>
          <a:noFill/>
        </p:spPr>
        <p:txBody>
          <a:bodyPr wrap="none" rtlCol="0">
            <a:spAutoFit/>
          </a:bodyPr>
          <a:lstStyle/>
          <a:p>
            <a:r>
              <a:rPr lang="en-US" sz="1200" dirty="0" smtClean="0"/>
              <a:t>KHA</a:t>
            </a:r>
            <a:r>
              <a:rPr lang="en-US" sz="1200" baseline="-25000" dirty="0" smtClean="0"/>
              <a:t>M4</a:t>
            </a:r>
            <a:r>
              <a:rPr lang="en-US" sz="1200" dirty="0"/>
              <a:t>=</a:t>
            </a:r>
          </a:p>
          <a:p>
            <a:r>
              <a:rPr lang="en-US" sz="1200" dirty="0"/>
              <a:t>67,1 </a:t>
            </a:r>
            <a:r>
              <a:rPr lang="en-US" sz="1200" dirty="0" smtClean="0"/>
              <a:t>A</a:t>
            </a:r>
            <a:endParaRPr lang="en-US" sz="1200" dirty="0"/>
          </a:p>
        </p:txBody>
      </p:sp>
      <p:sp>
        <p:nvSpPr>
          <p:cNvPr id="40" name="TextBox 39"/>
          <p:cNvSpPr txBox="1"/>
          <p:nvPr/>
        </p:nvSpPr>
        <p:spPr>
          <a:xfrm>
            <a:off x="2438400" y="4724400"/>
            <a:ext cx="658001" cy="461665"/>
          </a:xfrm>
          <a:prstGeom prst="rect">
            <a:avLst/>
          </a:prstGeom>
          <a:noFill/>
        </p:spPr>
        <p:txBody>
          <a:bodyPr wrap="none" rtlCol="0">
            <a:spAutoFit/>
          </a:bodyPr>
          <a:lstStyle/>
          <a:p>
            <a:r>
              <a:rPr lang="en-US" sz="1200" dirty="0" smtClean="0"/>
              <a:t>TOR</a:t>
            </a:r>
            <a:r>
              <a:rPr lang="en-US" sz="1200" baseline="-25000" dirty="0" smtClean="0"/>
              <a:t>M4</a:t>
            </a:r>
            <a:r>
              <a:rPr lang="en-US" sz="1200" dirty="0"/>
              <a:t>=</a:t>
            </a:r>
          </a:p>
          <a:p>
            <a:r>
              <a:rPr lang="en-US" sz="1200" dirty="0"/>
              <a:t>59,1 </a:t>
            </a:r>
            <a:r>
              <a:rPr lang="en-US" sz="1200" dirty="0" smtClean="0"/>
              <a:t>A</a:t>
            </a:r>
            <a:endParaRPr lang="en-US" sz="1200" dirty="0"/>
          </a:p>
        </p:txBody>
      </p:sp>
      <p:sp>
        <p:nvSpPr>
          <p:cNvPr id="41" name="TextBox 40"/>
          <p:cNvSpPr txBox="1"/>
          <p:nvPr/>
        </p:nvSpPr>
        <p:spPr>
          <a:xfrm>
            <a:off x="2438400" y="4267200"/>
            <a:ext cx="697627" cy="461665"/>
          </a:xfrm>
          <a:prstGeom prst="rect">
            <a:avLst/>
          </a:prstGeom>
          <a:noFill/>
        </p:spPr>
        <p:txBody>
          <a:bodyPr wrap="none" rtlCol="0">
            <a:spAutoFit/>
          </a:bodyPr>
          <a:lstStyle/>
          <a:p>
            <a:r>
              <a:rPr lang="en-US" sz="1200" dirty="0" smtClean="0"/>
              <a:t>MCB</a:t>
            </a:r>
            <a:r>
              <a:rPr lang="en-US" sz="1200" baseline="-25000" dirty="0" smtClean="0"/>
              <a:t>M4</a:t>
            </a:r>
            <a:r>
              <a:rPr lang="en-US" sz="1200" dirty="0"/>
              <a:t>=</a:t>
            </a:r>
          </a:p>
          <a:p>
            <a:r>
              <a:rPr lang="en-US" sz="1200" dirty="0"/>
              <a:t>134,2 </a:t>
            </a:r>
            <a:r>
              <a:rPr lang="en-US" sz="1200" dirty="0" smtClean="0"/>
              <a:t>A</a:t>
            </a:r>
            <a:endParaRPr lang="en-US" sz="1200" dirty="0"/>
          </a:p>
        </p:txBody>
      </p:sp>
      <p:sp>
        <p:nvSpPr>
          <p:cNvPr id="42" name="TextBox 41"/>
          <p:cNvSpPr txBox="1"/>
          <p:nvPr/>
        </p:nvSpPr>
        <p:spPr>
          <a:xfrm>
            <a:off x="2471342" y="3733800"/>
            <a:ext cx="716863" cy="461665"/>
          </a:xfrm>
          <a:prstGeom prst="rect">
            <a:avLst/>
          </a:prstGeom>
          <a:noFill/>
        </p:spPr>
        <p:txBody>
          <a:bodyPr wrap="none" rtlCol="0">
            <a:spAutoFit/>
          </a:bodyPr>
          <a:lstStyle/>
          <a:p>
            <a:r>
              <a:rPr lang="en-US" sz="1200" dirty="0" smtClean="0"/>
              <a:t>FUSE</a:t>
            </a:r>
            <a:r>
              <a:rPr lang="en-US" sz="1200" baseline="-25000" dirty="0" smtClean="0"/>
              <a:t>M4</a:t>
            </a:r>
            <a:r>
              <a:rPr lang="en-US" sz="1200" dirty="0"/>
              <a:t>=</a:t>
            </a:r>
          </a:p>
          <a:p>
            <a:r>
              <a:rPr lang="en-US" sz="1200" dirty="0"/>
              <a:t>214,7 </a:t>
            </a:r>
            <a:r>
              <a:rPr lang="en-US" sz="1200" dirty="0" smtClean="0"/>
              <a:t>A</a:t>
            </a:r>
            <a:endParaRPr lang="en-US" sz="1200" dirty="0"/>
          </a:p>
        </p:txBody>
      </p:sp>
      <p:cxnSp>
        <p:nvCxnSpPr>
          <p:cNvPr id="43" name="Straight Connector 42"/>
          <p:cNvCxnSpPr/>
          <p:nvPr/>
        </p:nvCxnSpPr>
        <p:spPr>
          <a:xfrm>
            <a:off x="3641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829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3171565" y="5257800"/>
            <a:ext cx="667170" cy="461665"/>
          </a:xfrm>
          <a:prstGeom prst="rect">
            <a:avLst/>
          </a:prstGeom>
          <a:noFill/>
        </p:spPr>
        <p:txBody>
          <a:bodyPr wrap="none" rtlCol="0">
            <a:spAutoFit/>
          </a:bodyPr>
          <a:lstStyle/>
          <a:p>
            <a:r>
              <a:rPr lang="en-US" sz="1200" dirty="0" smtClean="0"/>
              <a:t>KHA</a:t>
            </a:r>
            <a:r>
              <a:rPr lang="en-US" sz="1200" baseline="-25000" dirty="0" smtClean="0"/>
              <a:t>M5</a:t>
            </a:r>
            <a:r>
              <a:rPr lang="en-US" sz="1200" dirty="0"/>
              <a:t>=</a:t>
            </a:r>
          </a:p>
          <a:p>
            <a:r>
              <a:rPr lang="en-US" sz="1200" dirty="0" smtClean="0"/>
              <a:t>33,6 A</a:t>
            </a:r>
            <a:endParaRPr lang="en-US" sz="1200" dirty="0"/>
          </a:p>
        </p:txBody>
      </p:sp>
      <p:sp>
        <p:nvSpPr>
          <p:cNvPr id="46" name="TextBox 45"/>
          <p:cNvSpPr txBox="1"/>
          <p:nvPr/>
        </p:nvSpPr>
        <p:spPr>
          <a:xfrm>
            <a:off x="3171565" y="4724400"/>
            <a:ext cx="658001" cy="461665"/>
          </a:xfrm>
          <a:prstGeom prst="rect">
            <a:avLst/>
          </a:prstGeom>
          <a:noFill/>
        </p:spPr>
        <p:txBody>
          <a:bodyPr wrap="none" rtlCol="0">
            <a:spAutoFit/>
          </a:bodyPr>
          <a:lstStyle/>
          <a:p>
            <a:r>
              <a:rPr lang="en-US" sz="1200" dirty="0" smtClean="0"/>
              <a:t>TOR</a:t>
            </a:r>
            <a:r>
              <a:rPr lang="en-US" sz="1200" baseline="-25000" dirty="0" smtClean="0"/>
              <a:t>M5</a:t>
            </a:r>
            <a:r>
              <a:rPr lang="en-US" sz="1200" dirty="0"/>
              <a:t>=</a:t>
            </a:r>
          </a:p>
          <a:p>
            <a:r>
              <a:rPr lang="en-US" sz="1200" dirty="0" smtClean="0"/>
              <a:t>29,5 A</a:t>
            </a:r>
            <a:endParaRPr lang="en-US" sz="1200" dirty="0"/>
          </a:p>
        </p:txBody>
      </p:sp>
      <p:sp>
        <p:nvSpPr>
          <p:cNvPr id="47" name="TextBox 46"/>
          <p:cNvSpPr txBox="1"/>
          <p:nvPr/>
        </p:nvSpPr>
        <p:spPr>
          <a:xfrm>
            <a:off x="3171565" y="4267200"/>
            <a:ext cx="697627" cy="461665"/>
          </a:xfrm>
          <a:prstGeom prst="rect">
            <a:avLst/>
          </a:prstGeom>
          <a:noFill/>
        </p:spPr>
        <p:txBody>
          <a:bodyPr wrap="none" rtlCol="0">
            <a:spAutoFit/>
          </a:bodyPr>
          <a:lstStyle/>
          <a:p>
            <a:r>
              <a:rPr lang="en-US" sz="1200" dirty="0" smtClean="0"/>
              <a:t>MCB</a:t>
            </a:r>
            <a:r>
              <a:rPr lang="en-US" sz="1200" baseline="-25000" dirty="0" smtClean="0"/>
              <a:t>M5</a:t>
            </a:r>
            <a:r>
              <a:rPr lang="en-US" sz="1200" dirty="0"/>
              <a:t>=</a:t>
            </a:r>
          </a:p>
          <a:p>
            <a:r>
              <a:rPr lang="en-US" sz="1200" dirty="0" smtClean="0"/>
              <a:t>67,1 A</a:t>
            </a:r>
            <a:endParaRPr lang="en-US" sz="1200" dirty="0"/>
          </a:p>
        </p:txBody>
      </p:sp>
      <p:sp>
        <p:nvSpPr>
          <p:cNvPr id="48" name="TextBox 47"/>
          <p:cNvSpPr txBox="1"/>
          <p:nvPr/>
        </p:nvSpPr>
        <p:spPr>
          <a:xfrm>
            <a:off x="3204507" y="3733800"/>
            <a:ext cx="716863" cy="461665"/>
          </a:xfrm>
          <a:prstGeom prst="rect">
            <a:avLst/>
          </a:prstGeom>
          <a:noFill/>
        </p:spPr>
        <p:txBody>
          <a:bodyPr wrap="none" rtlCol="0">
            <a:spAutoFit/>
          </a:bodyPr>
          <a:lstStyle/>
          <a:p>
            <a:r>
              <a:rPr lang="en-US" sz="1200" dirty="0" smtClean="0"/>
              <a:t>FUSE</a:t>
            </a:r>
            <a:r>
              <a:rPr lang="en-US" sz="1200" baseline="-25000" dirty="0" smtClean="0"/>
              <a:t>M5</a:t>
            </a:r>
            <a:r>
              <a:rPr lang="en-US" sz="1200" dirty="0"/>
              <a:t>=</a:t>
            </a:r>
          </a:p>
          <a:p>
            <a:r>
              <a:rPr lang="en-US" sz="1200" dirty="0" smtClean="0"/>
              <a:t>107,4 A</a:t>
            </a:r>
            <a:endParaRPr lang="en-US" sz="1200" dirty="0"/>
          </a:p>
        </p:txBody>
      </p:sp>
      <p:cxnSp>
        <p:nvCxnSpPr>
          <p:cNvPr id="49" name="Straight Connector 48"/>
          <p:cNvCxnSpPr/>
          <p:nvPr/>
        </p:nvCxnSpPr>
        <p:spPr>
          <a:xfrm>
            <a:off x="4403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91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933565" y="5257800"/>
            <a:ext cx="667170" cy="461665"/>
          </a:xfrm>
          <a:prstGeom prst="rect">
            <a:avLst/>
          </a:prstGeom>
          <a:noFill/>
        </p:spPr>
        <p:txBody>
          <a:bodyPr wrap="none" rtlCol="0">
            <a:spAutoFit/>
          </a:bodyPr>
          <a:lstStyle/>
          <a:p>
            <a:r>
              <a:rPr lang="en-US" sz="1200" dirty="0" smtClean="0"/>
              <a:t>KHA</a:t>
            </a:r>
            <a:r>
              <a:rPr lang="en-US" sz="1200" baseline="-25000" dirty="0" smtClean="0"/>
              <a:t>M6</a:t>
            </a:r>
            <a:r>
              <a:rPr lang="en-US" sz="1200" dirty="0"/>
              <a:t>=</a:t>
            </a:r>
          </a:p>
          <a:p>
            <a:r>
              <a:rPr lang="en-US" sz="1200" dirty="0"/>
              <a:t>33,6 </a:t>
            </a:r>
            <a:r>
              <a:rPr lang="en-US" sz="1200" dirty="0" smtClean="0"/>
              <a:t>A</a:t>
            </a:r>
            <a:endParaRPr lang="en-US" sz="1200" dirty="0"/>
          </a:p>
        </p:txBody>
      </p:sp>
      <p:sp>
        <p:nvSpPr>
          <p:cNvPr id="52" name="TextBox 51"/>
          <p:cNvSpPr txBox="1"/>
          <p:nvPr/>
        </p:nvSpPr>
        <p:spPr>
          <a:xfrm>
            <a:off x="3933565" y="4724400"/>
            <a:ext cx="658001" cy="461665"/>
          </a:xfrm>
          <a:prstGeom prst="rect">
            <a:avLst/>
          </a:prstGeom>
          <a:noFill/>
        </p:spPr>
        <p:txBody>
          <a:bodyPr wrap="none" rtlCol="0">
            <a:spAutoFit/>
          </a:bodyPr>
          <a:lstStyle/>
          <a:p>
            <a:r>
              <a:rPr lang="en-US" sz="1200" dirty="0" smtClean="0"/>
              <a:t>TOR</a:t>
            </a:r>
            <a:r>
              <a:rPr lang="en-US" sz="1200" baseline="-25000" dirty="0" smtClean="0"/>
              <a:t>M6</a:t>
            </a:r>
            <a:r>
              <a:rPr lang="en-US" sz="1200" dirty="0"/>
              <a:t>=</a:t>
            </a:r>
          </a:p>
          <a:p>
            <a:r>
              <a:rPr lang="en-US" sz="1200" dirty="0"/>
              <a:t>29,5 </a:t>
            </a:r>
            <a:r>
              <a:rPr lang="en-US" sz="1200" dirty="0" smtClean="0"/>
              <a:t>A</a:t>
            </a:r>
            <a:endParaRPr lang="en-US" sz="1200" dirty="0"/>
          </a:p>
        </p:txBody>
      </p:sp>
      <p:sp>
        <p:nvSpPr>
          <p:cNvPr id="53" name="TextBox 52"/>
          <p:cNvSpPr txBox="1"/>
          <p:nvPr/>
        </p:nvSpPr>
        <p:spPr>
          <a:xfrm>
            <a:off x="3933565" y="4267200"/>
            <a:ext cx="697627" cy="461665"/>
          </a:xfrm>
          <a:prstGeom prst="rect">
            <a:avLst/>
          </a:prstGeom>
          <a:noFill/>
        </p:spPr>
        <p:txBody>
          <a:bodyPr wrap="none" rtlCol="0">
            <a:spAutoFit/>
          </a:bodyPr>
          <a:lstStyle/>
          <a:p>
            <a:r>
              <a:rPr lang="en-US" sz="1200" dirty="0" smtClean="0"/>
              <a:t>MCB</a:t>
            </a:r>
            <a:r>
              <a:rPr lang="en-US" sz="1200" baseline="-25000" dirty="0" smtClean="0"/>
              <a:t>M6</a:t>
            </a:r>
            <a:r>
              <a:rPr lang="en-US" sz="1200" dirty="0"/>
              <a:t>=</a:t>
            </a:r>
          </a:p>
          <a:p>
            <a:r>
              <a:rPr lang="en-US" sz="1200" dirty="0"/>
              <a:t>67,1 </a:t>
            </a:r>
            <a:r>
              <a:rPr lang="en-US" sz="1200" dirty="0" smtClean="0"/>
              <a:t>A</a:t>
            </a:r>
            <a:endParaRPr lang="en-US" sz="1200" dirty="0"/>
          </a:p>
        </p:txBody>
      </p:sp>
      <p:sp>
        <p:nvSpPr>
          <p:cNvPr id="54" name="TextBox 53"/>
          <p:cNvSpPr txBox="1"/>
          <p:nvPr/>
        </p:nvSpPr>
        <p:spPr>
          <a:xfrm>
            <a:off x="3966507" y="3733800"/>
            <a:ext cx="716863" cy="461665"/>
          </a:xfrm>
          <a:prstGeom prst="rect">
            <a:avLst/>
          </a:prstGeom>
          <a:noFill/>
        </p:spPr>
        <p:txBody>
          <a:bodyPr wrap="none" rtlCol="0">
            <a:spAutoFit/>
          </a:bodyPr>
          <a:lstStyle/>
          <a:p>
            <a:r>
              <a:rPr lang="en-US" sz="1200" dirty="0" smtClean="0"/>
              <a:t>FUSE</a:t>
            </a:r>
            <a:r>
              <a:rPr lang="en-US" sz="1200" baseline="-25000" dirty="0" smtClean="0"/>
              <a:t>M6</a:t>
            </a:r>
            <a:r>
              <a:rPr lang="en-US" sz="1200" dirty="0"/>
              <a:t>=</a:t>
            </a:r>
          </a:p>
          <a:p>
            <a:r>
              <a:rPr lang="en-US" sz="1200" dirty="0"/>
              <a:t>107,4 </a:t>
            </a:r>
            <a:r>
              <a:rPr lang="en-US" sz="1200" dirty="0" smtClean="0"/>
              <a:t>A</a:t>
            </a:r>
            <a:endParaRPr lang="en-US" sz="1200" dirty="0"/>
          </a:p>
        </p:txBody>
      </p:sp>
      <p:cxnSp>
        <p:nvCxnSpPr>
          <p:cNvPr id="55" name="Straight Connector 54"/>
          <p:cNvCxnSpPr/>
          <p:nvPr/>
        </p:nvCxnSpPr>
        <p:spPr>
          <a:xfrm>
            <a:off x="5271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458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4800600" y="5257800"/>
            <a:ext cx="667170" cy="461665"/>
          </a:xfrm>
          <a:prstGeom prst="rect">
            <a:avLst/>
          </a:prstGeom>
          <a:noFill/>
        </p:spPr>
        <p:txBody>
          <a:bodyPr wrap="none" rtlCol="0">
            <a:spAutoFit/>
          </a:bodyPr>
          <a:lstStyle/>
          <a:p>
            <a:r>
              <a:rPr lang="en-US" sz="1200" dirty="0" smtClean="0"/>
              <a:t>KHA</a:t>
            </a:r>
            <a:r>
              <a:rPr lang="en-US" sz="1200" baseline="-25000" dirty="0" smtClean="0"/>
              <a:t>M7</a:t>
            </a:r>
            <a:r>
              <a:rPr lang="en-US" sz="1200" dirty="0" smtClean="0"/>
              <a:t>=</a:t>
            </a:r>
            <a:endParaRPr lang="en-US" sz="1200" dirty="0"/>
          </a:p>
          <a:p>
            <a:r>
              <a:rPr lang="en-US" sz="1200" dirty="0" smtClean="0"/>
              <a:t>16,8 A</a:t>
            </a:r>
            <a:endParaRPr lang="en-US" sz="1200" dirty="0"/>
          </a:p>
        </p:txBody>
      </p:sp>
      <p:sp>
        <p:nvSpPr>
          <p:cNvPr id="58" name="TextBox 57"/>
          <p:cNvSpPr txBox="1"/>
          <p:nvPr/>
        </p:nvSpPr>
        <p:spPr>
          <a:xfrm>
            <a:off x="4800600" y="4724400"/>
            <a:ext cx="658001" cy="461665"/>
          </a:xfrm>
          <a:prstGeom prst="rect">
            <a:avLst/>
          </a:prstGeom>
          <a:noFill/>
        </p:spPr>
        <p:txBody>
          <a:bodyPr wrap="none" rtlCol="0">
            <a:spAutoFit/>
          </a:bodyPr>
          <a:lstStyle/>
          <a:p>
            <a:r>
              <a:rPr lang="en-US" sz="1200" dirty="0" smtClean="0"/>
              <a:t>TOR</a:t>
            </a:r>
            <a:r>
              <a:rPr lang="en-US" sz="1200" baseline="-25000" dirty="0" smtClean="0"/>
              <a:t>M7</a:t>
            </a:r>
            <a:r>
              <a:rPr lang="en-US" sz="1200" dirty="0"/>
              <a:t>=</a:t>
            </a:r>
          </a:p>
          <a:p>
            <a:r>
              <a:rPr lang="en-US" sz="1200" dirty="0" smtClean="0"/>
              <a:t>14,8A</a:t>
            </a:r>
            <a:endParaRPr lang="en-US" sz="1200" dirty="0"/>
          </a:p>
        </p:txBody>
      </p:sp>
      <p:sp>
        <p:nvSpPr>
          <p:cNvPr id="59" name="TextBox 58"/>
          <p:cNvSpPr txBox="1"/>
          <p:nvPr/>
        </p:nvSpPr>
        <p:spPr>
          <a:xfrm>
            <a:off x="4800600" y="4267200"/>
            <a:ext cx="697627" cy="461665"/>
          </a:xfrm>
          <a:prstGeom prst="rect">
            <a:avLst/>
          </a:prstGeom>
          <a:noFill/>
        </p:spPr>
        <p:txBody>
          <a:bodyPr wrap="none" rtlCol="0">
            <a:spAutoFit/>
          </a:bodyPr>
          <a:lstStyle/>
          <a:p>
            <a:r>
              <a:rPr lang="en-US" sz="1200" dirty="0" smtClean="0"/>
              <a:t>MCB</a:t>
            </a:r>
            <a:r>
              <a:rPr lang="en-US" sz="1200" baseline="-25000" dirty="0" smtClean="0"/>
              <a:t>M7</a:t>
            </a:r>
            <a:r>
              <a:rPr lang="en-US" sz="1200" dirty="0"/>
              <a:t>=</a:t>
            </a:r>
          </a:p>
          <a:p>
            <a:r>
              <a:rPr lang="en-US" sz="1200" dirty="0" smtClean="0"/>
              <a:t>33,6 A</a:t>
            </a:r>
            <a:endParaRPr lang="en-US" sz="1200" dirty="0"/>
          </a:p>
        </p:txBody>
      </p:sp>
      <p:sp>
        <p:nvSpPr>
          <p:cNvPr id="60" name="TextBox 59"/>
          <p:cNvSpPr txBox="1"/>
          <p:nvPr/>
        </p:nvSpPr>
        <p:spPr>
          <a:xfrm>
            <a:off x="4833542" y="3733800"/>
            <a:ext cx="716863" cy="461665"/>
          </a:xfrm>
          <a:prstGeom prst="rect">
            <a:avLst/>
          </a:prstGeom>
          <a:noFill/>
        </p:spPr>
        <p:txBody>
          <a:bodyPr wrap="none" rtlCol="0">
            <a:spAutoFit/>
          </a:bodyPr>
          <a:lstStyle/>
          <a:p>
            <a:r>
              <a:rPr lang="en-US" sz="1200" dirty="0" smtClean="0"/>
              <a:t>FUSE</a:t>
            </a:r>
            <a:r>
              <a:rPr lang="en-US" sz="1200" baseline="-25000" dirty="0" smtClean="0"/>
              <a:t>M7</a:t>
            </a:r>
            <a:r>
              <a:rPr lang="en-US" sz="1200" dirty="0"/>
              <a:t>=</a:t>
            </a:r>
          </a:p>
          <a:p>
            <a:r>
              <a:rPr lang="en-US" sz="1200" dirty="0" smtClean="0"/>
              <a:t>53,7 A</a:t>
            </a:r>
            <a:endParaRPr lang="en-US" sz="1200" dirty="0"/>
          </a:p>
        </p:txBody>
      </p:sp>
      <p:cxnSp>
        <p:nvCxnSpPr>
          <p:cNvPr id="61" name="Straight Connector 60"/>
          <p:cNvCxnSpPr/>
          <p:nvPr/>
        </p:nvCxnSpPr>
        <p:spPr>
          <a:xfrm>
            <a:off x="600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19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63" name="TextBox 62"/>
          <p:cNvSpPr txBox="1"/>
          <p:nvPr/>
        </p:nvSpPr>
        <p:spPr>
          <a:xfrm>
            <a:off x="5533765" y="5257800"/>
            <a:ext cx="667170" cy="461665"/>
          </a:xfrm>
          <a:prstGeom prst="rect">
            <a:avLst/>
          </a:prstGeom>
          <a:noFill/>
        </p:spPr>
        <p:txBody>
          <a:bodyPr wrap="none" rtlCol="0">
            <a:spAutoFit/>
          </a:bodyPr>
          <a:lstStyle/>
          <a:p>
            <a:r>
              <a:rPr lang="en-US" sz="1200" dirty="0" smtClean="0"/>
              <a:t>KHA</a:t>
            </a:r>
            <a:r>
              <a:rPr lang="en-US" sz="1200" baseline="-25000" dirty="0" smtClean="0"/>
              <a:t>M8</a:t>
            </a:r>
            <a:r>
              <a:rPr lang="en-US" sz="1200" dirty="0"/>
              <a:t>=</a:t>
            </a:r>
          </a:p>
          <a:p>
            <a:r>
              <a:rPr lang="en-US" sz="1200" dirty="0"/>
              <a:t>16,8 </a:t>
            </a:r>
            <a:r>
              <a:rPr lang="en-US" sz="1200" dirty="0" smtClean="0"/>
              <a:t>A</a:t>
            </a:r>
            <a:endParaRPr lang="en-US" sz="1200" dirty="0"/>
          </a:p>
        </p:txBody>
      </p:sp>
      <p:sp>
        <p:nvSpPr>
          <p:cNvPr id="64" name="TextBox 63"/>
          <p:cNvSpPr txBox="1"/>
          <p:nvPr/>
        </p:nvSpPr>
        <p:spPr>
          <a:xfrm>
            <a:off x="5533765" y="4724400"/>
            <a:ext cx="658001" cy="461665"/>
          </a:xfrm>
          <a:prstGeom prst="rect">
            <a:avLst/>
          </a:prstGeom>
          <a:noFill/>
        </p:spPr>
        <p:txBody>
          <a:bodyPr wrap="none" rtlCol="0">
            <a:spAutoFit/>
          </a:bodyPr>
          <a:lstStyle/>
          <a:p>
            <a:r>
              <a:rPr lang="en-US" sz="1200" dirty="0" smtClean="0"/>
              <a:t>TOR</a:t>
            </a:r>
            <a:r>
              <a:rPr lang="en-US" sz="1200" baseline="-25000" dirty="0" smtClean="0"/>
              <a:t>M8</a:t>
            </a:r>
            <a:r>
              <a:rPr lang="en-US" sz="1200" dirty="0"/>
              <a:t>=</a:t>
            </a:r>
          </a:p>
          <a:p>
            <a:r>
              <a:rPr lang="en-US" sz="1200" dirty="0" smtClean="0"/>
              <a:t>14,8A</a:t>
            </a:r>
            <a:endParaRPr lang="en-US" sz="1200" dirty="0"/>
          </a:p>
        </p:txBody>
      </p:sp>
      <p:sp>
        <p:nvSpPr>
          <p:cNvPr id="65" name="TextBox 64"/>
          <p:cNvSpPr txBox="1"/>
          <p:nvPr/>
        </p:nvSpPr>
        <p:spPr>
          <a:xfrm>
            <a:off x="5533765" y="4267200"/>
            <a:ext cx="697627" cy="461665"/>
          </a:xfrm>
          <a:prstGeom prst="rect">
            <a:avLst/>
          </a:prstGeom>
          <a:noFill/>
        </p:spPr>
        <p:txBody>
          <a:bodyPr wrap="none" rtlCol="0">
            <a:spAutoFit/>
          </a:bodyPr>
          <a:lstStyle/>
          <a:p>
            <a:r>
              <a:rPr lang="en-US" sz="1200" dirty="0" smtClean="0"/>
              <a:t>MCB</a:t>
            </a:r>
            <a:r>
              <a:rPr lang="en-US" sz="1200" baseline="-25000" dirty="0" smtClean="0"/>
              <a:t>M8</a:t>
            </a:r>
            <a:r>
              <a:rPr lang="en-US" sz="1200" dirty="0"/>
              <a:t>=</a:t>
            </a:r>
          </a:p>
          <a:p>
            <a:r>
              <a:rPr lang="en-US" sz="1200" dirty="0"/>
              <a:t>33,6 </a:t>
            </a:r>
            <a:r>
              <a:rPr lang="en-US" sz="1200" dirty="0" smtClean="0"/>
              <a:t>A</a:t>
            </a:r>
            <a:endParaRPr lang="en-US" sz="1200" dirty="0"/>
          </a:p>
        </p:txBody>
      </p:sp>
      <p:sp>
        <p:nvSpPr>
          <p:cNvPr id="66" name="TextBox 65"/>
          <p:cNvSpPr txBox="1"/>
          <p:nvPr/>
        </p:nvSpPr>
        <p:spPr>
          <a:xfrm>
            <a:off x="5566707" y="3733800"/>
            <a:ext cx="716863" cy="461665"/>
          </a:xfrm>
          <a:prstGeom prst="rect">
            <a:avLst/>
          </a:prstGeom>
          <a:noFill/>
        </p:spPr>
        <p:txBody>
          <a:bodyPr wrap="none" rtlCol="0">
            <a:spAutoFit/>
          </a:bodyPr>
          <a:lstStyle/>
          <a:p>
            <a:r>
              <a:rPr lang="en-US" sz="1200" dirty="0" smtClean="0"/>
              <a:t>FUSE</a:t>
            </a:r>
            <a:r>
              <a:rPr lang="en-US" sz="1200" baseline="-25000" dirty="0" smtClean="0"/>
              <a:t>M8</a:t>
            </a:r>
            <a:r>
              <a:rPr lang="en-US" sz="1200" dirty="0"/>
              <a:t>=</a:t>
            </a:r>
          </a:p>
          <a:p>
            <a:r>
              <a:rPr lang="en-US" sz="1200" dirty="0"/>
              <a:t>53,7 </a:t>
            </a:r>
            <a:r>
              <a:rPr lang="en-US" sz="1200" dirty="0" smtClean="0"/>
              <a:t>A</a:t>
            </a:r>
            <a:endParaRPr lang="en-US" sz="1200" dirty="0"/>
          </a:p>
        </p:txBody>
      </p:sp>
      <p:cxnSp>
        <p:nvCxnSpPr>
          <p:cNvPr id="67" name="Straight Connector 66"/>
          <p:cNvCxnSpPr/>
          <p:nvPr/>
        </p:nvCxnSpPr>
        <p:spPr>
          <a:xfrm>
            <a:off x="6766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953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6295765" y="5257800"/>
            <a:ext cx="591829" cy="461665"/>
          </a:xfrm>
          <a:prstGeom prst="rect">
            <a:avLst/>
          </a:prstGeom>
          <a:noFill/>
        </p:spPr>
        <p:txBody>
          <a:bodyPr wrap="none" rtlCol="0">
            <a:spAutoFit/>
          </a:bodyPr>
          <a:lstStyle/>
          <a:p>
            <a:r>
              <a:rPr lang="en-US" sz="1200" dirty="0" smtClean="0"/>
              <a:t>KHA</a:t>
            </a:r>
            <a:r>
              <a:rPr lang="en-US" sz="1200" baseline="-25000" dirty="0" smtClean="0"/>
              <a:t>H</a:t>
            </a:r>
            <a:r>
              <a:rPr lang="en-US" sz="1200" dirty="0"/>
              <a:t>=</a:t>
            </a:r>
          </a:p>
          <a:p>
            <a:r>
              <a:rPr lang="en-US" sz="1200" dirty="0" smtClean="0"/>
              <a:t>49,2 A</a:t>
            </a:r>
            <a:endParaRPr lang="en-US" sz="1200" dirty="0"/>
          </a:p>
        </p:txBody>
      </p:sp>
      <p:sp>
        <p:nvSpPr>
          <p:cNvPr id="70" name="TextBox 69"/>
          <p:cNvSpPr txBox="1"/>
          <p:nvPr/>
        </p:nvSpPr>
        <p:spPr>
          <a:xfrm>
            <a:off x="6295765" y="4724400"/>
            <a:ext cx="582660" cy="461665"/>
          </a:xfrm>
          <a:prstGeom prst="rect">
            <a:avLst/>
          </a:prstGeom>
          <a:noFill/>
        </p:spPr>
        <p:txBody>
          <a:bodyPr wrap="none" rtlCol="0">
            <a:spAutoFit/>
          </a:bodyPr>
          <a:lstStyle/>
          <a:p>
            <a:r>
              <a:rPr lang="en-US" sz="1200" dirty="0" smtClean="0"/>
              <a:t>TOR</a:t>
            </a:r>
            <a:r>
              <a:rPr lang="en-US" sz="1200" baseline="-25000" dirty="0" smtClean="0"/>
              <a:t>H</a:t>
            </a:r>
            <a:r>
              <a:rPr lang="en-US" sz="1200" dirty="0"/>
              <a:t>=</a:t>
            </a:r>
          </a:p>
          <a:p>
            <a:r>
              <a:rPr lang="en-US" sz="1200" dirty="0" smtClean="0"/>
              <a:t>43,3 A</a:t>
            </a:r>
            <a:endParaRPr lang="en-US" sz="1200" dirty="0"/>
          </a:p>
        </p:txBody>
      </p:sp>
      <p:sp>
        <p:nvSpPr>
          <p:cNvPr id="71" name="TextBox 70"/>
          <p:cNvSpPr txBox="1"/>
          <p:nvPr/>
        </p:nvSpPr>
        <p:spPr>
          <a:xfrm>
            <a:off x="6295765" y="4267200"/>
            <a:ext cx="622286" cy="461665"/>
          </a:xfrm>
          <a:prstGeom prst="rect">
            <a:avLst/>
          </a:prstGeom>
          <a:noFill/>
        </p:spPr>
        <p:txBody>
          <a:bodyPr wrap="none" rtlCol="0">
            <a:spAutoFit/>
          </a:bodyPr>
          <a:lstStyle/>
          <a:p>
            <a:r>
              <a:rPr lang="en-US" sz="1200" dirty="0" smtClean="0"/>
              <a:t>MCB</a:t>
            </a:r>
            <a:r>
              <a:rPr lang="en-US" sz="1200" baseline="-25000" dirty="0" smtClean="0"/>
              <a:t>H</a:t>
            </a:r>
            <a:r>
              <a:rPr lang="en-US" sz="1200" dirty="0"/>
              <a:t>=</a:t>
            </a:r>
          </a:p>
          <a:p>
            <a:r>
              <a:rPr lang="en-US" sz="1200" dirty="0" smtClean="0"/>
              <a:t>98,4 A</a:t>
            </a:r>
            <a:endParaRPr lang="en-US" sz="1200" dirty="0"/>
          </a:p>
        </p:txBody>
      </p:sp>
      <p:sp>
        <p:nvSpPr>
          <p:cNvPr id="72" name="TextBox 71"/>
          <p:cNvSpPr txBox="1"/>
          <p:nvPr/>
        </p:nvSpPr>
        <p:spPr>
          <a:xfrm>
            <a:off x="6328707" y="3733800"/>
            <a:ext cx="662361" cy="461665"/>
          </a:xfrm>
          <a:prstGeom prst="rect">
            <a:avLst/>
          </a:prstGeom>
          <a:noFill/>
        </p:spPr>
        <p:txBody>
          <a:bodyPr wrap="none" rtlCol="0">
            <a:spAutoFit/>
          </a:bodyPr>
          <a:lstStyle/>
          <a:p>
            <a:r>
              <a:rPr lang="en-US" sz="1200" dirty="0" smtClean="0"/>
              <a:t>FUSE</a:t>
            </a:r>
            <a:r>
              <a:rPr lang="en-US" sz="1200" baseline="-25000" dirty="0" smtClean="0"/>
              <a:t>H</a:t>
            </a:r>
            <a:r>
              <a:rPr lang="en-US" sz="1200" dirty="0"/>
              <a:t>=</a:t>
            </a:r>
          </a:p>
          <a:p>
            <a:r>
              <a:rPr lang="en-US" sz="1200" dirty="0" smtClean="0"/>
              <a:t>157,5 A</a:t>
            </a:r>
            <a:endParaRPr lang="en-US" sz="1200" dirty="0"/>
          </a:p>
        </p:txBody>
      </p:sp>
      <p:cxnSp>
        <p:nvCxnSpPr>
          <p:cNvPr id="73" name="Straight Connector 72"/>
          <p:cNvCxnSpPr/>
          <p:nvPr/>
        </p:nvCxnSpPr>
        <p:spPr>
          <a:xfrm>
            <a:off x="7493767"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681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75" name="TextBox 74"/>
          <p:cNvSpPr txBox="1"/>
          <p:nvPr/>
        </p:nvSpPr>
        <p:spPr>
          <a:xfrm>
            <a:off x="7023339" y="5257800"/>
            <a:ext cx="583814" cy="461665"/>
          </a:xfrm>
          <a:prstGeom prst="rect">
            <a:avLst/>
          </a:prstGeom>
          <a:noFill/>
        </p:spPr>
        <p:txBody>
          <a:bodyPr wrap="none" rtlCol="0">
            <a:spAutoFit/>
          </a:bodyPr>
          <a:lstStyle/>
          <a:p>
            <a:r>
              <a:rPr lang="en-US" sz="1200" dirty="0" smtClean="0"/>
              <a:t>KHA</a:t>
            </a:r>
            <a:r>
              <a:rPr lang="en-US" sz="1200" baseline="-25000" dirty="0" smtClean="0"/>
              <a:t>B</a:t>
            </a:r>
            <a:r>
              <a:rPr lang="en-US" sz="1200" dirty="0"/>
              <a:t>=</a:t>
            </a:r>
          </a:p>
          <a:p>
            <a:r>
              <a:rPr lang="en-US" sz="1200" dirty="0" smtClean="0"/>
              <a:t>40,3 A</a:t>
            </a:r>
            <a:endParaRPr lang="en-US" sz="1200" dirty="0"/>
          </a:p>
        </p:txBody>
      </p:sp>
      <p:sp>
        <p:nvSpPr>
          <p:cNvPr id="76" name="TextBox 75"/>
          <p:cNvSpPr txBox="1"/>
          <p:nvPr/>
        </p:nvSpPr>
        <p:spPr>
          <a:xfrm>
            <a:off x="7023339" y="4724400"/>
            <a:ext cx="574644" cy="461665"/>
          </a:xfrm>
          <a:prstGeom prst="rect">
            <a:avLst/>
          </a:prstGeom>
          <a:noFill/>
        </p:spPr>
        <p:txBody>
          <a:bodyPr wrap="none" rtlCol="0">
            <a:spAutoFit/>
          </a:bodyPr>
          <a:lstStyle/>
          <a:p>
            <a:r>
              <a:rPr lang="en-US" sz="1200" dirty="0" smtClean="0"/>
              <a:t>TOR</a:t>
            </a:r>
            <a:r>
              <a:rPr lang="en-US" sz="1200" baseline="-25000" dirty="0" smtClean="0"/>
              <a:t>B</a:t>
            </a:r>
            <a:r>
              <a:rPr lang="en-US" sz="1200" dirty="0"/>
              <a:t>=</a:t>
            </a:r>
          </a:p>
          <a:p>
            <a:r>
              <a:rPr lang="en-US" sz="1200" dirty="0" smtClean="0"/>
              <a:t>35,4A</a:t>
            </a:r>
            <a:endParaRPr lang="en-US" sz="1200" dirty="0"/>
          </a:p>
        </p:txBody>
      </p:sp>
      <p:sp>
        <p:nvSpPr>
          <p:cNvPr id="77" name="TextBox 76"/>
          <p:cNvSpPr txBox="1"/>
          <p:nvPr/>
        </p:nvSpPr>
        <p:spPr>
          <a:xfrm>
            <a:off x="7023339" y="4267200"/>
            <a:ext cx="614271" cy="461665"/>
          </a:xfrm>
          <a:prstGeom prst="rect">
            <a:avLst/>
          </a:prstGeom>
          <a:noFill/>
        </p:spPr>
        <p:txBody>
          <a:bodyPr wrap="none" rtlCol="0">
            <a:spAutoFit/>
          </a:bodyPr>
          <a:lstStyle/>
          <a:p>
            <a:r>
              <a:rPr lang="en-US" sz="1200" dirty="0" smtClean="0"/>
              <a:t>MCB</a:t>
            </a:r>
            <a:r>
              <a:rPr lang="en-US" sz="1200" baseline="-25000" dirty="0" smtClean="0"/>
              <a:t>B</a:t>
            </a:r>
            <a:r>
              <a:rPr lang="en-US" sz="1200" dirty="0"/>
              <a:t>=</a:t>
            </a:r>
          </a:p>
          <a:p>
            <a:r>
              <a:rPr lang="en-US" sz="1200" dirty="0" smtClean="0"/>
              <a:t>80,5 A</a:t>
            </a:r>
            <a:endParaRPr lang="en-US" sz="1200" dirty="0"/>
          </a:p>
        </p:txBody>
      </p:sp>
      <p:sp>
        <p:nvSpPr>
          <p:cNvPr id="78" name="TextBox 77"/>
          <p:cNvSpPr txBox="1"/>
          <p:nvPr/>
        </p:nvSpPr>
        <p:spPr>
          <a:xfrm>
            <a:off x="7056281" y="3733800"/>
            <a:ext cx="662361" cy="461665"/>
          </a:xfrm>
          <a:prstGeom prst="rect">
            <a:avLst/>
          </a:prstGeom>
          <a:noFill/>
        </p:spPr>
        <p:txBody>
          <a:bodyPr wrap="none" rtlCol="0">
            <a:spAutoFit/>
          </a:bodyPr>
          <a:lstStyle/>
          <a:p>
            <a:r>
              <a:rPr lang="en-US" sz="1200" dirty="0" smtClean="0"/>
              <a:t>FUSE</a:t>
            </a:r>
            <a:r>
              <a:rPr lang="en-US" sz="1200" baseline="-25000" dirty="0" smtClean="0"/>
              <a:t>B</a:t>
            </a:r>
            <a:r>
              <a:rPr lang="en-US" sz="1200" dirty="0"/>
              <a:t>=</a:t>
            </a:r>
          </a:p>
          <a:p>
            <a:r>
              <a:rPr lang="en-US" sz="1200" dirty="0" smtClean="0"/>
              <a:t>128,8 A</a:t>
            </a:r>
            <a:endParaRPr lang="en-US" sz="1200" dirty="0"/>
          </a:p>
        </p:txBody>
      </p:sp>
      <p:cxnSp>
        <p:nvCxnSpPr>
          <p:cNvPr id="79" name="Straight Connector 78"/>
          <p:cNvCxnSpPr/>
          <p:nvPr/>
        </p:nvCxnSpPr>
        <p:spPr>
          <a:xfrm>
            <a:off x="8443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7785339" y="5257800"/>
            <a:ext cx="583814" cy="461665"/>
          </a:xfrm>
          <a:prstGeom prst="rect">
            <a:avLst/>
          </a:prstGeom>
          <a:noFill/>
        </p:spPr>
        <p:txBody>
          <a:bodyPr wrap="none" rtlCol="0">
            <a:spAutoFit/>
          </a:bodyPr>
          <a:lstStyle/>
          <a:p>
            <a:r>
              <a:rPr lang="en-US" sz="1200" dirty="0" smtClean="0"/>
              <a:t>KHA</a:t>
            </a:r>
            <a:r>
              <a:rPr lang="en-US" sz="1200" baseline="-25000" dirty="0" smtClean="0"/>
              <a:t>L</a:t>
            </a:r>
            <a:r>
              <a:rPr lang="en-US" sz="1200" dirty="0"/>
              <a:t>=</a:t>
            </a:r>
          </a:p>
          <a:p>
            <a:r>
              <a:rPr lang="en-US" sz="1200" dirty="0" smtClean="0"/>
              <a:t>16,7 A</a:t>
            </a:r>
            <a:endParaRPr lang="en-US" sz="1200" dirty="0"/>
          </a:p>
        </p:txBody>
      </p:sp>
      <p:sp>
        <p:nvSpPr>
          <p:cNvPr id="81" name="TextBox 80"/>
          <p:cNvSpPr txBox="1"/>
          <p:nvPr/>
        </p:nvSpPr>
        <p:spPr>
          <a:xfrm>
            <a:off x="7785339" y="4724400"/>
            <a:ext cx="561820" cy="461665"/>
          </a:xfrm>
          <a:prstGeom prst="rect">
            <a:avLst/>
          </a:prstGeom>
          <a:noFill/>
        </p:spPr>
        <p:txBody>
          <a:bodyPr wrap="none" rtlCol="0">
            <a:spAutoFit/>
          </a:bodyPr>
          <a:lstStyle/>
          <a:p>
            <a:r>
              <a:rPr lang="en-US" sz="1200" dirty="0" smtClean="0"/>
              <a:t>TOR</a:t>
            </a:r>
            <a:r>
              <a:rPr lang="en-US" sz="1200" baseline="-25000" dirty="0" smtClean="0"/>
              <a:t>L</a:t>
            </a:r>
            <a:r>
              <a:rPr lang="en-US" sz="1200" dirty="0"/>
              <a:t>=</a:t>
            </a:r>
          </a:p>
          <a:p>
            <a:r>
              <a:rPr lang="en-US" sz="1200" dirty="0" smtClean="0"/>
              <a:t>14,7A</a:t>
            </a:r>
            <a:endParaRPr lang="en-US" sz="1200" dirty="0"/>
          </a:p>
        </p:txBody>
      </p:sp>
      <p:sp>
        <p:nvSpPr>
          <p:cNvPr id="82" name="TextBox 81"/>
          <p:cNvSpPr txBox="1"/>
          <p:nvPr/>
        </p:nvSpPr>
        <p:spPr>
          <a:xfrm>
            <a:off x="7785339" y="4267200"/>
            <a:ext cx="601447" cy="461665"/>
          </a:xfrm>
          <a:prstGeom prst="rect">
            <a:avLst/>
          </a:prstGeom>
          <a:noFill/>
        </p:spPr>
        <p:txBody>
          <a:bodyPr wrap="none" rtlCol="0">
            <a:spAutoFit/>
          </a:bodyPr>
          <a:lstStyle/>
          <a:p>
            <a:r>
              <a:rPr lang="en-US" sz="1200" dirty="0" smtClean="0"/>
              <a:t>MCB</a:t>
            </a:r>
            <a:r>
              <a:rPr lang="en-US" sz="1200" baseline="-25000" dirty="0" smtClean="0"/>
              <a:t>L</a:t>
            </a:r>
            <a:r>
              <a:rPr lang="en-US" sz="1200" dirty="0"/>
              <a:t>=</a:t>
            </a:r>
          </a:p>
          <a:p>
            <a:r>
              <a:rPr lang="en-US" sz="1200" dirty="0" smtClean="0"/>
              <a:t>33,4 A</a:t>
            </a:r>
            <a:endParaRPr lang="en-US" sz="1200" dirty="0"/>
          </a:p>
        </p:txBody>
      </p:sp>
      <p:sp>
        <p:nvSpPr>
          <p:cNvPr id="83" name="TextBox 82"/>
          <p:cNvSpPr txBox="1"/>
          <p:nvPr/>
        </p:nvSpPr>
        <p:spPr>
          <a:xfrm>
            <a:off x="7818281" y="3733800"/>
            <a:ext cx="620683" cy="461665"/>
          </a:xfrm>
          <a:prstGeom prst="rect">
            <a:avLst/>
          </a:prstGeom>
          <a:noFill/>
        </p:spPr>
        <p:txBody>
          <a:bodyPr wrap="none" rtlCol="0">
            <a:spAutoFit/>
          </a:bodyPr>
          <a:lstStyle/>
          <a:p>
            <a:r>
              <a:rPr lang="en-US" sz="1200" dirty="0" smtClean="0"/>
              <a:t>FUSE</a:t>
            </a:r>
            <a:r>
              <a:rPr lang="en-US" sz="1200" baseline="-25000" dirty="0" smtClean="0"/>
              <a:t>L</a:t>
            </a:r>
            <a:r>
              <a:rPr lang="en-US" sz="1200" dirty="0"/>
              <a:t>=</a:t>
            </a:r>
          </a:p>
          <a:p>
            <a:r>
              <a:rPr lang="en-US" sz="1200" dirty="0" smtClean="0"/>
              <a:t>53,5 A</a:t>
            </a:r>
            <a:endParaRPr lang="en-US" sz="1200" dirty="0"/>
          </a:p>
        </p:txBody>
      </p:sp>
      <p:cxnSp>
        <p:nvCxnSpPr>
          <p:cNvPr id="84" name="Straight Connector 83"/>
          <p:cNvCxnSpPr/>
          <p:nvPr/>
        </p:nvCxnSpPr>
        <p:spPr>
          <a:xfrm>
            <a:off x="82520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6200" y="76200"/>
            <a:ext cx="1151726" cy="369332"/>
          </a:xfrm>
          <a:prstGeom prst="rect">
            <a:avLst/>
          </a:prstGeom>
          <a:noFill/>
        </p:spPr>
        <p:txBody>
          <a:bodyPr wrap="none" rtlCol="0">
            <a:spAutoFit/>
          </a:bodyPr>
          <a:lstStyle/>
          <a:p>
            <a:r>
              <a:rPr lang="en-US" dirty="0" err="1" smtClean="0"/>
              <a:t>Rencana</a:t>
            </a:r>
            <a:r>
              <a:rPr lang="en-US" dirty="0" smtClean="0"/>
              <a:t> 1</a:t>
            </a:r>
            <a:endParaRPr lang="en-US" dirty="0"/>
          </a:p>
        </p:txBody>
      </p:sp>
      <p:sp>
        <p:nvSpPr>
          <p:cNvPr id="86" name="TextBox 85"/>
          <p:cNvSpPr txBox="1"/>
          <p:nvPr/>
        </p:nvSpPr>
        <p:spPr>
          <a:xfrm>
            <a:off x="457200" y="6291590"/>
            <a:ext cx="809837"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134,2A</a:t>
            </a:r>
            <a:endParaRPr lang="en-US" sz="1100" dirty="0"/>
          </a:p>
        </p:txBody>
      </p:sp>
      <p:sp>
        <p:nvSpPr>
          <p:cNvPr id="87" name="TextBox 86"/>
          <p:cNvSpPr txBox="1"/>
          <p:nvPr/>
        </p:nvSpPr>
        <p:spPr>
          <a:xfrm>
            <a:off x="1171363" y="6291590"/>
            <a:ext cx="809837"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134,2A</a:t>
            </a:r>
            <a:endParaRPr lang="en-US" sz="1100" dirty="0"/>
          </a:p>
        </p:txBody>
      </p:sp>
      <p:sp>
        <p:nvSpPr>
          <p:cNvPr id="88" name="TextBox 87"/>
          <p:cNvSpPr txBox="1"/>
          <p:nvPr/>
        </p:nvSpPr>
        <p:spPr>
          <a:xfrm>
            <a:off x="2009563" y="624840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53,7A</a:t>
            </a:r>
            <a:endParaRPr lang="en-US" sz="1100" dirty="0"/>
          </a:p>
        </p:txBody>
      </p:sp>
      <p:sp>
        <p:nvSpPr>
          <p:cNvPr id="89" name="TextBox 88"/>
          <p:cNvSpPr txBox="1"/>
          <p:nvPr/>
        </p:nvSpPr>
        <p:spPr>
          <a:xfrm>
            <a:off x="2767498" y="624840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53,7A</a:t>
            </a:r>
            <a:endParaRPr lang="en-US" sz="1100" dirty="0"/>
          </a:p>
        </p:txBody>
      </p:sp>
      <p:sp>
        <p:nvSpPr>
          <p:cNvPr id="90" name="TextBox 89"/>
          <p:cNvSpPr txBox="1"/>
          <p:nvPr/>
        </p:nvSpPr>
        <p:spPr>
          <a:xfrm>
            <a:off x="3553246" y="6265653"/>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26,8A</a:t>
            </a:r>
            <a:endParaRPr lang="en-US" sz="1100" dirty="0"/>
          </a:p>
        </p:txBody>
      </p:sp>
      <p:sp>
        <p:nvSpPr>
          <p:cNvPr id="91" name="TextBox 90"/>
          <p:cNvSpPr txBox="1"/>
          <p:nvPr/>
        </p:nvSpPr>
        <p:spPr>
          <a:xfrm>
            <a:off x="4291498" y="629159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26,8A</a:t>
            </a:r>
            <a:endParaRPr lang="en-US" sz="1100" dirty="0"/>
          </a:p>
        </p:txBody>
      </p:sp>
      <p:sp>
        <p:nvSpPr>
          <p:cNvPr id="92" name="TextBox 91"/>
          <p:cNvSpPr txBox="1"/>
          <p:nvPr/>
        </p:nvSpPr>
        <p:spPr>
          <a:xfrm>
            <a:off x="5105400"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sp>
        <p:nvSpPr>
          <p:cNvPr id="93" name="TextBox 92"/>
          <p:cNvSpPr txBox="1"/>
          <p:nvPr/>
        </p:nvSpPr>
        <p:spPr>
          <a:xfrm>
            <a:off x="5859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sp>
        <p:nvSpPr>
          <p:cNvPr id="94" name="TextBox 93"/>
          <p:cNvSpPr txBox="1"/>
          <p:nvPr/>
        </p:nvSpPr>
        <p:spPr>
          <a:xfrm>
            <a:off x="6621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39,4 A</a:t>
            </a:r>
            <a:endParaRPr lang="en-US" sz="1100" dirty="0"/>
          </a:p>
        </p:txBody>
      </p:sp>
      <p:sp>
        <p:nvSpPr>
          <p:cNvPr id="95" name="TextBox 94"/>
          <p:cNvSpPr txBox="1"/>
          <p:nvPr/>
        </p:nvSpPr>
        <p:spPr>
          <a:xfrm>
            <a:off x="7383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32,2 A</a:t>
            </a:r>
            <a:endParaRPr lang="en-US" sz="1100" dirty="0"/>
          </a:p>
        </p:txBody>
      </p:sp>
      <p:sp>
        <p:nvSpPr>
          <p:cNvPr id="96" name="TextBox 95"/>
          <p:cNvSpPr txBox="1"/>
          <p:nvPr/>
        </p:nvSpPr>
        <p:spPr>
          <a:xfrm>
            <a:off x="8145637" y="63677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cxnSp>
        <p:nvCxnSpPr>
          <p:cNvPr id="102" name="Straight Connector 101"/>
          <p:cNvCxnSpPr/>
          <p:nvPr/>
        </p:nvCxnSpPr>
        <p:spPr>
          <a:xfrm flipH="1" flipV="1">
            <a:off x="895770" y="2912845"/>
            <a:ext cx="30457" cy="516155"/>
          </a:xfrm>
          <a:prstGeom prst="line">
            <a:avLst/>
          </a:prstGeom>
          <a:ln>
            <a:prstDash val="lgDashDot"/>
          </a:ln>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flipH="1" flipV="1">
            <a:off x="1588793" y="2969995"/>
            <a:ext cx="30457" cy="516155"/>
          </a:xfrm>
          <a:prstGeom prst="line">
            <a:avLst/>
          </a:prstGeom>
          <a:ln>
            <a:prstDash val="lgDashDot"/>
          </a:ln>
        </p:spPr>
        <p:style>
          <a:lnRef idx="2">
            <a:schemeClr val="dk1"/>
          </a:lnRef>
          <a:fillRef idx="0">
            <a:schemeClr val="dk1"/>
          </a:fillRef>
          <a:effectRef idx="1">
            <a:schemeClr val="dk1"/>
          </a:effectRef>
          <a:fontRef idx="minor">
            <a:schemeClr val="tx1"/>
          </a:fontRef>
        </p:style>
      </p:cxnSp>
      <p:cxnSp>
        <p:nvCxnSpPr>
          <p:cNvPr id="105" name="Straight Connector 104"/>
          <p:cNvCxnSpPr/>
          <p:nvPr/>
        </p:nvCxnSpPr>
        <p:spPr>
          <a:xfrm>
            <a:off x="699028" y="2969995"/>
            <a:ext cx="10576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034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Introduction to Power Electronic by DMZ</a:t>
            </a: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64"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867400"/>
            <a:ext cx="602783" cy="26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952094"/>
            <a:ext cx="431018" cy="3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6" cstate="print">
            <a:lum bright="-40000" contrast="-40000"/>
            <a:extLst>
              <a:ext uri="{28A0092B-C50C-407E-A947-70E740481C1C}">
                <a14:useLocalDpi xmlns:a14="http://schemas.microsoft.com/office/drawing/2010/main" val="0"/>
              </a:ext>
            </a:extLst>
          </a:blip>
          <a:srcRect/>
          <a:stretch>
            <a:fillRect/>
          </a:stretch>
        </p:blipFill>
        <p:spPr bwMode="auto">
          <a:xfrm>
            <a:off x="8207642" y="5951111"/>
            <a:ext cx="479158" cy="45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699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 idx="0"/>
          </p:cNvCxnSpPr>
          <p:nvPr/>
        </p:nvCxnSpPr>
        <p:spPr>
          <a:xfrm>
            <a:off x="886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28600" y="5257800"/>
            <a:ext cx="590226" cy="276999"/>
          </a:xfrm>
          <a:prstGeom prst="rect">
            <a:avLst/>
          </a:prstGeom>
          <a:noFill/>
        </p:spPr>
        <p:txBody>
          <a:bodyPr wrap="none" rtlCol="0">
            <a:spAutoFit/>
          </a:bodyPr>
          <a:lstStyle/>
          <a:p>
            <a:r>
              <a:rPr lang="en-US" sz="1200" dirty="0" smtClean="0"/>
              <a:t>KHA</a:t>
            </a:r>
            <a:r>
              <a:rPr lang="en-US" sz="1200" baseline="-25000" dirty="0" smtClean="0"/>
              <a:t>M1</a:t>
            </a:r>
            <a:endParaRPr lang="en-US" sz="1200" dirty="0"/>
          </a:p>
        </p:txBody>
      </p:sp>
      <p:sp>
        <p:nvSpPr>
          <p:cNvPr id="22" name="TextBox 21"/>
          <p:cNvSpPr txBox="1"/>
          <p:nvPr/>
        </p:nvSpPr>
        <p:spPr>
          <a:xfrm>
            <a:off x="228600" y="4724400"/>
            <a:ext cx="581057" cy="276999"/>
          </a:xfrm>
          <a:prstGeom prst="rect">
            <a:avLst/>
          </a:prstGeom>
          <a:noFill/>
        </p:spPr>
        <p:txBody>
          <a:bodyPr wrap="none" rtlCol="0">
            <a:spAutoFit/>
          </a:bodyPr>
          <a:lstStyle/>
          <a:p>
            <a:r>
              <a:rPr lang="en-US" sz="1200" dirty="0" smtClean="0"/>
              <a:t>TOR</a:t>
            </a:r>
            <a:r>
              <a:rPr lang="en-US" sz="1200" baseline="-25000" dirty="0" smtClean="0"/>
              <a:t>M1</a:t>
            </a:r>
            <a:endParaRPr lang="en-US" sz="1200" dirty="0"/>
          </a:p>
        </p:txBody>
      </p:sp>
      <p:sp>
        <p:nvSpPr>
          <p:cNvPr id="23" name="TextBox 22"/>
          <p:cNvSpPr txBox="1"/>
          <p:nvPr/>
        </p:nvSpPr>
        <p:spPr>
          <a:xfrm>
            <a:off x="228600" y="4267200"/>
            <a:ext cx="620683" cy="276999"/>
          </a:xfrm>
          <a:prstGeom prst="rect">
            <a:avLst/>
          </a:prstGeom>
          <a:noFill/>
        </p:spPr>
        <p:txBody>
          <a:bodyPr wrap="none" rtlCol="0">
            <a:spAutoFit/>
          </a:bodyPr>
          <a:lstStyle/>
          <a:p>
            <a:r>
              <a:rPr lang="en-US" sz="1200" dirty="0" smtClean="0"/>
              <a:t>MCB</a:t>
            </a:r>
            <a:r>
              <a:rPr lang="en-US" sz="1200" baseline="-25000" dirty="0" smtClean="0"/>
              <a:t>M1</a:t>
            </a:r>
            <a:endParaRPr lang="en-US" sz="1200" baseline="-25000" dirty="0"/>
          </a:p>
        </p:txBody>
      </p:sp>
      <p:sp>
        <p:nvSpPr>
          <p:cNvPr id="24" name="TextBox 23"/>
          <p:cNvSpPr txBox="1"/>
          <p:nvPr/>
        </p:nvSpPr>
        <p:spPr>
          <a:xfrm>
            <a:off x="261542" y="3733800"/>
            <a:ext cx="639919" cy="276999"/>
          </a:xfrm>
          <a:prstGeom prst="rect">
            <a:avLst/>
          </a:prstGeom>
          <a:noFill/>
        </p:spPr>
        <p:txBody>
          <a:bodyPr wrap="none" rtlCol="0">
            <a:spAutoFit/>
          </a:bodyPr>
          <a:lstStyle/>
          <a:p>
            <a:r>
              <a:rPr lang="en-US" sz="1200" dirty="0" smtClean="0"/>
              <a:t>FUSE</a:t>
            </a:r>
            <a:r>
              <a:rPr lang="en-US" sz="1200" baseline="-25000" dirty="0" smtClean="0"/>
              <a:t>M1</a:t>
            </a:r>
            <a:endParaRPr lang="en-US" sz="1200" baseline="-25000" dirty="0"/>
          </a:p>
        </p:txBody>
      </p:sp>
      <p:cxnSp>
        <p:nvCxnSpPr>
          <p:cNvPr id="25" name="Straight Connector 24"/>
          <p:cNvCxnSpPr/>
          <p:nvPr/>
        </p:nvCxnSpPr>
        <p:spPr>
          <a:xfrm>
            <a:off x="1432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19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961765" y="5257800"/>
            <a:ext cx="590226" cy="276999"/>
          </a:xfrm>
          <a:prstGeom prst="rect">
            <a:avLst/>
          </a:prstGeom>
          <a:noFill/>
        </p:spPr>
        <p:txBody>
          <a:bodyPr wrap="none" rtlCol="0">
            <a:spAutoFit/>
          </a:bodyPr>
          <a:lstStyle/>
          <a:p>
            <a:r>
              <a:rPr lang="en-US" sz="1200" dirty="0" smtClean="0"/>
              <a:t>KHA</a:t>
            </a:r>
            <a:r>
              <a:rPr lang="en-US" sz="1200" baseline="-25000" dirty="0" smtClean="0"/>
              <a:t>M2</a:t>
            </a:r>
            <a:endParaRPr lang="en-US" sz="1200" dirty="0"/>
          </a:p>
        </p:txBody>
      </p:sp>
      <p:sp>
        <p:nvSpPr>
          <p:cNvPr id="28" name="TextBox 27"/>
          <p:cNvSpPr txBox="1"/>
          <p:nvPr/>
        </p:nvSpPr>
        <p:spPr>
          <a:xfrm>
            <a:off x="961765" y="4724400"/>
            <a:ext cx="581057" cy="276999"/>
          </a:xfrm>
          <a:prstGeom prst="rect">
            <a:avLst/>
          </a:prstGeom>
          <a:noFill/>
        </p:spPr>
        <p:txBody>
          <a:bodyPr wrap="none" rtlCol="0">
            <a:spAutoFit/>
          </a:bodyPr>
          <a:lstStyle/>
          <a:p>
            <a:r>
              <a:rPr lang="en-US" sz="1200" dirty="0" smtClean="0"/>
              <a:t>TOR</a:t>
            </a:r>
            <a:r>
              <a:rPr lang="en-US" sz="1200" baseline="-25000" dirty="0" smtClean="0"/>
              <a:t>M2</a:t>
            </a:r>
            <a:endParaRPr lang="en-US" sz="1200" dirty="0"/>
          </a:p>
        </p:txBody>
      </p:sp>
      <p:sp>
        <p:nvSpPr>
          <p:cNvPr id="29" name="TextBox 28"/>
          <p:cNvSpPr txBox="1"/>
          <p:nvPr/>
        </p:nvSpPr>
        <p:spPr>
          <a:xfrm>
            <a:off x="961765" y="4267200"/>
            <a:ext cx="620683" cy="276999"/>
          </a:xfrm>
          <a:prstGeom prst="rect">
            <a:avLst/>
          </a:prstGeom>
          <a:noFill/>
        </p:spPr>
        <p:txBody>
          <a:bodyPr wrap="none" rtlCol="0">
            <a:spAutoFit/>
          </a:bodyPr>
          <a:lstStyle/>
          <a:p>
            <a:r>
              <a:rPr lang="en-US" sz="1200" dirty="0" smtClean="0"/>
              <a:t>MCB</a:t>
            </a:r>
            <a:r>
              <a:rPr lang="en-US" sz="1200" baseline="-25000" dirty="0" smtClean="0"/>
              <a:t>M2</a:t>
            </a:r>
            <a:endParaRPr lang="en-US" sz="1200" baseline="-25000" dirty="0"/>
          </a:p>
        </p:txBody>
      </p:sp>
      <p:sp>
        <p:nvSpPr>
          <p:cNvPr id="30" name="TextBox 29"/>
          <p:cNvSpPr txBox="1"/>
          <p:nvPr/>
        </p:nvSpPr>
        <p:spPr>
          <a:xfrm>
            <a:off x="994707" y="3733800"/>
            <a:ext cx="639919" cy="276999"/>
          </a:xfrm>
          <a:prstGeom prst="rect">
            <a:avLst/>
          </a:prstGeom>
          <a:noFill/>
        </p:spPr>
        <p:txBody>
          <a:bodyPr wrap="none" rtlCol="0">
            <a:spAutoFit/>
          </a:bodyPr>
          <a:lstStyle/>
          <a:p>
            <a:r>
              <a:rPr lang="en-US" sz="1200" dirty="0" smtClean="0"/>
              <a:t>FUSE</a:t>
            </a:r>
            <a:r>
              <a:rPr lang="en-US" sz="1200" baseline="-25000" dirty="0" smtClean="0"/>
              <a:t>M2</a:t>
            </a:r>
            <a:endParaRPr lang="en-US" sz="1200" baseline="-25000" dirty="0"/>
          </a:p>
        </p:txBody>
      </p:sp>
      <p:cxnSp>
        <p:nvCxnSpPr>
          <p:cNvPr id="31" name="Straight Connector 30"/>
          <p:cNvCxnSpPr/>
          <p:nvPr/>
        </p:nvCxnSpPr>
        <p:spPr>
          <a:xfrm>
            <a:off x="219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1723765" y="5257800"/>
            <a:ext cx="590226" cy="276999"/>
          </a:xfrm>
          <a:prstGeom prst="rect">
            <a:avLst/>
          </a:prstGeom>
          <a:noFill/>
        </p:spPr>
        <p:txBody>
          <a:bodyPr wrap="none" rtlCol="0">
            <a:spAutoFit/>
          </a:bodyPr>
          <a:lstStyle/>
          <a:p>
            <a:r>
              <a:rPr lang="en-US" sz="1200" dirty="0" smtClean="0"/>
              <a:t>KHA</a:t>
            </a:r>
            <a:r>
              <a:rPr lang="en-US" sz="1200" baseline="-25000" dirty="0" smtClean="0"/>
              <a:t>M3</a:t>
            </a:r>
            <a:endParaRPr lang="en-US" sz="1200" dirty="0"/>
          </a:p>
        </p:txBody>
      </p:sp>
      <p:sp>
        <p:nvSpPr>
          <p:cNvPr id="34" name="TextBox 33"/>
          <p:cNvSpPr txBox="1"/>
          <p:nvPr/>
        </p:nvSpPr>
        <p:spPr>
          <a:xfrm>
            <a:off x="1723765" y="4724400"/>
            <a:ext cx="581057" cy="276999"/>
          </a:xfrm>
          <a:prstGeom prst="rect">
            <a:avLst/>
          </a:prstGeom>
          <a:noFill/>
        </p:spPr>
        <p:txBody>
          <a:bodyPr wrap="none" rtlCol="0">
            <a:spAutoFit/>
          </a:bodyPr>
          <a:lstStyle/>
          <a:p>
            <a:r>
              <a:rPr lang="en-US" sz="1200" dirty="0" smtClean="0"/>
              <a:t>TOR</a:t>
            </a:r>
            <a:r>
              <a:rPr lang="en-US" sz="1200" baseline="-25000" dirty="0" smtClean="0"/>
              <a:t>M3</a:t>
            </a:r>
            <a:endParaRPr lang="en-US" sz="1200" dirty="0"/>
          </a:p>
        </p:txBody>
      </p:sp>
      <p:sp>
        <p:nvSpPr>
          <p:cNvPr id="35" name="TextBox 34"/>
          <p:cNvSpPr txBox="1"/>
          <p:nvPr/>
        </p:nvSpPr>
        <p:spPr>
          <a:xfrm>
            <a:off x="1723765" y="4267200"/>
            <a:ext cx="620683" cy="276999"/>
          </a:xfrm>
          <a:prstGeom prst="rect">
            <a:avLst/>
          </a:prstGeom>
          <a:noFill/>
        </p:spPr>
        <p:txBody>
          <a:bodyPr wrap="none" rtlCol="0">
            <a:spAutoFit/>
          </a:bodyPr>
          <a:lstStyle/>
          <a:p>
            <a:r>
              <a:rPr lang="en-US" sz="1200" dirty="0" smtClean="0"/>
              <a:t>MCB</a:t>
            </a:r>
            <a:r>
              <a:rPr lang="en-US" sz="1200" baseline="-25000" dirty="0" smtClean="0"/>
              <a:t>M3</a:t>
            </a:r>
            <a:endParaRPr lang="en-US" sz="1200" baseline="-25000" dirty="0"/>
          </a:p>
        </p:txBody>
      </p:sp>
      <p:sp>
        <p:nvSpPr>
          <p:cNvPr id="36" name="TextBox 35"/>
          <p:cNvSpPr txBox="1"/>
          <p:nvPr/>
        </p:nvSpPr>
        <p:spPr>
          <a:xfrm>
            <a:off x="1756707" y="3733800"/>
            <a:ext cx="639919" cy="276999"/>
          </a:xfrm>
          <a:prstGeom prst="rect">
            <a:avLst/>
          </a:prstGeom>
          <a:noFill/>
        </p:spPr>
        <p:txBody>
          <a:bodyPr wrap="none" rtlCol="0">
            <a:spAutoFit/>
          </a:bodyPr>
          <a:lstStyle/>
          <a:p>
            <a:r>
              <a:rPr lang="en-US" sz="1200" dirty="0" smtClean="0"/>
              <a:t>FUSE</a:t>
            </a:r>
            <a:r>
              <a:rPr lang="en-US" sz="1200" baseline="-25000" dirty="0" smtClean="0"/>
              <a:t>M3</a:t>
            </a:r>
            <a:endParaRPr lang="en-US" sz="1200" baseline="-25000" dirty="0"/>
          </a:p>
        </p:txBody>
      </p:sp>
      <p:cxnSp>
        <p:nvCxnSpPr>
          <p:cNvPr id="37" name="Straight Connector 36"/>
          <p:cNvCxnSpPr/>
          <p:nvPr/>
        </p:nvCxnSpPr>
        <p:spPr>
          <a:xfrm>
            <a:off x="29088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966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2438400" y="5257800"/>
            <a:ext cx="590226" cy="276999"/>
          </a:xfrm>
          <a:prstGeom prst="rect">
            <a:avLst/>
          </a:prstGeom>
          <a:noFill/>
        </p:spPr>
        <p:txBody>
          <a:bodyPr wrap="none" rtlCol="0">
            <a:spAutoFit/>
          </a:bodyPr>
          <a:lstStyle/>
          <a:p>
            <a:r>
              <a:rPr lang="en-US" sz="1200" dirty="0" smtClean="0"/>
              <a:t>KHA</a:t>
            </a:r>
            <a:r>
              <a:rPr lang="en-US" sz="1200" baseline="-25000" dirty="0" smtClean="0"/>
              <a:t>M4</a:t>
            </a:r>
            <a:endParaRPr lang="en-US" sz="1200" dirty="0"/>
          </a:p>
        </p:txBody>
      </p:sp>
      <p:sp>
        <p:nvSpPr>
          <p:cNvPr id="40" name="TextBox 39"/>
          <p:cNvSpPr txBox="1"/>
          <p:nvPr/>
        </p:nvSpPr>
        <p:spPr>
          <a:xfrm>
            <a:off x="2438400" y="4724400"/>
            <a:ext cx="581057" cy="276999"/>
          </a:xfrm>
          <a:prstGeom prst="rect">
            <a:avLst/>
          </a:prstGeom>
          <a:noFill/>
        </p:spPr>
        <p:txBody>
          <a:bodyPr wrap="none" rtlCol="0">
            <a:spAutoFit/>
          </a:bodyPr>
          <a:lstStyle/>
          <a:p>
            <a:r>
              <a:rPr lang="en-US" sz="1200" dirty="0" smtClean="0"/>
              <a:t>TOR</a:t>
            </a:r>
            <a:r>
              <a:rPr lang="en-US" sz="1200" baseline="-25000" dirty="0" smtClean="0"/>
              <a:t>M4</a:t>
            </a:r>
            <a:endParaRPr lang="en-US" sz="1200" dirty="0"/>
          </a:p>
        </p:txBody>
      </p:sp>
      <p:sp>
        <p:nvSpPr>
          <p:cNvPr id="41" name="TextBox 40"/>
          <p:cNvSpPr txBox="1"/>
          <p:nvPr/>
        </p:nvSpPr>
        <p:spPr>
          <a:xfrm>
            <a:off x="2438400" y="4267200"/>
            <a:ext cx="620683" cy="276999"/>
          </a:xfrm>
          <a:prstGeom prst="rect">
            <a:avLst/>
          </a:prstGeom>
          <a:noFill/>
        </p:spPr>
        <p:txBody>
          <a:bodyPr wrap="none" rtlCol="0">
            <a:spAutoFit/>
          </a:bodyPr>
          <a:lstStyle/>
          <a:p>
            <a:r>
              <a:rPr lang="en-US" sz="1200" dirty="0" smtClean="0"/>
              <a:t>MCB</a:t>
            </a:r>
            <a:r>
              <a:rPr lang="en-US" sz="1200" baseline="-25000" dirty="0" smtClean="0"/>
              <a:t>M4</a:t>
            </a:r>
            <a:endParaRPr lang="en-US" sz="1200" baseline="-25000" dirty="0"/>
          </a:p>
        </p:txBody>
      </p:sp>
      <p:sp>
        <p:nvSpPr>
          <p:cNvPr id="42" name="TextBox 41"/>
          <p:cNvSpPr txBox="1"/>
          <p:nvPr/>
        </p:nvSpPr>
        <p:spPr>
          <a:xfrm>
            <a:off x="2471342" y="3733800"/>
            <a:ext cx="639919" cy="276999"/>
          </a:xfrm>
          <a:prstGeom prst="rect">
            <a:avLst/>
          </a:prstGeom>
          <a:noFill/>
        </p:spPr>
        <p:txBody>
          <a:bodyPr wrap="none" rtlCol="0">
            <a:spAutoFit/>
          </a:bodyPr>
          <a:lstStyle/>
          <a:p>
            <a:r>
              <a:rPr lang="en-US" sz="1200" dirty="0" smtClean="0"/>
              <a:t>FUSE</a:t>
            </a:r>
            <a:r>
              <a:rPr lang="en-US" sz="1200" baseline="-25000" dirty="0" smtClean="0"/>
              <a:t>M4</a:t>
            </a:r>
            <a:endParaRPr lang="en-US" sz="1200" baseline="-25000" dirty="0"/>
          </a:p>
        </p:txBody>
      </p:sp>
      <p:cxnSp>
        <p:nvCxnSpPr>
          <p:cNvPr id="43" name="Straight Connector 42"/>
          <p:cNvCxnSpPr/>
          <p:nvPr/>
        </p:nvCxnSpPr>
        <p:spPr>
          <a:xfrm>
            <a:off x="3641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829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3171565" y="5257800"/>
            <a:ext cx="590226" cy="276999"/>
          </a:xfrm>
          <a:prstGeom prst="rect">
            <a:avLst/>
          </a:prstGeom>
          <a:noFill/>
        </p:spPr>
        <p:txBody>
          <a:bodyPr wrap="none" rtlCol="0">
            <a:spAutoFit/>
          </a:bodyPr>
          <a:lstStyle/>
          <a:p>
            <a:r>
              <a:rPr lang="en-US" sz="1200" dirty="0" smtClean="0"/>
              <a:t>KHA</a:t>
            </a:r>
            <a:r>
              <a:rPr lang="en-US" sz="1200" baseline="-25000" dirty="0" smtClean="0"/>
              <a:t>M5</a:t>
            </a:r>
            <a:endParaRPr lang="en-US" sz="1200" dirty="0"/>
          </a:p>
        </p:txBody>
      </p:sp>
      <p:sp>
        <p:nvSpPr>
          <p:cNvPr id="46" name="TextBox 45"/>
          <p:cNvSpPr txBox="1"/>
          <p:nvPr/>
        </p:nvSpPr>
        <p:spPr>
          <a:xfrm>
            <a:off x="3171565" y="4724400"/>
            <a:ext cx="581057" cy="276999"/>
          </a:xfrm>
          <a:prstGeom prst="rect">
            <a:avLst/>
          </a:prstGeom>
          <a:noFill/>
        </p:spPr>
        <p:txBody>
          <a:bodyPr wrap="none" rtlCol="0">
            <a:spAutoFit/>
          </a:bodyPr>
          <a:lstStyle/>
          <a:p>
            <a:r>
              <a:rPr lang="en-US" sz="1200" dirty="0" smtClean="0"/>
              <a:t>TOR</a:t>
            </a:r>
            <a:r>
              <a:rPr lang="en-US" sz="1200" baseline="-25000" dirty="0" smtClean="0"/>
              <a:t>M5</a:t>
            </a:r>
            <a:endParaRPr lang="en-US" sz="1200" dirty="0"/>
          </a:p>
        </p:txBody>
      </p:sp>
      <p:sp>
        <p:nvSpPr>
          <p:cNvPr id="47" name="TextBox 46"/>
          <p:cNvSpPr txBox="1"/>
          <p:nvPr/>
        </p:nvSpPr>
        <p:spPr>
          <a:xfrm>
            <a:off x="3171565" y="4267200"/>
            <a:ext cx="620683" cy="276999"/>
          </a:xfrm>
          <a:prstGeom prst="rect">
            <a:avLst/>
          </a:prstGeom>
          <a:noFill/>
        </p:spPr>
        <p:txBody>
          <a:bodyPr wrap="none" rtlCol="0">
            <a:spAutoFit/>
          </a:bodyPr>
          <a:lstStyle/>
          <a:p>
            <a:r>
              <a:rPr lang="en-US" sz="1200" dirty="0" smtClean="0"/>
              <a:t>MCB</a:t>
            </a:r>
            <a:r>
              <a:rPr lang="en-US" sz="1200" baseline="-25000" dirty="0" smtClean="0"/>
              <a:t>M5</a:t>
            </a:r>
            <a:endParaRPr lang="en-US" sz="1200" baseline="-25000" dirty="0"/>
          </a:p>
        </p:txBody>
      </p:sp>
      <p:sp>
        <p:nvSpPr>
          <p:cNvPr id="48" name="TextBox 47"/>
          <p:cNvSpPr txBox="1"/>
          <p:nvPr/>
        </p:nvSpPr>
        <p:spPr>
          <a:xfrm>
            <a:off x="3204507" y="3733800"/>
            <a:ext cx="639919" cy="276999"/>
          </a:xfrm>
          <a:prstGeom prst="rect">
            <a:avLst/>
          </a:prstGeom>
          <a:noFill/>
        </p:spPr>
        <p:txBody>
          <a:bodyPr wrap="none" rtlCol="0">
            <a:spAutoFit/>
          </a:bodyPr>
          <a:lstStyle/>
          <a:p>
            <a:r>
              <a:rPr lang="en-US" sz="1200" dirty="0" smtClean="0"/>
              <a:t>FUSE</a:t>
            </a:r>
            <a:r>
              <a:rPr lang="en-US" sz="1200" baseline="-25000" dirty="0" smtClean="0"/>
              <a:t>M5</a:t>
            </a:r>
            <a:endParaRPr lang="en-US" sz="1200" baseline="-25000" dirty="0"/>
          </a:p>
        </p:txBody>
      </p:sp>
      <p:cxnSp>
        <p:nvCxnSpPr>
          <p:cNvPr id="49" name="Straight Connector 48"/>
          <p:cNvCxnSpPr/>
          <p:nvPr/>
        </p:nvCxnSpPr>
        <p:spPr>
          <a:xfrm>
            <a:off x="4403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91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933565" y="5257800"/>
            <a:ext cx="590226" cy="276999"/>
          </a:xfrm>
          <a:prstGeom prst="rect">
            <a:avLst/>
          </a:prstGeom>
          <a:noFill/>
        </p:spPr>
        <p:txBody>
          <a:bodyPr wrap="none" rtlCol="0">
            <a:spAutoFit/>
          </a:bodyPr>
          <a:lstStyle/>
          <a:p>
            <a:r>
              <a:rPr lang="en-US" sz="1200" dirty="0" smtClean="0"/>
              <a:t>KHA</a:t>
            </a:r>
            <a:r>
              <a:rPr lang="en-US" sz="1200" baseline="-25000" dirty="0" smtClean="0"/>
              <a:t>M6</a:t>
            </a:r>
            <a:endParaRPr lang="en-US" sz="1200" dirty="0"/>
          </a:p>
        </p:txBody>
      </p:sp>
      <p:sp>
        <p:nvSpPr>
          <p:cNvPr id="52" name="TextBox 51"/>
          <p:cNvSpPr txBox="1"/>
          <p:nvPr/>
        </p:nvSpPr>
        <p:spPr>
          <a:xfrm>
            <a:off x="3933565" y="4724400"/>
            <a:ext cx="581057" cy="276999"/>
          </a:xfrm>
          <a:prstGeom prst="rect">
            <a:avLst/>
          </a:prstGeom>
          <a:noFill/>
        </p:spPr>
        <p:txBody>
          <a:bodyPr wrap="none" rtlCol="0">
            <a:spAutoFit/>
          </a:bodyPr>
          <a:lstStyle/>
          <a:p>
            <a:r>
              <a:rPr lang="en-US" sz="1200" dirty="0" smtClean="0"/>
              <a:t>TOR</a:t>
            </a:r>
            <a:r>
              <a:rPr lang="en-US" sz="1200" baseline="-25000" dirty="0" smtClean="0"/>
              <a:t>M6</a:t>
            </a:r>
            <a:endParaRPr lang="en-US" sz="1200" dirty="0"/>
          </a:p>
        </p:txBody>
      </p:sp>
      <p:sp>
        <p:nvSpPr>
          <p:cNvPr id="53" name="TextBox 52"/>
          <p:cNvSpPr txBox="1"/>
          <p:nvPr/>
        </p:nvSpPr>
        <p:spPr>
          <a:xfrm>
            <a:off x="3933565" y="4267200"/>
            <a:ext cx="620683" cy="276999"/>
          </a:xfrm>
          <a:prstGeom prst="rect">
            <a:avLst/>
          </a:prstGeom>
          <a:noFill/>
        </p:spPr>
        <p:txBody>
          <a:bodyPr wrap="none" rtlCol="0">
            <a:spAutoFit/>
          </a:bodyPr>
          <a:lstStyle/>
          <a:p>
            <a:r>
              <a:rPr lang="en-US" sz="1200" dirty="0" smtClean="0"/>
              <a:t>MCB</a:t>
            </a:r>
            <a:r>
              <a:rPr lang="en-US" sz="1200" baseline="-25000" dirty="0" smtClean="0"/>
              <a:t>M6</a:t>
            </a:r>
            <a:endParaRPr lang="en-US" sz="1200" baseline="-25000" dirty="0"/>
          </a:p>
        </p:txBody>
      </p:sp>
      <p:sp>
        <p:nvSpPr>
          <p:cNvPr id="54" name="TextBox 53"/>
          <p:cNvSpPr txBox="1"/>
          <p:nvPr/>
        </p:nvSpPr>
        <p:spPr>
          <a:xfrm>
            <a:off x="3966507" y="3733800"/>
            <a:ext cx="639919" cy="276999"/>
          </a:xfrm>
          <a:prstGeom prst="rect">
            <a:avLst/>
          </a:prstGeom>
          <a:noFill/>
        </p:spPr>
        <p:txBody>
          <a:bodyPr wrap="none" rtlCol="0">
            <a:spAutoFit/>
          </a:bodyPr>
          <a:lstStyle/>
          <a:p>
            <a:r>
              <a:rPr lang="en-US" sz="1200" dirty="0" smtClean="0"/>
              <a:t>FUSE</a:t>
            </a:r>
            <a:r>
              <a:rPr lang="en-US" sz="1200" baseline="-25000" dirty="0" smtClean="0"/>
              <a:t>M6</a:t>
            </a:r>
            <a:endParaRPr lang="en-US" sz="1200" baseline="-25000" dirty="0"/>
          </a:p>
        </p:txBody>
      </p:sp>
      <p:cxnSp>
        <p:nvCxnSpPr>
          <p:cNvPr id="55" name="Straight Connector 54"/>
          <p:cNvCxnSpPr/>
          <p:nvPr/>
        </p:nvCxnSpPr>
        <p:spPr>
          <a:xfrm>
            <a:off x="5271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458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4800600" y="5257800"/>
            <a:ext cx="590226" cy="276999"/>
          </a:xfrm>
          <a:prstGeom prst="rect">
            <a:avLst/>
          </a:prstGeom>
          <a:noFill/>
        </p:spPr>
        <p:txBody>
          <a:bodyPr wrap="none" rtlCol="0">
            <a:spAutoFit/>
          </a:bodyPr>
          <a:lstStyle/>
          <a:p>
            <a:r>
              <a:rPr lang="en-US" sz="1200" dirty="0" smtClean="0"/>
              <a:t>KHA</a:t>
            </a:r>
            <a:r>
              <a:rPr lang="en-US" sz="1200" baseline="-25000" dirty="0" smtClean="0"/>
              <a:t>M7</a:t>
            </a:r>
            <a:endParaRPr lang="en-US" sz="1200" dirty="0"/>
          </a:p>
        </p:txBody>
      </p:sp>
      <p:sp>
        <p:nvSpPr>
          <p:cNvPr id="58" name="TextBox 57"/>
          <p:cNvSpPr txBox="1"/>
          <p:nvPr/>
        </p:nvSpPr>
        <p:spPr>
          <a:xfrm>
            <a:off x="4800600" y="4724400"/>
            <a:ext cx="581057" cy="276999"/>
          </a:xfrm>
          <a:prstGeom prst="rect">
            <a:avLst/>
          </a:prstGeom>
          <a:noFill/>
        </p:spPr>
        <p:txBody>
          <a:bodyPr wrap="none" rtlCol="0">
            <a:spAutoFit/>
          </a:bodyPr>
          <a:lstStyle/>
          <a:p>
            <a:r>
              <a:rPr lang="en-US" sz="1200" dirty="0" smtClean="0"/>
              <a:t>TOR</a:t>
            </a:r>
            <a:r>
              <a:rPr lang="en-US" sz="1200" baseline="-25000" dirty="0" smtClean="0"/>
              <a:t>M7</a:t>
            </a:r>
            <a:endParaRPr lang="en-US" sz="1200" dirty="0"/>
          </a:p>
        </p:txBody>
      </p:sp>
      <p:sp>
        <p:nvSpPr>
          <p:cNvPr id="59" name="TextBox 58"/>
          <p:cNvSpPr txBox="1"/>
          <p:nvPr/>
        </p:nvSpPr>
        <p:spPr>
          <a:xfrm>
            <a:off x="4800600" y="4267200"/>
            <a:ext cx="620683" cy="276999"/>
          </a:xfrm>
          <a:prstGeom prst="rect">
            <a:avLst/>
          </a:prstGeom>
          <a:noFill/>
        </p:spPr>
        <p:txBody>
          <a:bodyPr wrap="none" rtlCol="0">
            <a:spAutoFit/>
          </a:bodyPr>
          <a:lstStyle/>
          <a:p>
            <a:r>
              <a:rPr lang="en-US" sz="1200" dirty="0" smtClean="0"/>
              <a:t>MCB</a:t>
            </a:r>
            <a:r>
              <a:rPr lang="en-US" sz="1200" baseline="-25000" dirty="0" smtClean="0"/>
              <a:t>M7</a:t>
            </a:r>
            <a:endParaRPr lang="en-US" sz="1200" baseline="-25000" dirty="0"/>
          </a:p>
        </p:txBody>
      </p:sp>
      <p:sp>
        <p:nvSpPr>
          <p:cNvPr id="60" name="TextBox 59"/>
          <p:cNvSpPr txBox="1"/>
          <p:nvPr/>
        </p:nvSpPr>
        <p:spPr>
          <a:xfrm>
            <a:off x="4833542" y="3733800"/>
            <a:ext cx="639919" cy="276999"/>
          </a:xfrm>
          <a:prstGeom prst="rect">
            <a:avLst/>
          </a:prstGeom>
          <a:noFill/>
        </p:spPr>
        <p:txBody>
          <a:bodyPr wrap="none" rtlCol="0">
            <a:spAutoFit/>
          </a:bodyPr>
          <a:lstStyle/>
          <a:p>
            <a:r>
              <a:rPr lang="en-US" sz="1200" dirty="0" smtClean="0"/>
              <a:t>FUSE</a:t>
            </a:r>
            <a:r>
              <a:rPr lang="en-US" sz="1200" baseline="-25000" dirty="0" smtClean="0"/>
              <a:t>M7</a:t>
            </a:r>
            <a:endParaRPr lang="en-US" sz="1200" baseline="-25000" dirty="0"/>
          </a:p>
        </p:txBody>
      </p:sp>
      <p:cxnSp>
        <p:nvCxnSpPr>
          <p:cNvPr id="61" name="Straight Connector 60"/>
          <p:cNvCxnSpPr/>
          <p:nvPr/>
        </p:nvCxnSpPr>
        <p:spPr>
          <a:xfrm>
            <a:off x="600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19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63" name="TextBox 62"/>
          <p:cNvSpPr txBox="1"/>
          <p:nvPr/>
        </p:nvSpPr>
        <p:spPr>
          <a:xfrm>
            <a:off x="5533765" y="5257800"/>
            <a:ext cx="590226" cy="276999"/>
          </a:xfrm>
          <a:prstGeom prst="rect">
            <a:avLst/>
          </a:prstGeom>
          <a:noFill/>
        </p:spPr>
        <p:txBody>
          <a:bodyPr wrap="none" rtlCol="0">
            <a:spAutoFit/>
          </a:bodyPr>
          <a:lstStyle/>
          <a:p>
            <a:r>
              <a:rPr lang="en-US" sz="1200" dirty="0" smtClean="0"/>
              <a:t>KHA</a:t>
            </a:r>
            <a:r>
              <a:rPr lang="en-US" sz="1200" baseline="-25000" dirty="0" smtClean="0"/>
              <a:t>M8</a:t>
            </a:r>
            <a:endParaRPr lang="en-US" sz="1200" dirty="0"/>
          </a:p>
        </p:txBody>
      </p:sp>
      <p:sp>
        <p:nvSpPr>
          <p:cNvPr id="64" name="TextBox 63"/>
          <p:cNvSpPr txBox="1"/>
          <p:nvPr/>
        </p:nvSpPr>
        <p:spPr>
          <a:xfrm>
            <a:off x="5533765" y="4724400"/>
            <a:ext cx="581057" cy="276999"/>
          </a:xfrm>
          <a:prstGeom prst="rect">
            <a:avLst/>
          </a:prstGeom>
          <a:noFill/>
        </p:spPr>
        <p:txBody>
          <a:bodyPr wrap="none" rtlCol="0">
            <a:spAutoFit/>
          </a:bodyPr>
          <a:lstStyle/>
          <a:p>
            <a:r>
              <a:rPr lang="en-US" sz="1200" dirty="0" smtClean="0"/>
              <a:t>TOR</a:t>
            </a:r>
            <a:r>
              <a:rPr lang="en-US" sz="1200" baseline="-25000" dirty="0" smtClean="0"/>
              <a:t>M8</a:t>
            </a:r>
            <a:endParaRPr lang="en-US" sz="1200" dirty="0"/>
          </a:p>
        </p:txBody>
      </p:sp>
      <p:sp>
        <p:nvSpPr>
          <p:cNvPr id="65" name="TextBox 64"/>
          <p:cNvSpPr txBox="1"/>
          <p:nvPr/>
        </p:nvSpPr>
        <p:spPr>
          <a:xfrm>
            <a:off x="5533765" y="4267200"/>
            <a:ext cx="620683" cy="276999"/>
          </a:xfrm>
          <a:prstGeom prst="rect">
            <a:avLst/>
          </a:prstGeom>
          <a:noFill/>
        </p:spPr>
        <p:txBody>
          <a:bodyPr wrap="none" rtlCol="0">
            <a:spAutoFit/>
          </a:bodyPr>
          <a:lstStyle/>
          <a:p>
            <a:r>
              <a:rPr lang="en-US" sz="1200" dirty="0" smtClean="0"/>
              <a:t>MCB</a:t>
            </a:r>
            <a:r>
              <a:rPr lang="en-US" sz="1200" baseline="-25000" dirty="0" smtClean="0"/>
              <a:t>M8</a:t>
            </a:r>
            <a:endParaRPr lang="en-US" sz="1200" baseline="-25000" dirty="0"/>
          </a:p>
        </p:txBody>
      </p:sp>
      <p:sp>
        <p:nvSpPr>
          <p:cNvPr id="66" name="TextBox 65"/>
          <p:cNvSpPr txBox="1"/>
          <p:nvPr/>
        </p:nvSpPr>
        <p:spPr>
          <a:xfrm>
            <a:off x="5566707" y="3733800"/>
            <a:ext cx="639919" cy="276999"/>
          </a:xfrm>
          <a:prstGeom prst="rect">
            <a:avLst/>
          </a:prstGeom>
          <a:noFill/>
        </p:spPr>
        <p:txBody>
          <a:bodyPr wrap="none" rtlCol="0">
            <a:spAutoFit/>
          </a:bodyPr>
          <a:lstStyle/>
          <a:p>
            <a:r>
              <a:rPr lang="en-US" sz="1200" dirty="0" smtClean="0"/>
              <a:t>FUSE</a:t>
            </a:r>
            <a:r>
              <a:rPr lang="en-US" sz="1200" baseline="-25000" dirty="0" smtClean="0"/>
              <a:t>M8</a:t>
            </a:r>
            <a:endParaRPr lang="en-US" sz="1200" baseline="-25000" dirty="0"/>
          </a:p>
        </p:txBody>
      </p:sp>
      <p:cxnSp>
        <p:nvCxnSpPr>
          <p:cNvPr id="67" name="Straight Connector 66"/>
          <p:cNvCxnSpPr/>
          <p:nvPr/>
        </p:nvCxnSpPr>
        <p:spPr>
          <a:xfrm>
            <a:off x="6766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953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6295765" y="5257800"/>
            <a:ext cx="514885" cy="276999"/>
          </a:xfrm>
          <a:prstGeom prst="rect">
            <a:avLst/>
          </a:prstGeom>
          <a:noFill/>
        </p:spPr>
        <p:txBody>
          <a:bodyPr wrap="none" rtlCol="0">
            <a:spAutoFit/>
          </a:bodyPr>
          <a:lstStyle/>
          <a:p>
            <a:r>
              <a:rPr lang="en-US" sz="1200" dirty="0" smtClean="0"/>
              <a:t>KHA</a:t>
            </a:r>
            <a:r>
              <a:rPr lang="en-US" sz="1200" baseline="-25000" dirty="0" smtClean="0"/>
              <a:t>H</a:t>
            </a:r>
            <a:endParaRPr lang="en-US" sz="1200" dirty="0"/>
          </a:p>
        </p:txBody>
      </p:sp>
      <p:sp>
        <p:nvSpPr>
          <p:cNvPr id="70" name="TextBox 69"/>
          <p:cNvSpPr txBox="1"/>
          <p:nvPr/>
        </p:nvSpPr>
        <p:spPr>
          <a:xfrm>
            <a:off x="6295765" y="4724400"/>
            <a:ext cx="505716" cy="276999"/>
          </a:xfrm>
          <a:prstGeom prst="rect">
            <a:avLst/>
          </a:prstGeom>
          <a:noFill/>
        </p:spPr>
        <p:txBody>
          <a:bodyPr wrap="none" rtlCol="0">
            <a:spAutoFit/>
          </a:bodyPr>
          <a:lstStyle/>
          <a:p>
            <a:r>
              <a:rPr lang="en-US" sz="1200" dirty="0" smtClean="0"/>
              <a:t>TOR</a:t>
            </a:r>
            <a:r>
              <a:rPr lang="en-US" sz="1200" baseline="-25000" dirty="0"/>
              <a:t>H</a:t>
            </a:r>
            <a:endParaRPr lang="en-US" sz="1200" dirty="0"/>
          </a:p>
        </p:txBody>
      </p:sp>
      <p:sp>
        <p:nvSpPr>
          <p:cNvPr id="71" name="TextBox 70"/>
          <p:cNvSpPr txBox="1"/>
          <p:nvPr/>
        </p:nvSpPr>
        <p:spPr>
          <a:xfrm>
            <a:off x="6295765" y="4267200"/>
            <a:ext cx="545342" cy="276999"/>
          </a:xfrm>
          <a:prstGeom prst="rect">
            <a:avLst/>
          </a:prstGeom>
          <a:noFill/>
        </p:spPr>
        <p:txBody>
          <a:bodyPr wrap="none" rtlCol="0">
            <a:spAutoFit/>
          </a:bodyPr>
          <a:lstStyle/>
          <a:p>
            <a:r>
              <a:rPr lang="en-US" sz="1200" dirty="0" smtClean="0"/>
              <a:t>MCB</a:t>
            </a:r>
            <a:r>
              <a:rPr lang="en-US" sz="1200" baseline="-25000" dirty="0"/>
              <a:t>H</a:t>
            </a:r>
          </a:p>
        </p:txBody>
      </p:sp>
      <p:sp>
        <p:nvSpPr>
          <p:cNvPr id="72" name="TextBox 71"/>
          <p:cNvSpPr txBox="1"/>
          <p:nvPr/>
        </p:nvSpPr>
        <p:spPr>
          <a:xfrm>
            <a:off x="6328707" y="3733800"/>
            <a:ext cx="564578" cy="276999"/>
          </a:xfrm>
          <a:prstGeom prst="rect">
            <a:avLst/>
          </a:prstGeom>
          <a:noFill/>
        </p:spPr>
        <p:txBody>
          <a:bodyPr wrap="none" rtlCol="0">
            <a:spAutoFit/>
          </a:bodyPr>
          <a:lstStyle/>
          <a:p>
            <a:r>
              <a:rPr lang="en-US" sz="1200" dirty="0" smtClean="0"/>
              <a:t>FUSE</a:t>
            </a:r>
            <a:r>
              <a:rPr lang="en-US" sz="1200" baseline="-25000" dirty="0"/>
              <a:t>H</a:t>
            </a:r>
          </a:p>
        </p:txBody>
      </p:sp>
      <p:cxnSp>
        <p:nvCxnSpPr>
          <p:cNvPr id="73" name="Straight Connector 72"/>
          <p:cNvCxnSpPr/>
          <p:nvPr/>
        </p:nvCxnSpPr>
        <p:spPr>
          <a:xfrm>
            <a:off x="7493767"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681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75" name="TextBox 74"/>
          <p:cNvSpPr txBox="1"/>
          <p:nvPr/>
        </p:nvSpPr>
        <p:spPr>
          <a:xfrm>
            <a:off x="7023339" y="5257800"/>
            <a:ext cx="506870" cy="276999"/>
          </a:xfrm>
          <a:prstGeom prst="rect">
            <a:avLst/>
          </a:prstGeom>
          <a:noFill/>
        </p:spPr>
        <p:txBody>
          <a:bodyPr wrap="none" rtlCol="0">
            <a:spAutoFit/>
          </a:bodyPr>
          <a:lstStyle/>
          <a:p>
            <a:r>
              <a:rPr lang="en-US" sz="1200" dirty="0" smtClean="0"/>
              <a:t>KHA</a:t>
            </a:r>
            <a:r>
              <a:rPr lang="en-US" sz="1200" baseline="-25000" dirty="0"/>
              <a:t>B</a:t>
            </a:r>
            <a:endParaRPr lang="en-US" sz="1200" dirty="0"/>
          </a:p>
        </p:txBody>
      </p:sp>
      <p:sp>
        <p:nvSpPr>
          <p:cNvPr id="76" name="TextBox 75"/>
          <p:cNvSpPr txBox="1"/>
          <p:nvPr/>
        </p:nvSpPr>
        <p:spPr>
          <a:xfrm>
            <a:off x="7023339" y="4724400"/>
            <a:ext cx="497700" cy="276999"/>
          </a:xfrm>
          <a:prstGeom prst="rect">
            <a:avLst/>
          </a:prstGeom>
          <a:noFill/>
        </p:spPr>
        <p:txBody>
          <a:bodyPr wrap="none" rtlCol="0">
            <a:spAutoFit/>
          </a:bodyPr>
          <a:lstStyle/>
          <a:p>
            <a:r>
              <a:rPr lang="en-US" sz="1200" dirty="0" smtClean="0"/>
              <a:t>TOR</a:t>
            </a:r>
            <a:r>
              <a:rPr lang="en-US" sz="1200" baseline="-25000" dirty="0"/>
              <a:t>B</a:t>
            </a:r>
            <a:endParaRPr lang="en-US" sz="1200" dirty="0"/>
          </a:p>
        </p:txBody>
      </p:sp>
      <p:sp>
        <p:nvSpPr>
          <p:cNvPr id="77" name="TextBox 76"/>
          <p:cNvSpPr txBox="1"/>
          <p:nvPr/>
        </p:nvSpPr>
        <p:spPr>
          <a:xfrm>
            <a:off x="7023339" y="4267200"/>
            <a:ext cx="537327" cy="276999"/>
          </a:xfrm>
          <a:prstGeom prst="rect">
            <a:avLst/>
          </a:prstGeom>
          <a:noFill/>
        </p:spPr>
        <p:txBody>
          <a:bodyPr wrap="none" rtlCol="0">
            <a:spAutoFit/>
          </a:bodyPr>
          <a:lstStyle/>
          <a:p>
            <a:r>
              <a:rPr lang="en-US" sz="1200" dirty="0" smtClean="0"/>
              <a:t>MCB</a:t>
            </a:r>
            <a:r>
              <a:rPr lang="en-US" sz="1200" baseline="-25000" dirty="0"/>
              <a:t>B</a:t>
            </a:r>
          </a:p>
        </p:txBody>
      </p:sp>
      <p:sp>
        <p:nvSpPr>
          <p:cNvPr id="78" name="TextBox 77"/>
          <p:cNvSpPr txBox="1"/>
          <p:nvPr/>
        </p:nvSpPr>
        <p:spPr>
          <a:xfrm>
            <a:off x="7056281" y="3733800"/>
            <a:ext cx="556563" cy="276999"/>
          </a:xfrm>
          <a:prstGeom prst="rect">
            <a:avLst/>
          </a:prstGeom>
          <a:noFill/>
        </p:spPr>
        <p:txBody>
          <a:bodyPr wrap="none" rtlCol="0">
            <a:spAutoFit/>
          </a:bodyPr>
          <a:lstStyle/>
          <a:p>
            <a:r>
              <a:rPr lang="en-US" sz="1200" dirty="0" smtClean="0"/>
              <a:t>FUSE</a:t>
            </a:r>
            <a:r>
              <a:rPr lang="en-US" sz="1200" baseline="-25000" dirty="0"/>
              <a:t>B</a:t>
            </a:r>
          </a:p>
        </p:txBody>
      </p:sp>
      <p:cxnSp>
        <p:nvCxnSpPr>
          <p:cNvPr id="79" name="Straight Connector 78"/>
          <p:cNvCxnSpPr/>
          <p:nvPr/>
        </p:nvCxnSpPr>
        <p:spPr>
          <a:xfrm>
            <a:off x="8443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7785339" y="5257800"/>
            <a:ext cx="494046" cy="276999"/>
          </a:xfrm>
          <a:prstGeom prst="rect">
            <a:avLst/>
          </a:prstGeom>
          <a:noFill/>
        </p:spPr>
        <p:txBody>
          <a:bodyPr wrap="none" rtlCol="0">
            <a:spAutoFit/>
          </a:bodyPr>
          <a:lstStyle/>
          <a:p>
            <a:r>
              <a:rPr lang="en-US" sz="1200" dirty="0" smtClean="0"/>
              <a:t>KHA</a:t>
            </a:r>
            <a:r>
              <a:rPr lang="en-US" sz="1200" baseline="-25000" dirty="0"/>
              <a:t>L</a:t>
            </a:r>
            <a:endParaRPr lang="en-US" sz="1200" dirty="0"/>
          </a:p>
        </p:txBody>
      </p:sp>
      <p:sp>
        <p:nvSpPr>
          <p:cNvPr id="81" name="TextBox 80"/>
          <p:cNvSpPr txBox="1"/>
          <p:nvPr/>
        </p:nvSpPr>
        <p:spPr>
          <a:xfrm>
            <a:off x="7785339" y="4724400"/>
            <a:ext cx="484876" cy="276999"/>
          </a:xfrm>
          <a:prstGeom prst="rect">
            <a:avLst/>
          </a:prstGeom>
          <a:noFill/>
        </p:spPr>
        <p:txBody>
          <a:bodyPr wrap="none" rtlCol="0">
            <a:spAutoFit/>
          </a:bodyPr>
          <a:lstStyle/>
          <a:p>
            <a:r>
              <a:rPr lang="en-US" sz="1200" dirty="0" smtClean="0"/>
              <a:t>TOR</a:t>
            </a:r>
            <a:r>
              <a:rPr lang="en-US" sz="1200" baseline="-25000" dirty="0"/>
              <a:t>L</a:t>
            </a:r>
            <a:endParaRPr lang="en-US" sz="1200" dirty="0"/>
          </a:p>
        </p:txBody>
      </p:sp>
      <p:sp>
        <p:nvSpPr>
          <p:cNvPr id="82" name="TextBox 81"/>
          <p:cNvSpPr txBox="1"/>
          <p:nvPr/>
        </p:nvSpPr>
        <p:spPr>
          <a:xfrm>
            <a:off x="7785339" y="4267200"/>
            <a:ext cx="524503" cy="276999"/>
          </a:xfrm>
          <a:prstGeom prst="rect">
            <a:avLst/>
          </a:prstGeom>
          <a:noFill/>
        </p:spPr>
        <p:txBody>
          <a:bodyPr wrap="none" rtlCol="0">
            <a:spAutoFit/>
          </a:bodyPr>
          <a:lstStyle/>
          <a:p>
            <a:r>
              <a:rPr lang="en-US" sz="1200" dirty="0" smtClean="0"/>
              <a:t>MCB</a:t>
            </a:r>
            <a:r>
              <a:rPr lang="en-US" sz="1200" baseline="-25000" dirty="0"/>
              <a:t>L</a:t>
            </a:r>
          </a:p>
        </p:txBody>
      </p:sp>
      <p:sp>
        <p:nvSpPr>
          <p:cNvPr id="83" name="TextBox 82"/>
          <p:cNvSpPr txBox="1"/>
          <p:nvPr/>
        </p:nvSpPr>
        <p:spPr>
          <a:xfrm>
            <a:off x="7818281" y="3733800"/>
            <a:ext cx="543739" cy="276999"/>
          </a:xfrm>
          <a:prstGeom prst="rect">
            <a:avLst/>
          </a:prstGeom>
          <a:noFill/>
        </p:spPr>
        <p:txBody>
          <a:bodyPr wrap="none" rtlCol="0">
            <a:spAutoFit/>
          </a:bodyPr>
          <a:lstStyle/>
          <a:p>
            <a:r>
              <a:rPr lang="en-US" sz="1200" dirty="0" smtClean="0"/>
              <a:t>FUSE</a:t>
            </a:r>
            <a:r>
              <a:rPr lang="en-US" sz="1200" baseline="-25000" dirty="0"/>
              <a:t>L</a:t>
            </a:r>
          </a:p>
        </p:txBody>
      </p:sp>
      <p:cxnSp>
        <p:nvCxnSpPr>
          <p:cNvPr id="84" name="Straight Connector 83"/>
          <p:cNvCxnSpPr/>
          <p:nvPr/>
        </p:nvCxnSpPr>
        <p:spPr>
          <a:xfrm>
            <a:off x="82520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6200" y="76200"/>
            <a:ext cx="1151726" cy="369332"/>
          </a:xfrm>
          <a:prstGeom prst="rect">
            <a:avLst/>
          </a:prstGeom>
          <a:noFill/>
        </p:spPr>
        <p:txBody>
          <a:bodyPr wrap="none" rtlCol="0">
            <a:spAutoFit/>
          </a:bodyPr>
          <a:lstStyle/>
          <a:p>
            <a:r>
              <a:rPr lang="en-US" dirty="0" err="1" smtClean="0"/>
              <a:t>Rencana</a:t>
            </a:r>
            <a:r>
              <a:rPr lang="en-US" dirty="0" smtClean="0"/>
              <a:t> 2</a:t>
            </a:r>
            <a:endParaRPr lang="en-US" dirty="0"/>
          </a:p>
        </p:txBody>
      </p:sp>
      <p:sp>
        <p:nvSpPr>
          <p:cNvPr id="86"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Perencanaan sistem listrik untuk industri</a:t>
            </a:r>
            <a:endParaRPr lang="en-US" dirty="0"/>
          </a:p>
        </p:txBody>
      </p:sp>
      <p:pic>
        <p:nvPicPr>
          <p:cNvPr id="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64"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867400"/>
            <a:ext cx="602783" cy="26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952094"/>
            <a:ext cx="431018" cy="3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96"/>
          <p:cNvPicPr>
            <a:picLocks noChangeAspect="1" noChangeArrowheads="1"/>
          </p:cNvPicPr>
          <p:nvPr/>
        </p:nvPicPr>
        <p:blipFill>
          <a:blip r:embed="rId6" cstate="print">
            <a:lum bright="-40000" contrast="-40000"/>
            <a:extLst>
              <a:ext uri="{28A0092B-C50C-407E-A947-70E740481C1C}">
                <a14:useLocalDpi xmlns:a14="http://schemas.microsoft.com/office/drawing/2010/main" val="0"/>
              </a:ext>
            </a:extLst>
          </a:blip>
          <a:srcRect/>
          <a:stretch>
            <a:fillRect/>
          </a:stretch>
        </p:blipFill>
        <p:spPr bwMode="auto">
          <a:xfrm>
            <a:off x="8207642" y="5951111"/>
            <a:ext cx="479158" cy="45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8" name="Straight Connector 97"/>
          <p:cNvCxnSpPr/>
          <p:nvPr/>
        </p:nvCxnSpPr>
        <p:spPr>
          <a:xfrm>
            <a:off x="699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endCxn id="87" idx="0"/>
          </p:cNvCxnSpPr>
          <p:nvPr/>
        </p:nvCxnSpPr>
        <p:spPr>
          <a:xfrm>
            <a:off x="886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00" name="TextBox 99"/>
          <p:cNvSpPr txBox="1"/>
          <p:nvPr/>
        </p:nvSpPr>
        <p:spPr>
          <a:xfrm>
            <a:off x="228600" y="5257800"/>
            <a:ext cx="667170" cy="461665"/>
          </a:xfrm>
          <a:prstGeom prst="rect">
            <a:avLst/>
          </a:prstGeom>
          <a:noFill/>
        </p:spPr>
        <p:txBody>
          <a:bodyPr wrap="none" rtlCol="0">
            <a:spAutoFit/>
          </a:bodyPr>
          <a:lstStyle/>
          <a:p>
            <a:r>
              <a:rPr lang="en-US" sz="1200" dirty="0" smtClean="0"/>
              <a:t>KHA</a:t>
            </a:r>
            <a:r>
              <a:rPr lang="en-US" sz="1200" baseline="-25000" dirty="0" smtClean="0"/>
              <a:t>M1</a:t>
            </a:r>
            <a:r>
              <a:rPr lang="en-US" sz="1200" dirty="0" smtClean="0"/>
              <a:t>=</a:t>
            </a:r>
          </a:p>
          <a:p>
            <a:r>
              <a:rPr lang="en-US" sz="1200" dirty="0" smtClean="0"/>
              <a:t>167,8 A</a:t>
            </a:r>
            <a:endParaRPr lang="en-US" sz="1200" dirty="0"/>
          </a:p>
        </p:txBody>
      </p:sp>
      <p:sp>
        <p:nvSpPr>
          <p:cNvPr id="101" name="TextBox 100"/>
          <p:cNvSpPr txBox="1"/>
          <p:nvPr/>
        </p:nvSpPr>
        <p:spPr>
          <a:xfrm>
            <a:off x="228600" y="4724400"/>
            <a:ext cx="658001" cy="461665"/>
          </a:xfrm>
          <a:prstGeom prst="rect">
            <a:avLst/>
          </a:prstGeom>
          <a:noFill/>
        </p:spPr>
        <p:txBody>
          <a:bodyPr wrap="none" rtlCol="0">
            <a:spAutoFit/>
          </a:bodyPr>
          <a:lstStyle/>
          <a:p>
            <a:r>
              <a:rPr lang="en-US" sz="1200" dirty="0" smtClean="0"/>
              <a:t>TOR</a:t>
            </a:r>
            <a:r>
              <a:rPr lang="en-US" sz="1200" baseline="-25000" dirty="0" smtClean="0"/>
              <a:t>M1</a:t>
            </a:r>
            <a:r>
              <a:rPr lang="en-US" sz="1200" dirty="0"/>
              <a:t>=</a:t>
            </a:r>
          </a:p>
          <a:p>
            <a:r>
              <a:rPr lang="en-US" sz="1200" dirty="0" smtClean="0"/>
              <a:t>147,6 A</a:t>
            </a:r>
            <a:endParaRPr lang="en-US" sz="1200" dirty="0"/>
          </a:p>
        </p:txBody>
      </p:sp>
      <p:sp>
        <p:nvSpPr>
          <p:cNvPr id="102" name="TextBox 101"/>
          <p:cNvSpPr txBox="1"/>
          <p:nvPr/>
        </p:nvSpPr>
        <p:spPr>
          <a:xfrm>
            <a:off x="228600" y="4267200"/>
            <a:ext cx="697627" cy="461665"/>
          </a:xfrm>
          <a:prstGeom prst="rect">
            <a:avLst/>
          </a:prstGeom>
          <a:noFill/>
        </p:spPr>
        <p:txBody>
          <a:bodyPr wrap="none" rtlCol="0">
            <a:spAutoFit/>
          </a:bodyPr>
          <a:lstStyle/>
          <a:p>
            <a:r>
              <a:rPr lang="en-US" sz="1200" dirty="0" smtClean="0"/>
              <a:t>MCB</a:t>
            </a:r>
            <a:r>
              <a:rPr lang="en-US" sz="1200" baseline="-25000" dirty="0" smtClean="0"/>
              <a:t>M1</a:t>
            </a:r>
            <a:r>
              <a:rPr lang="en-US" sz="1200" dirty="0"/>
              <a:t>=</a:t>
            </a:r>
          </a:p>
          <a:p>
            <a:r>
              <a:rPr lang="en-US" sz="1200" dirty="0" smtClean="0"/>
              <a:t>201,3 A</a:t>
            </a:r>
            <a:endParaRPr lang="en-US" sz="1200" dirty="0"/>
          </a:p>
        </p:txBody>
      </p:sp>
      <p:sp>
        <p:nvSpPr>
          <p:cNvPr id="103" name="TextBox 102"/>
          <p:cNvSpPr txBox="1"/>
          <p:nvPr/>
        </p:nvSpPr>
        <p:spPr>
          <a:xfrm>
            <a:off x="261542" y="3733800"/>
            <a:ext cx="716863" cy="461665"/>
          </a:xfrm>
          <a:prstGeom prst="rect">
            <a:avLst/>
          </a:prstGeom>
          <a:noFill/>
        </p:spPr>
        <p:txBody>
          <a:bodyPr wrap="none" rtlCol="0">
            <a:spAutoFit/>
          </a:bodyPr>
          <a:lstStyle/>
          <a:p>
            <a:r>
              <a:rPr lang="en-US" sz="1200" dirty="0" smtClean="0"/>
              <a:t>FUSE</a:t>
            </a:r>
            <a:r>
              <a:rPr lang="en-US" sz="1200" baseline="-25000" dirty="0" smtClean="0"/>
              <a:t>M1</a:t>
            </a:r>
            <a:r>
              <a:rPr lang="en-US" sz="1200" dirty="0"/>
              <a:t>=</a:t>
            </a:r>
          </a:p>
          <a:p>
            <a:r>
              <a:rPr lang="en-US" sz="1200" dirty="0" smtClean="0"/>
              <a:t>536,9 A</a:t>
            </a:r>
            <a:endParaRPr lang="en-US" sz="1200" dirty="0"/>
          </a:p>
        </p:txBody>
      </p:sp>
      <p:cxnSp>
        <p:nvCxnSpPr>
          <p:cNvPr id="104" name="Straight Connector 103"/>
          <p:cNvCxnSpPr/>
          <p:nvPr/>
        </p:nvCxnSpPr>
        <p:spPr>
          <a:xfrm>
            <a:off x="1432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619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06" name="TextBox 105"/>
          <p:cNvSpPr txBox="1"/>
          <p:nvPr/>
        </p:nvSpPr>
        <p:spPr>
          <a:xfrm>
            <a:off x="961765" y="5257800"/>
            <a:ext cx="667170" cy="461665"/>
          </a:xfrm>
          <a:prstGeom prst="rect">
            <a:avLst/>
          </a:prstGeom>
          <a:noFill/>
        </p:spPr>
        <p:txBody>
          <a:bodyPr wrap="none" rtlCol="0">
            <a:spAutoFit/>
          </a:bodyPr>
          <a:lstStyle/>
          <a:p>
            <a:r>
              <a:rPr lang="en-US" sz="1200" dirty="0" smtClean="0"/>
              <a:t>KHA</a:t>
            </a:r>
            <a:r>
              <a:rPr lang="en-US" sz="1200" baseline="-25000" dirty="0" smtClean="0"/>
              <a:t>M2</a:t>
            </a:r>
            <a:r>
              <a:rPr lang="en-US" sz="1200" dirty="0"/>
              <a:t>=</a:t>
            </a:r>
          </a:p>
          <a:p>
            <a:r>
              <a:rPr lang="en-US" sz="1200" dirty="0"/>
              <a:t>167,8 </a:t>
            </a:r>
            <a:r>
              <a:rPr lang="en-US" sz="1200" dirty="0" smtClean="0"/>
              <a:t>A</a:t>
            </a:r>
            <a:endParaRPr lang="en-US" sz="1200" dirty="0"/>
          </a:p>
        </p:txBody>
      </p:sp>
      <p:sp>
        <p:nvSpPr>
          <p:cNvPr id="107" name="TextBox 106"/>
          <p:cNvSpPr txBox="1"/>
          <p:nvPr/>
        </p:nvSpPr>
        <p:spPr>
          <a:xfrm>
            <a:off x="961765" y="4724400"/>
            <a:ext cx="662361" cy="461665"/>
          </a:xfrm>
          <a:prstGeom prst="rect">
            <a:avLst/>
          </a:prstGeom>
          <a:noFill/>
        </p:spPr>
        <p:txBody>
          <a:bodyPr wrap="none" rtlCol="0">
            <a:spAutoFit/>
          </a:bodyPr>
          <a:lstStyle/>
          <a:p>
            <a:r>
              <a:rPr lang="en-US" sz="1200" dirty="0" smtClean="0"/>
              <a:t>TOR</a:t>
            </a:r>
            <a:r>
              <a:rPr lang="en-US" sz="1200" baseline="-25000" dirty="0" smtClean="0"/>
              <a:t>M2</a:t>
            </a:r>
            <a:r>
              <a:rPr lang="en-US" sz="1200" dirty="0"/>
              <a:t>=</a:t>
            </a:r>
          </a:p>
          <a:p>
            <a:r>
              <a:rPr lang="en-US" sz="1200" dirty="0"/>
              <a:t>147,6 </a:t>
            </a:r>
            <a:r>
              <a:rPr lang="en-US" sz="1200" dirty="0" smtClean="0"/>
              <a:t>A</a:t>
            </a:r>
            <a:endParaRPr lang="en-US" sz="1200" dirty="0"/>
          </a:p>
        </p:txBody>
      </p:sp>
      <p:sp>
        <p:nvSpPr>
          <p:cNvPr id="108" name="TextBox 107"/>
          <p:cNvSpPr txBox="1"/>
          <p:nvPr/>
        </p:nvSpPr>
        <p:spPr>
          <a:xfrm>
            <a:off x="961765" y="4267200"/>
            <a:ext cx="697627" cy="461665"/>
          </a:xfrm>
          <a:prstGeom prst="rect">
            <a:avLst/>
          </a:prstGeom>
          <a:noFill/>
        </p:spPr>
        <p:txBody>
          <a:bodyPr wrap="none" rtlCol="0">
            <a:spAutoFit/>
          </a:bodyPr>
          <a:lstStyle/>
          <a:p>
            <a:r>
              <a:rPr lang="en-US" sz="1200" dirty="0" smtClean="0"/>
              <a:t>MCB</a:t>
            </a:r>
            <a:r>
              <a:rPr lang="en-US" sz="1200" baseline="-25000" dirty="0" smtClean="0"/>
              <a:t>M2</a:t>
            </a:r>
            <a:r>
              <a:rPr lang="en-US" sz="1200" dirty="0"/>
              <a:t>=</a:t>
            </a:r>
          </a:p>
          <a:p>
            <a:r>
              <a:rPr lang="en-US" sz="1200" dirty="0"/>
              <a:t>201,3 </a:t>
            </a:r>
            <a:r>
              <a:rPr lang="en-US" sz="1200" dirty="0" smtClean="0"/>
              <a:t>A</a:t>
            </a:r>
            <a:endParaRPr lang="en-US" sz="1200" dirty="0"/>
          </a:p>
        </p:txBody>
      </p:sp>
      <p:sp>
        <p:nvSpPr>
          <p:cNvPr id="109" name="TextBox 108"/>
          <p:cNvSpPr txBox="1"/>
          <p:nvPr/>
        </p:nvSpPr>
        <p:spPr>
          <a:xfrm>
            <a:off x="994707" y="3733800"/>
            <a:ext cx="716863" cy="461665"/>
          </a:xfrm>
          <a:prstGeom prst="rect">
            <a:avLst/>
          </a:prstGeom>
          <a:noFill/>
        </p:spPr>
        <p:txBody>
          <a:bodyPr wrap="none" rtlCol="0">
            <a:spAutoFit/>
          </a:bodyPr>
          <a:lstStyle/>
          <a:p>
            <a:r>
              <a:rPr lang="en-US" sz="1200" dirty="0" smtClean="0"/>
              <a:t>FUSE</a:t>
            </a:r>
            <a:r>
              <a:rPr lang="en-US" sz="1200" baseline="-25000" dirty="0" smtClean="0"/>
              <a:t>M2</a:t>
            </a:r>
            <a:r>
              <a:rPr lang="en-US" sz="1200" dirty="0"/>
              <a:t>=</a:t>
            </a:r>
          </a:p>
          <a:p>
            <a:r>
              <a:rPr lang="en-US" sz="1200" dirty="0"/>
              <a:t>536,9 </a:t>
            </a:r>
            <a:r>
              <a:rPr lang="en-US" sz="1200" dirty="0" smtClean="0"/>
              <a:t>A</a:t>
            </a:r>
            <a:endParaRPr lang="en-US" sz="1200" dirty="0"/>
          </a:p>
        </p:txBody>
      </p:sp>
      <p:cxnSp>
        <p:nvCxnSpPr>
          <p:cNvPr id="110" name="Straight Connector 109"/>
          <p:cNvCxnSpPr/>
          <p:nvPr/>
        </p:nvCxnSpPr>
        <p:spPr>
          <a:xfrm>
            <a:off x="219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8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12" name="TextBox 111"/>
          <p:cNvSpPr txBox="1"/>
          <p:nvPr/>
        </p:nvSpPr>
        <p:spPr>
          <a:xfrm>
            <a:off x="1723765" y="5257800"/>
            <a:ext cx="667170" cy="461665"/>
          </a:xfrm>
          <a:prstGeom prst="rect">
            <a:avLst/>
          </a:prstGeom>
          <a:noFill/>
        </p:spPr>
        <p:txBody>
          <a:bodyPr wrap="none" rtlCol="0">
            <a:spAutoFit/>
          </a:bodyPr>
          <a:lstStyle/>
          <a:p>
            <a:r>
              <a:rPr lang="en-US" sz="1200" dirty="0" smtClean="0"/>
              <a:t>KHA</a:t>
            </a:r>
            <a:r>
              <a:rPr lang="en-US" sz="1200" baseline="-25000" dirty="0" smtClean="0"/>
              <a:t>M3</a:t>
            </a:r>
            <a:r>
              <a:rPr lang="en-US" sz="1200" dirty="0"/>
              <a:t>=</a:t>
            </a:r>
          </a:p>
          <a:p>
            <a:r>
              <a:rPr lang="en-US" sz="1200" dirty="0" smtClean="0"/>
              <a:t>67,1 A</a:t>
            </a:r>
            <a:endParaRPr lang="en-US" sz="1200" dirty="0"/>
          </a:p>
        </p:txBody>
      </p:sp>
      <p:sp>
        <p:nvSpPr>
          <p:cNvPr id="113" name="TextBox 112"/>
          <p:cNvSpPr txBox="1"/>
          <p:nvPr/>
        </p:nvSpPr>
        <p:spPr>
          <a:xfrm>
            <a:off x="1723765" y="4724400"/>
            <a:ext cx="662361" cy="461665"/>
          </a:xfrm>
          <a:prstGeom prst="rect">
            <a:avLst/>
          </a:prstGeom>
          <a:noFill/>
        </p:spPr>
        <p:txBody>
          <a:bodyPr wrap="none" rtlCol="0">
            <a:spAutoFit/>
          </a:bodyPr>
          <a:lstStyle/>
          <a:p>
            <a:r>
              <a:rPr lang="en-US" sz="1200" dirty="0" smtClean="0"/>
              <a:t>TOR</a:t>
            </a:r>
            <a:r>
              <a:rPr lang="en-US" sz="1200" baseline="-25000" dirty="0" smtClean="0"/>
              <a:t>M3</a:t>
            </a:r>
            <a:r>
              <a:rPr lang="en-US" sz="1200" dirty="0"/>
              <a:t>=</a:t>
            </a:r>
          </a:p>
          <a:p>
            <a:r>
              <a:rPr lang="en-US" sz="1200" dirty="0" smtClean="0"/>
              <a:t>59,1 A</a:t>
            </a:r>
            <a:endParaRPr lang="en-US" sz="1200" dirty="0"/>
          </a:p>
        </p:txBody>
      </p:sp>
      <p:sp>
        <p:nvSpPr>
          <p:cNvPr id="114" name="TextBox 113"/>
          <p:cNvSpPr txBox="1"/>
          <p:nvPr/>
        </p:nvSpPr>
        <p:spPr>
          <a:xfrm>
            <a:off x="1723765" y="4267200"/>
            <a:ext cx="697627" cy="461665"/>
          </a:xfrm>
          <a:prstGeom prst="rect">
            <a:avLst/>
          </a:prstGeom>
          <a:noFill/>
        </p:spPr>
        <p:txBody>
          <a:bodyPr wrap="none" rtlCol="0">
            <a:spAutoFit/>
          </a:bodyPr>
          <a:lstStyle/>
          <a:p>
            <a:r>
              <a:rPr lang="en-US" sz="1200" dirty="0" smtClean="0"/>
              <a:t>MCB</a:t>
            </a:r>
            <a:r>
              <a:rPr lang="en-US" sz="1200" baseline="-25000" dirty="0" smtClean="0"/>
              <a:t>M3</a:t>
            </a:r>
            <a:r>
              <a:rPr lang="en-US" sz="1200" dirty="0"/>
              <a:t>=</a:t>
            </a:r>
          </a:p>
          <a:p>
            <a:r>
              <a:rPr lang="en-US" sz="1200" dirty="0" smtClean="0"/>
              <a:t>134,2 A</a:t>
            </a:r>
            <a:endParaRPr lang="en-US" sz="1200" dirty="0"/>
          </a:p>
        </p:txBody>
      </p:sp>
      <p:sp>
        <p:nvSpPr>
          <p:cNvPr id="115" name="TextBox 114"/>
          <p:cNvSpPr txBox="1"/>
          <p:nvPr/>
        </p:nvSpPr>
        <p:spPr>
          <a:xfrm>
            <a:off x="1756707" y="3733800"/>
            <a:ext cx="716863" cy="461665"/>
          </a:xfrm>
          <a:prstGeom prst="rect">
            <a:avLst/>
          </a:prstGeom>
          <a:noFill/>
        </p:spPr>
        <p:txBody>
          <a:bodyPr wrap="none" rtlCol="0">
            <a:spAutoFit/>
          </a:bodyPr>
          <a:lstStyle/>
          <a:p>
            <a:r>
              <a:rPr lang="en-US" sz="1200" dirty="0" smtClean="0"/>
              <a:t>FUSE</a:t>
            </a:r>
            <a:r>
              <a:rPr lang="en-US" sz="1200" baseline="-25000" dirty="0" smtClean="0"/>
              <a:t>M3</a:t>
            </a:r>
            <a:r>
              <a:rPr lang="en-US" sz="1200" dirty="0"/>
              <a:t>=</a:t>
            </a:r>
          </a:p>
          <a:p>
            <a:r>
              <a:rPr lang="en-US" sz="1200" dirty="0" smtClean="0"/>
              <a:t>214,7 A</a:t>
            </a:r>
            <a:endParaRPr lang="en-US" sz="1200" dirty="0"/>
          </a:p>
        </p:txBody>
      </p:sp>
      <p:cxnSp>
        <p:nvCxnSpPr>
          <p:cNvPr id="116" name="Straight Connector 115"/>
          <p:cNvCxnSpPr/>
          <p:nvPr/>
        </p:nvCxnSpPr>
        <p:spPr>
          <a:xfrm>
            <a:off x="29088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0966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18" name="TextBox 117"/>
          <p:cNvSpPr txBox="1"/>
          <p:nvPr/>
        </p:nvSpPr>
        <p:spPr>
          <a:xfrm>
            <a:off x="2438400" y="5257800"/>
            <a:ext cx="667170" cy="461665"/>
          </a:xfrm>
          <a:prstGeom prst="rect">
            <a:avLst/>
          </a:prstGeom>
          <a:noFill/>
        </p:spPr>
        <p:txBody>
          <a:bodyPr wrap="none" rtlCol="0">
            <a:spAutoFit/>
          </a:bodyPr>
          <a:lstStyle/>
          <a:p>
            <a:r>
              <a:rPr lang="en-US" sz="1200" dirty="0" smtClean="0"/>
              <a:t>KHA</a:t>
            </a:r>
            <a:r>
              <a:rPr lang="en-US" sz="1200" baseline="-25000" dirty="0" smtClean="0"/>
              <a:t>M4</a:t>
            </a:r>
            <a:r>
              <a:rPr lang="en-US" sz="1200" dirty="0"/>
              <a:t>=</a:t>
            </a:r>
          </a:p>
          <a:p>
            <a:r>
              <a:rPr lang="en-US" sz="1200" dirty="0"/>
              <a:t>67,1 </a:t>
            </a:r>
            <a:r>
              <a:rPr lang="en-US" sz="1200" dirty="0" smtClean="0"/>
              <a:t>A</a:t>
            </a:r>
            <a:endParaRPr lang="en-US" sz="1200" dirty="0"/>
          </a:p>
        </p:txBody>
      </p:sp>
      <p:sp>
        <p:nvSpPr>
          <p:cNvPr id="119" name="TextBox 118"/>
          <p:cNvSpPr txBox="1"/>
          <p:nvPr/>
        </p:nvSpPr>
        <p:spPr>
          <a:xfrm>
            <a:off x="2438400" y="4724400"/>
            <a:ext cx="658001" cy="461665"/>
          </a:xfrm>
          <a:prstGeom prst="rect">
            <a:avLst/>
          </a:prstGeom>
          <a:noFill/>
        </p:spPr>
        <p:txBody>
          <a:bodyPr wrap="none" rtlCol="0">
            <a:spAutoFit/>
          </a:bodyPr>
          <a:lstStyle/>
          <a:p>
            <a:r>
              <a:rPr lang="en-US" sz="1200" dirty="0" smtClean="0"/>
              <a:t>TOR</a:t>
            </a:r>
            <a:r>
              <a:rPr lang="en-US" sz="1200" baseline="-25000" dirty="0" smtClean="0"/>
              <a:t>M4</a:t>
            </a:r>
            <a:r>
              <a:rPr lang="en-US" sz="1200" dirty="0"/>
              <a:t>=</a:t>
            </a:r>
          </a:p>
          <a:p>
            <a:r>
              <a:rPr lang="en-US" sz="1200" dirty="0"/>
              <a:t>59,1 </a:t>
            </a:r>
            <a:r>
              <a:rPr lang="en-US" sz="1200" dirty="0" smtClean="0"/>
              <a:t>A</a:t>
            </a:r>
            <a:endParaRPr lang="en-US" sz="1200" dirty="0"/>
          </a:p>
        </p:txBody>
      </p:sp>
      <p:sp>
        <p:nvSpPr>
          <p:cNvPr id="120" name="TextBox 119"/>
          <p:cNvSpPr txBox="1"/>
          <p:nvPr/>
        </p:nvSpPr>
        <p:spPr>
          <a:xfrm>
            <a:off x="2438400" y="4267200"/>
            <a:ext cx="697627" cy="461665"/>
          </a:xfrm>
          <a:prstGeom prst="rect">
            <a:avLst/>
          </a:prstGeom>
          <a:noFill/>
        </p:spPr>
        <p:txBody>
          <a:bodyPr wrap="none" rtlCol="0">
            <a:spAutoFit/>
          </a:bodyPr>
          <a:lstStyle/>
          <a:p>
            <a:r>
              <a:rPr lang="en-US" sz="1200" dirty="0" smtClean="0"/>
              <a:t>MCB</a:t>
            </a:r>
            <a:r>
              <a:rPr lang="en-US" sz="1200" baseline="-25000" dirty="0" smtClean="0"/>
              <a:t>M4</a:t>
            </a:r>
            <a:r>
              <a:rPr lang="en-US" sz="1200" dirty="0"/>
              <a:t>=</a:t>
            </a:r>
          </a:p>
          <a:p>
            <a:r>
              <a:rPr lang="en-US" sz="1200" dirty="0"/>
              <a:t>134,2 </a:t>
            </a:r>
            <a:r>
              <a:rPr lang="en-US" sz="1200" dirty="0" smtClean="0"/>
              <a:t>A</a:t>
            </a:r>
            <a:endParaRPr lang="en-US" sz="1200" dirty="0"/>
          </a:p>
        </p:txBody>
      </p:sp>
      <p:sp>
        <p:nvSpPr>
          <p:cNvPr id="121" name="TextBox 120"/>
          <p:cNvSpPr txBox="1"/>
          <p:nvPr/>
        </p:nvSpPr>
        <p:spPr>
          <a:xfrm>
            <a:off x="2471342" y="3733800"/>
            <a:ext cx="716863" cy="461665"/>
          </a:xfrm>
          <a:prstGeom prst="rect">
            <a:avLst/>
          </a:prstGeom>
          <a:noFill/>
        </p:spPr>
        <p:txBody>
          <a:bodyPr wrap="none" rtlCol="0">
            <a:spAutoFit/>
          </a:bodyPr>
          <a:lstStyle/>
          <a:p>
            <a:r>
              <a:rPr lang="en-US" sz="1200" dirty="0" smtClean="0"/>
              <a:t>FUSE</a:t>
            </a:r>
            <a:r>
              <a:rPr lang="en-US" sz="1200" baseline="-25000" dirty="0" smtClean="0"/>
              <a:t>M4</a:t>
            </a:r>
            <a:r>
              <a:rPr lang="en-US" sz="1200" dirty="0"/>
              <a:t>=</a:t>
            </a:r>
          </a:p>
          <a:p>
            <a:r>
              <a:rPr lang="en-US" sz="1200" dirty="0"/>
              <a:t>214,7 </a:t>
            </a:r>
            <a:r>
              <a:rPr lang="en-US" sz="1200" dirty="0" smtClean="0"/>
              <a:t>A</a:t>
            </a:r>
            <a:endParaRPr lang="en-US" sz="1200" dirty="0"/>
          </a:p>
        </p:txBody>
      </p:sp>
      <p:cxnSp>
        <p:nvCxnSpPr>
          <p:cNvPr id="122" name="Straight Connector 121"/>
          <p:cNvCxnSpPr/>
          <p:nvPr/>
        </p:nvCxnSpPr>
        <p:spPr>
          <a:xfrm>
            <a:off x="3641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829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24" name="TextBox 123"/>
          <p:cNvSpPr txBox="1"/>
          <p:nvPr/>
        </p:nvSpPr>
        <p:spPr>
          <a:xfrm>
            <a:off x="3171565" y="5257800"/>
            <a:ext cx="667170" cy="461665"/>
          </a:xfrm>
          <a:prstGeom prst="rect">
            <a:avLst/>
          </a:prstGeom>
          <a:noFill/>
        </p:spPr>
        <p:txBody>
          <a:bodyPr wrap="none" rtlCol="0">
            <a:spAutoFit/>
          </a:bodyPr>
          <a:lstStyle/>
          <a:p>
            <a:r>
              <a:rPr lang="en-US" sz="1200" dirty="0" smtClean="0"/>
              <a:t>KHA</a:t>
            </a:r>
            <a:r>
              <a:rPr lang="en-US" sz="1200" baseline="-25000" dirty="0" smtClean="0"/>
              <a:t>M5</a:t>
            </a:r>
            <a:r>
              <a:rPr lang="en-US" sz="1200" dirty="0"/>
              <a:t>=</a:t>
            </a:r>
          </a:p>
          <a:p>
            <a:r>
              <a:rPr lang="en-US" sz="1200" dirty="0" smtClean="0"/>
              <a:t>33,6 A</a:t>
            </a:r>
            <a:endParaRPr lang="en-US" sz="1200" dirty="0"/>
          </a:p>
        </p:txBody>
      </p:sp>
      <p:sp>
        <p:nvSpPr>
          <p:cNvPr id="125" name="TextBox 124"/>
          <p:cNvSpPr txBox="1"/>
          <p:nvPr/>
        </p:nvSpPr>
        <p:spPr>
          <a:xfrm>
            <a:off x="3171565" y="4724400"/>
            <a:ext cx="658001" cy="461665"/>
          </a:xfrm>
          <a:prstGeom prst="rect">
            <a:avLst/>
          </a:prstGeom>
          <a:noFill/>
        </p:spPr>
        <p:txBody>
          <a:bodyPr wrap="none" rtlCol="0">
            <a:spAutoFit/>
          </a:bodyPr>
          <a:lstStyle/>
          <a:p>
            <a:r>
              <a:rPr lang="en-US" sz="1200" dirty="0" smtClean="0"/>
              <a:t>TOR</a:t>
            </a:r>
            <a:r>
              <a:rPr lang="en-US" sz="1200" baseline="-25000" dirty="0" smtClean="0"/>
              <a:t>M5</a:t>
            </a:r>
            <a:r>
              <a:rPr lang="en-US" sz="1200" dirty="0"/>
              <a:t>=</a:t>
            </a:r>
          </a:p>
          <a:p>
            <a:r>
              <a:rPr lang="en-US" sz="1200" dirty="0" smtClean="0"/>
              <a:t>29,5 A</a:t>
            </a:r>
            <a:endParaRPr lang="en-US" sz="1200" dirty="0"/>
          </a:p>
        </p:txBody>
      </p:sp>
      <p:sp>
        <p:nvSpPr>
          <p:cNvPr id="126" name="TextBox 125"/>
          <p:cNvSpPr txBox="1"/>
          <p:nvPr/>
        </p:nvSpPr>
        <p:spPr>
          <a:xfrm>
            <a:off x="3171565" y="4267200"/>
            <a:ext cx="697627" cy="461665"/>
          </a:xfrm>
          <a:prstGeom prst="rect">
            <a:avLst/>
          </a:prstGeom>
          <a:noFill/>
        </p:spPr>
        <p:txBody>
          <a:bodyPr wrap="none" rtlCol="0">
            <a:spAutoFit/>
          </a:bodyPr>
          <a:lstStyle/>
          <a:p>
            <a:r>
              <a:rPr lang="en-US" sz="1200" dirty="0" smtClean="0"/>
              <a:t>MCB</a:t>
            </a:r>
            <a:r>
              <a:rPr lang="en-US" sz="1200" baseline="-25000" dirty="0" smtClean="0"/>
              <a:t>M5</a:t>
            </a:r>
            <a:r>
              <a:rPr lang="en-US" sz="1200" dirty="0"/>
              <a:t>=</a:t>
            </a:r>
          </a:p>
          <a:p>
            <a:r>
              <a:rPr lang="en-US" sz="1200" dirty="0" smtClean="0"/>
              <a:t>67,1 A</a:t>
            </a:r>
            <a:endParaRPr lang="en-US" sz="1200" dirty="0"/>
          </a:p>
        </p:txBody>
      </p:sp>
      <p:sp>
        <p:nvSpPr>
          <p:cNvPr id="127" name="TextBox 126"/>
          <p:cNvSpPr txBox="1"/>
          <p:nvPr/>
        </p:nvSpPr>
        <p:spPr>
          <a:xfrm>
            <a:off x="3204507" y="3733800"/>
            <a:ext cx="716863" cy="461665"/>
          </a:xfrm>
          <a:prstGeom prst="rect">
            <a:avLst/>
          </a:prstGeom>
          <a:noFill/>
        </p:spPr>
        <p:txBody>
          <a:bodyPr wrap="none" rtlCol="0">
            <a:spAutoFit/>
          </a:bodyPr>
          <a:lstStyle/>
          <a:p>
            <a:r>
              <a:rPr lang="en-US" sz="1200" dirty="0" smtClean="0"/>
              <a:t>FUSE</a:t>
            </a:r>
            <a:r>
              <a:rPr lang="en-US" sz="1200" baseline="-25000" dirty="0" smtClean="0"/>
              <a:t>M5</a:t>
            </a:r>
            <a:r>
              <a:rPr lang="en-US" sz="1200" dirty="0"/>
              <a:t>=</a:t>
            </a:r>
          </a:p>
          <a:p>
            <a:r>
              <a:rPr lang="en-US" sz="1200" dirty="0" smtClean="0"/>
              <a:t>107,4 A</a:t>
            </a:r>
            <a:endParaRPr lang="en-US" sz="1200" dirty="0"/>
          </a:p>
        </p:txBody>
      </p:sp>
      <p:cxnSp>
        <p:nvCxnSpPr>
          <p:cNvPr id="128" name="Straight Connector 127"/>
          <p:cNvCxnSpPr/>
          <p:nvPr/>
        </p:nvCxnSpPr>
        <p:spPr>
          <a:xfrm>
            <a:off x="4403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591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30" name="TextBox 129"/>
          <p:cNvSpPr txBox="1"/>
          <p:nvPr/>
        </p:nvSpPr>
        <p:spPr>
          <a:xfrm>
            <a:off x="3933565" y="5257800"/>
            <a:ext cx="667170" cy="461665"/>
          </a:xfrm>
          <a:prstGeom prst="rect">
            <a:avLst/>
          </a:prstGeom>
          <a:noFill/>
        </p:spPr>
        <p:txBody>
          <a:bodyPr wrap="none" rtlCol="0">
            <a:spAutoFit/>
          </a:bodyPr>
          <a:lstStyle/>
          <a:p>
            <a:r>
              <a:rPr lang="en-US" sz="1200" dirty="0" smtClean="0"/>
              <a:t>KHA</a:t>
            </a:r>
            <a:r>
              <a:rPr lang="en-US" sz="1200" baseline="-25000" dirty="0" smtClean="0"/>
              <a:t>M6</a:t>
            </a:r>
            <a:r>
              <a:rPr lang="en-US" sz="1200" dirty="0"/>
              <a:t>=</a:t>
            </a:r>
          </a:p>
          <a:p>
            <a:r>
              <a:rPr lang="en-US" sz="1200" dirty="0"/>
              <a:t>33,6 </a:t>
            </a:r>
            <a:r>
              <a:rPr lang="en-US" sz="1200" dirty="0" smtClean="0"/>
              <a:t>A</a:t>
            </a:r>
            <a:endParaRPr lang="en-US" sz="1200" dirty="0"/>
          </a:p>
        </p:txBody>
      </p:sp>
      <p:sp>
        <p:nvSpPr>
          <p:cNvPr id="131" name="TextBox 130"/>
          <p:cNvSpPr txBox="1"/>
          <p:nvPr/>
        </p:nvSpPr>
        <p:spPr>
          <a:xfrm>
            <a:off x="3933565" y="4724400"/>
            <a:ext cx="658001" cy="461665"/>
          </a:xfrm>
          <a:prstGeom prst="rect">
            <a:avLst/>
          </a:prstGeom>
          <a:noFill/>
        </p:spPr>
        <p:txBody>
          <a:bodyPr wrap="none" rtlCol="0">
            <a:spAutoFit/>
          </a:bodyPr>
          <a:lstStyle/>
          <a:p>
            <a:r>
              <a:rPr lang="en-US" sz="1200" dirty="0" smtClean="0"/>
              <a:t>TOR</a:t>
            </a:r>
            <a:r>
              <a:rPr lang="en-US" sz="1200" baseline="-25000" dirty="0" smtClean="0"/>
              <a:t>M6</a:t>
            </a:r>
            <a:r>
              <a:rPr lang="en-US" sz="1200" dirty="0"/>
              <a:t>=</a:t>
            </a:r>
          </a:p>
          <a:p>
            <a:r>
              <a:rPr lang="en-US" sz="1200" dirty="0"/>
              <a:t>29,5 </a:t>
            </a:r>
            <a:r>
              <a:rPr lang="en-US" sz="1200" dirty="0" smtClean="0"/>
              <a:t>A</a:t>
            </a:r>
            <a:endParaRPr lang="en-US" sz="1200" dirty="0"/>
          </a:p>
        </p:txBody>
      </p:sp>
      <p:sp>
        <p:nvSpPr>
          <p:cNvPr id="132" name="TextBox 131"/>
          <p:cNvSpPr txBox="1"/>
          <p:nvPr/>
        </p:nvSpPr>
        <p:spPr>
          <a:xfrm>
            <a:off x="3933565" y="4267200"/>
            <a:ext cx="697627" cy="461665"/>
          </a:xfrm>
          <a:prstGeom prst="rect">
            <a:avLst/>
          </a:prstGeom>
          <a:noFill/>
        </p:spPr>
        <p:txBody>
          <a:bodyPr wrap="none" rtlCol="0">
            <a:spAutoFit/>
          </a:bodyPr>
          <a:lstStyle/>
          <a:p>
            <a:r>
              <a:rPr lang="en-US" sz="1200" dirty="0" smtClean="0"/>
              <a:t>MCB</a:t>
            </a:r>
            <a:r>
              <a:rPr lang="en-US" sz="1200" baseline="-25000" dirty="0" smtClean="0"/>
              <a:t>M6</a:t>
            </a:r>
            <a:r>
              <a:rPr lang="en-US" sz="1200" dirty="0"/>
              <a:t>=</a:t>
            </a:r>
          </a:p>
          <a:p>
            <a:r>
              <a:rPr lang="en-US" sz="1200" dirty="0"/>
              <a:t>67,1 </a:t>
            </a:r>
            <a:r>
              <a:rPr lang="en-US" sz="1200" dirty="0" smtClean="0"/>
              <a:t>A</a:t>
            </a:r>
            <a:endParaRPr lang="en-US" sz="1200" dirty="0"/>
          </a:p>
        </p:txBody>
      </p:sp>
      <p:sp>
        <p:nvSpPr>
          <p:cNvPr id="133" name="TextBox 132"/>
          <p:cNvSpPr txBox="1"/>
          <p:nvPr/>
        </p:nvSpPr>
        <p:spPr>
          <a:xfrm>
            <a:off x="3966507" y="3733800"/>
            <a:ext cx="716863" cy="461665"/>
          </a:xfrm>
          <a:prstGeom prst="rect">
            <a:avLst/>
          </a:prstGeom>
          <a:noFill/>
        </p:spPr>
        <p:txBody>
          <a:bodyPr wrap="none" rtlCol="0">
            <a:spAutoFit/>
          </a:bodyPr>
          <a:lstStyle/>
          <a:p>
            <a:r>
              <a:rPr lang="en-US" sz="1200" dirty="0" smtClean="0"/>
              <a:t>FUSE</a:t>
            </a:r>
            <a:r>
              <a:rPr lang="en-US" sz="1200" baseline="-25000" dirty="0" smtClean="0"/>
              <a:t>M6</a:t>
            </a:r>
            <a:r>
              <a:rPr lang="en-US" sz="1200" dirty="0"/>
              <a:t>=</a:t>
            </a:r>
          </a:p>
          <a:p>
            <a:r>
              <a:rPr lang="en-US" sz="1200" dirty="0"/>
              <a:t>107,4 </a:t>
            </a:r>
            <a:r>
              <a:rPr lang="en-US" sz="1200" dirty="0" smtClean="0"/>
              <a:t>A</a:t>
            </a:r>
            <a:endParaRPr lang="en-US" sz="1200" dirty="0"/>
          </a:p>
        </p:txBody>
      </p:sp>
      <p:cxnSp>
        <p:nvCxnSpPr>
          <p:cNvPr id="134" name="Straight Connector 133"/>
          <p:cNvCxnSpPr/>
          <p:nvPr/>
        </p:nvCxnSpPr>
        <p:spPr>
          <a:xfrm>
            <a:off x="5271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458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36" name="TextBox 135"/>
          <p:cNvSpPr txBox="1"/>
          <p:nvPr/>
        </p:nvSpPr>
        <p:spPr>
          <a:xfrm>
            <a:off x="4800600" y="5257800"/>
            <a:ext cx="667170" cy="461665"/>
          </a:xfrm>
          <a:prstGeom prst="rect">
            <a:avLst/>
          </a:prstGeom>
          <a:noFill/>
        </p:spPr>
        <p:txBody>
          <a:bodyPr wrap="none" rtlCol="0">
            <a:spAutoFit/>
          </a:bodyPr>
          <a:lstStyle/>
          <a:p>
            <a:r>
              <a:rPr lang="en-US" sz="1200" dirty="0" smtClean="0"/>
              <a:t>KHA</a:t>
            </a:r>
            <a:r>
              <a:rPr lang="en-US" sz="1200" baseline="-25000" dirty="0" smtClean="0"/>
              <a:t>M7</a:t>
            </a:r>
            <a:r>
              <a:rPr lang="en-US" sz="1200" dirty="0" smtClean="0"/>
              <a:t>=</a:t>
            </a:r>
            <a:endParaRPr lang="en-US" sz="1200" dirty="0"/>
          </a:p>
          <a:p>
            <a:r>
              <a:rPr lang="en-US" sz="1200" dirty="0" smtClean="0"/>
              <a:t>16,8 A</a:t>
            </a:r>
            <a:endParaRPr lang="en-US" sz="1200" dirty="0"/>
          </a:p>
        </p:txBody>
      </p:sp>
      <p:sp>
        <p:nvSpPr>
          <p:cNvPr id="137" name="TextBox 136"/>
          <p:cNvSpPr txBox="1"/>
          <p:nvPr/>
        </p:nvSpPr>
        <p:spPr>
          <a:xfrm>
            <a:off x="4800600" y="4724400"/>
            <a:ext cx="658001" cy="461665"/>
          </a:xfrm>
          <a:prstGeom prst="rect">
            <a:avLst/>
          </a:prstGeom>
          <a:noFill/>
        </p:spPr>
        <p:txBody>
          <a:bodyPr wrap="none" rtlCol="0">
            <a:spAutoFit/>
          </a:bodyPr>
          <a:lstStyle/>
          <a:p>
            <a:r>
              <a:rPr lang="en-US" sz="1200" dirty="0" smtClean="0"/>
              <a:t>TOR</a:t>
            </a:r>
            <a:r>
              <a:rPr lang="en-US" sz="1200" baseline="-25000" dirty="0" smtClean="0"/>
              <a:t>M7</a:t>
            </a:r>
            <a:r>
              <a:rPr lang="en-US" sz="1200" dirty="0"/>
              <a:t>=</a:t>
            </a:r>
          </a:p>
          <a:p>
            <a:r>
              <a:rPr lang="en-US" sz="1200" dirty="0" smtClean="0"/>
              <a:t>14,8A</a:t>
            </a:r>
            <a:endParaRPr lang="en-US" sz="1200" dirty="0"/>
          </a:p>
        </p:txBody>
      </p:sp>
      <p:sp>
        <p:nvSpPr>
          <p:cNvPr id="138" name="TextBox 137"/>
          <p:cNvSpPr txBox="1"/>
          <p:nvPr/>
        </p:nvSpPr>
        <p:spPr>
          <a:xfrm>
            <a:off x="4800600" y="4267200"/>
            <a:ext cx="697627" cy="461665"/>
          </a:xfrm>
          <a:prstGeom prst="rect">
            <a:avLst/>
          </a:prstGeom>
          <a:noFill/>
        </p:spPr>
        <p:txBody>
          <a:bodyPr wrap="none" rtlCol="0">
            <a:spAutoFit/>
          </a:bodyPr>
          <a:lstStyle/>
          <a:p>
            <a:r>
              <a:rPr lang="en-US" sz="1200" dirty="0" smtClean="0"/>
              <a:t>MCB</a:t>
            </a:r>
            <a:r>
              <a:rPr lang="en-US" sz="1200" baseline="-25000" dirty="0" smtClean="0"/>
              <a:t>M7</a:t>
            </a:r>
            <a:r>
              <a:rPr lang="en-US" sz="1200" dirty="0"/>
              <a:t>=</a:t>
            </a:r>
          </a:p>
          <a:p>
            <a:r>
              <a:rPr lang="en-US" sz="1200" dirty="0" smtClean="0"/>
              <a:t>33,6 A</a:t>
            </a:r>
            <a:endParaRPr lang="en-US" sz="1200" dirty="0"/>
          </a:p>
        </p:txBody>
      </p:sp>
      <p:sp>
        <p:nvSpPr>
          <p:cNvPr id="139" name="TextBox 138"/>
          <p:cNvSpPr txBox="1"/>
          <p:nvPr/>
        </p:nvSpPr>
        <p:spPr>
          <a:xfrm>
            <a:off x="4833542" y="3733800"/>
            <a:ext cx="716863" cy="461665"/>
          </a:xfrm>
          <a:prstGeom prst="rect">
            <a:avLst/>
          </a:prstGeom>
          <a:noFill/>
        </p:spPr>
        <p:txBody>
          <a:bodyPr wrap="none" rtlCol="0">
            <a:spAutoFit/>
          </a:bodyPr>
          <a:lstStyle/>
          <a:p>
            <a:r>
              <a:rPr lang="en-US" sz="1200" dirty="0" smtClean="0"/>
              <a:t>FUSE</a:t>
            </a:r>
            <a:r>
              <a:rPr lang="en-US" sz="1200" baseline="-25000" dirty="0" smtClean="0"/>
              <a:t>M7</a:t>
            </a:r>
            <a:r>
              <a:rPr lang="en-US" sz="1200" dirty="0"/>
              <a:t>=</a:t>
            </a:r>
          </a:p>
          <a:p>
            <a:r>
              <a:rPr lang="en-US" sz="1200" dirty="0" smtClean="0"/>
              <a:t>53,7 A</a:t>
            </a:r>
            <a:endParaRPr lang="en-US" sz="1200" dirty="0"/>
          </a:p>
        </p:txBody>
      </p:sp>
      <p:cxnSp>
        <p:nvCxnSpPr>
          <p:cNvPr id="140" name="Straight Connector 139"/>
          <p:cNvCxnSpPr/>
          <p:nvPr/>
        </p:nvCxnSpPr>
        <p:spPr>
          <a:xfrm>
            <a:off x="600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19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42" name="TextBox 141"/>
          <p:cNvSpPr txBox="1"/>
          <p:nvPr/>
        </p:nvSpPr>
        <p:spPr>
          <a:xfrm>
            <a:off x="5533765" y="5257800"/>
            <a:ext cx="667170" cy="461665"/>
          </a:xfrm>
          <a:prstGeom prst="rect">
            <a:avLst/>
          </a:prstGeom>
          <a:noFill/>
        </p:spPr>
        <p:txBody>
          <a:bodyPr wrap="none" rtlCol="0">
            <a:spAutoFit/>
          </a:bodyPr>
          <a:lstStyle/>
          <a:p>
            <a:r>
              <a:rPr lang="en-US" sz="1200" dirty="0" smtClean="0"/>
              <a:t>KHA</a:t>
            </a:r>
            <a:r>
              <a:rPr lang="en-US" sz="1200" baseline="-25000" dirty="0" smtClean="0"/>
              <a:t>M8</a:t>
            </a:r>
            <a:r>
              <a:rPr lang="en-US" sz="1200" dirty="0"/>
              <a:t>=</a:t>
            </a:r>
          </a:p>
          <a:p>
            <a:r>
              <a:rPr lang="en-US" sz="1200" dirty="0"/>
              <a:t>16,8 </a:t>
            </a:r>
            <a:r>
              <a:rPr lang="en-US" sz="1200" dirty="0" smtClean="0"/>
              <a:t>A</a:t>
            </a:r>
            <a:endParaRPr lang="en-US" sz="1200" dirty="0"/>
          </a:p>
        </p:txBody>
      </p:sp>
      <p:sp>
        <p:nvSpPr>
          <p:cNvPr id="143" name="TextBox 142"/>
          <p:cNvSpPr txBox="1"/>
          <p:nvPr/>
        </p:nvSpPr>
        <p:spPr>
          <a:xfrm>
            <a:off x="5533765" y="4724400"/>
            <a:ext cx="658001" cy="461665"/>
          </a:xfrm>
          <a:prstGeom prst="rect">
            <a:avLst/>
          </a:prstGeom>
          <a:noFill/>
        </p:spPr>
        <p:txBody>
          <a:bodyPr wrap="none" rtlCol="0">
            <a:spAutoFit/>
          </a:bodyPr>
          <a:lstStyle/>
          <a:p>
            <a:r>
              <a:rPr lang="en-US" sz="1200" dirty="0" smtClean="0"/>
              <a:t>TOR</a:t>
            </a:r>
            <a:r>
              <a:rPr lang="en-US" sz="1200" baseline="-25000" dirty="0" smtClean="0"/>
              <a:t>M8</a:t>
            </a:r>
            <a:r>
              <a:rPr lang="en-US" sz="1200" dirty="0"/>
              <a:t>=</a:t>
            </a:r>
          </a:p>
          <a:p>
            <a:r>
              <a:rPr lang="en-US" sz="1200" dirty="0" smtClean="0"/>
              <a:t>14,8A</a:t>
            </a:r>
            <a:endParaRPr lang="en-US" sz="1200" dirty="0"/>
          </a:p>
        </p:txBody>
      </p:sp>
      <p:sp>
        <p:nvSpPr>
          <p:cNvPr id="144" name="TextBox 143"/>
          <p:cNvSpPr txBox="1"/>
          <p:nvPr/>
        </p:nvSpPr>
        <p:spPr>
          <a:xfrm>
            <a:off x="5533765" y="4267200"/>
            <a:ext cx="697627" cy="461665"/>
          </a:xfrm>
          <a:prstGeom prst="rect">
            <a:avLst/>
          </a:prstGeom>
          <a:noFill/>
        </p:spPr>
        <p:txBody>
          <a:bodyPr wrap="none" rtlCol="0">
            <a:spAutoFit/>
          </a:bodyPr>
          <a:lstStyle/>
          <a:p>
            <a:r>
              <a:rPr lang="en-US" sz="1200" dirty="0" smtClean="0"/>
              <a:t>MCB</a:t>
            </a:r>
            <a:r>
              <a:rPr lang="en-US" sz="1200" baseline="-25000" dirty="0" smtClean="0"/>
              <a:t>M8</a:t>
            </a:r>
            <a:r>
              <a:rPr lang="en-US" sz="1200" dirty="0"/>
              <a:t>=</a:t>
            </a:r>
          </a:p>
          <a:p>
            <a:r>
              <a:rPr lang="en-US" sz="1200" dirty="0"/>
              <a:t>33,6 </a:t>
            </a:r>
            <a:r>
              <a:rPr lang="en-US" sz="1200" dirty="0" smtClean="0"/>
              <a:t>A</a:t>
            </a:r>
            <a:endParaRPr lang="en-US" sz="1200" dirty="0"/>
          </a:p>
        </p:txBody>
      </p:sp>
      <p:sp>
        <p:nvSpPr>
          <p:cNvPr id="145" name="TextBox 144"/>
          <p:cNvSpPr txBox="1"/>
          <p:nvPr/>
        </p:nvSpPr>
        <p:spPr>
          <a:xfrm>
            <a:off x="5566707" y="3733800"/>
            <a:ext cx="716863" cy="461665"/>
          </a:xfrm>
          <a:prstGeom prst="rect">
            <a:avLst/>
          </a:prstGeom>
          <a:noFill/>
        </p:spPr>
        <p:txBody>
          <a:bodyPr wrap="none" rtlCol="0">
            <a:spAutoFit/>
          </a:bodyPr>
          <a:lstStyle/>
          <a:p>
            <a:r>
              <a:rPr lang="en-US" sz="1200" dirty="0" smtClean="0"/>
              <a:t>FUSE</a:t>
            </a:r>
            <a:r>
              <a:rPr lang="en-US" sz="1200" baseline="-25000" dirty="0" smtClean="0"/>
              <a:t>M8</a:t>
            </a:r>
            <a:r>
              <a:rPr lang="en-US" sz="1200" dirty="0"/>
              <a:t>=</a:t>
            </a:r>
          </a:p>
          <a:p>
            <a:r>
              <a:rPr lang="en-US" sz="1200" dirty="0"/>
              <a:t>53,7 </a:t>
            </a:r>
            <a:r>
              <a:rPr lang="en-US" sz="1200" dirty="0" smtClean="0"/>
              <a:t>A</a:t>
            </a:r>
            <a:endParaRPr lang="en-US" sz="1200" dirty="0"/>
          </a:p>
        </p:txBody>
      </p:sp>
      <p:cxnSp>
        <p:nvCxnSpPr>
          <p:cNvPr id="146" name="Straight Connector 145"/>
          <p:cNvCxnSpPr/>
          <p:nvPr/>
        </p:nvCxnSpPr>
        <p:spPr>
          <a:xfrm>
            <a:off x="6766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953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48" name="TextBox 147"/>
          <p:cNvSpPr txBox="1"/>
          <p:nvPr/>
        </p:nvSpPr>
        <p:spPr>
          <a:xfrm>
            <a:off x="6295765" y="5257800"/>
            <a:ext cx="591829" cy="461665"/>
          </a:xfrm>
          <a:prstGeom prst="rect">
            <a:avLst/>
          </a:prstGeom>
          <a:noFill/>
        </p:spPr>
        <p:txBody>
          <a:bodyPr wrap="none" rtlCol="0">
            <a:spAutoFit/>
          </a:bodyPr>
          <a:lstStyle/>
          <a:p>
            <a:r>
              <a:rPr lang="en-US" sz="1200" dirty="0" smtClean="0"/>
              <a:t>KHA</a:t>
            </a:r>
            <a:r>
              <a:rPr lang="en-US" sz="1200" baseline="-25000" dirty="0" smtClean="0"/>
              <a:t>H</a:t>
            </a:r>
            <a:r>
              <a:rPr lang="en-US" sz="1200" dirty="0"/>
              <a:t>=</a:t>
            </a:r>
          </a:p>
          <a:p>
            <a:r>
              <a:rPr lang="en-US" sz="1200" dirty="0" smtClean="0"/>
              <a:t>49,2 A</a:t>
            </a:r>
            <a:endParaRPr lang="en-US" sz="1200" dirty="0"/>
          </a:p>
        </p:txBody>
      </p:sp>
      <p:sp>
        <p:nvSpPr>
          <p:cNvPr id="149" name="TextBox 148"/>
          <p:cNvSpPr txBox="1"/>
          <p:nvPr/>
        </p:nvSpPr>
        <p:spPr>
          <a:xfrm>
            <a:off x="6295765" y="4724400"/>
            <a:ext cx="582660" cy="461665"/>
          </a:xfrm>
          <a:prstGeom prst="rect">
            <a:avLst/>
          </a:prstGeom>
          <a:noFill/>
        </p:spPr>
        <p:txBody>
          <a:bodyPr wrap="none" rtlCol="0">
            <a:spAutoFit/>
          </a:bodyPr>
          <a:lstStyle/>
          <a:p>
            <a:r>
              <a:rPr lang="en-US" sz="1200" dirty="0" smtClean="0"/>
              <a:t>TOR</a:t>
            </a:r>
            <a:r>
              <a:rPr lang="en-US" sz="1200" baseline="-25000" dirty="0" smtClean="0"/>
              <a:t>H</a:t>
            </a:r>
            <a:r>
              <a:rPr lang="en-US" sz="1200" dirty="0"/>
              <a:t>=</a:t>
            </a:r>
          </a:p>
          <a:p>
            <a:r>
              <a:rPr lang="en-US" sz="1200" dirty="0" smtClean="0"/>
              <a:t>43,3 A</a:t>
            </a:r>
            <a:endParaRPr lang="en-US" sz="1200" dirty="0"/>
          </a:p>
        </p:txBody>
      </p:sp>
      <p:sp>
        <p:nvSpPr>
          <p:cNvPr id="150" name="TextBox 149"/>
          <p:cNvSpPr txBox="1"/>
          <p:nvPr/>
        </p:nvSpPr>
        <p:spPr>
          <a:xfrm>
            <a:off x="6295765" y="4267200"/>
            <a:ext cx="622286" cy="461665"/>
          </a:xfrm>
          <a:prstGeom prst="rect">
            <a:avLst/>
          </a:prstGeom>
          <a:noFill/>
        </p:spPr>
        <p:txBody>
          <a:bodyPr wrap="none" rtlCol="0">
            <a:spAutoFit/>
          </a:bodyPr>
          <a:lstStyle/>
          <a:p>
            <a:r>
              <a:rPr lang="en-US" sz="1200" dirty="0" smtClean="0"/>
              <a:t>MCB</a:t>
            </a:r>
            <a:r>
              <a:rPr lang="en-US" sz="1200" baseline="-25000" dirty="0" smtClean="0"/>
              <a:t>H</a:t>
            </a:r>
            <a:r>
              <a:rPr lang="en-US" sz="1200" dirty="0"/>
              <a:t>=</a:t>
            </a:r>
          </a:p>
          <a:p>
            <a:r>
              <a:rPr lang="en-US" sz="1200" dirty="0" smtClean="0"/>
              <a:t>98,4 A</a:t>
            </a:r>
            <a:endParaRPr lang="en-US" sz="1200" dirty="0"/>
          </a:p>
        </p:txBody>
      </p:sp>
      <p:sp>
        <p:nvSpPr>
          <p:cNvPr id="151" name="TextBox 150"/>
          <p:cNvSpPr txBox="1"/>
          <p:nvPr/>
        </p:nvSpPr>
        <p:spPr>
          <a:xfrm>
            <a:off x="6328707" y="3733800"/>
            <a:ext cx="662361" cy="461665"/>
          </a:xfrm>
          <a:prstGeom prst="rect">
            <a:avLst/>
          </a:prstGeom>
          <a:noFill/>
        </p:spPr>
        <p:txBody>
          <a:bodyPr wrap="none" rtlCol="0">
            <a:spAutoFit/>
          </a:bodyPr>
          <a:lstStyle/>
          <a:p>
            <a:r>
              <a:rPr lang="en-US" sz="1200" dirty="0" smtClean="0"/>
              <a:t>FUSE</a:t>
            </a:r>
            <a:r>
              <a:rPr lang="en-US" sz="1200" baseline="-25000" dirty="0" smtClean="0"/>
              <a:t>H</a:t>
            </a:r>
            <a:r>
              <a:rPr lang="en-US" sz="1200" dirty="0"/>
              <a:t>=</a:t>
            </a:r>
          </a:p>
          <a:p>
            <a:r>
              <a:rPr lang="en-US" sz="1200" dirty="0" smtClean="0"/>
              <a:t>157,5 A</a:t>
            </a:r>
            <a:endParaRPr lang="en-US" sz="1200" dirty="0"/>
          </a:p>
        </p:txBody>
      </p:sp>
      <p:cxnSp>
        <p:nvCxnSpPr>
          <p:cNvPr id="152" name="Straight Connector 151"/>
          <p:cNvCxnSpPr/>
          <p:nvPr/>
        </p:nvCxnSpPr>
        <p:spPr>
          <a:xfrm>
            <a:off x="7493767"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681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54" name="TextBox 153"/>
          <p:cNvSpPr txBox="1"/>
          <p:nvPr/>
        </p:nvSpPr>
        <p:spPr>
          <a:xfrm>
            <a:off x="7023339" y="5257800"/>
            <a:ext cx="583814" cy="461665"/>
          </a:xfrm>
          <a:prstGeom prst="rect">
            <a:avLst/>
          </a:prstGeom>
          <a:noFill/>
        </p:spPr>
        <p:txBody>
          <a:bodyPr wrap="none" rtlCol="0">
            <a:spAutoFit/>
          </a:bodyPr>
          <a:lstStyle/>
          <a:p>
            <a:r>
              <a:rPr lang="en-US" sz="1200" dirty="0" smtClean="0"/>
              <a:t>KHA</a:t>
            </a:r>
            <a:r>
              <a:rPr lang="en-US" sz="1200" baseline="-25000" dirty="0" smtClean="0"/>
              <a:t>B</a:t>
            </a:r>
            <a:r>
              <a:rPr lang="en-US" sz="1200" dirty="0"/>
              <a:t>=</a:t>
            </a:r>
          </a:p>
          <a:p>
            <a:r>
              <a:rPr lang="en-US" sz="1200" dirty="0" smtClean="0"/>
              <a:t>40,3 A</a:t>
            </a:r>
            <a:endParaRPr lang="en-US" sz="1200" dirty="0"/>
          </a:p>
        </p:txBody>
      </p:sp>
      <p:sp>
        <p:nvSpPr>
          <p:cNvPr id="155" name="TextBox 154"/>
          <p:cNvSpPr txBox="1"/>
          <p:nvPr/>
        </p:nvSpPr>
        <p:spPr>
          <a:xfrm>
            <a:off x="7023339" y="4724400"/>
            <a:ext cx="574644" cy="461665"/>
          </a:xfrm>
          <a:prstGeom prst="rect">
            <a:avLst/>
          </a:prstGeom>
          <a:noFill/>
        </p:spPr>
        <p:txBody>
          <a:bodyPr wrap="none" rtlCol="0">
            <a:spAutoFit/>
          </a:bodyPr>
          <a:lstStyle/>
          <a:p>
            <a:r>
              <a:rPr lang="en-US" sz="1200" dirty="0" smtClean="0"/>
              <a:t>TOR</a:t>
            </a:r>
            <a:r>
              <a:rPr lang="en-US" sz="1200" baseline="-25000" dirty="0" smtClean="0"/>
              <a:t>B</a:t>
            </a:r>
            <a:r>
              <a:rPr lang="en-US" sz="1200" dirty="0"/>
              <a:t>=</a:t>
            </a:r>
          </a:p>
          <a:p>
            <a:r>
              <a:rPr lang="en-US" sz="1200" dirty="0" smtClean="0"/>
              <a:t>35,4A</a:t>
            </a:r>
            <a:endParaRPr lang="en-US" sz="1200" dirty="0"/>
          </a:p>
        </p:txBody>
      </p:sp>
      <p:sp>
        <p:nvSpPr>
          <p:cNvPr id="156" name="TextBox 155"/>
          <p:cNvSpPr txBox="1"/>
          <p:nvPr/>
        </p:nvSpPr>
        <p:spPr>
          <a:xfrm>
            <a:off x="7023339" y="4267200"/>
            <a:ext cx="614271" cy="461665"/>
          </a:xfrm>
          <a:prstGeom prst="rect">
            <a:avLst/>
          </a:prstGeom>
          <a:noFill/>
        </p:spPr>
        <p:txBody>
          <a:bodyPr wrap="none" rtlCol="0">
            <a:spAutoFit/>
          </a:bodyPr>
          <a:lstStyle/>
          <a:p>
            <a:r>
              <a:rPr lang="en-US" sz="1200" dirty="0" smtClean="0"/>
              <a:t>MCB</a:t>
            </a:r>
            <a:r>
              <a:rPr lang="en-US" sz="1200" baseline="-25000" dirty="0" smtClean="0"/>
              <a:t>B</a:t>
            </a:r>
            <a:r>
              <a:rPr lang="en-US" sz="1200" dirty="0"/>
              <a:t>=</a:t>
            </a:r>
          </a:p>
          <a:p>
            <a:r>
              <a:rPr lang="en-US" sz="1200" dirty="0" smtClean="0"/>
              <a:t>80,5 A</a:t>
            </a:r>
            <a:endParaRPr lang="en-US" sz="1200" dirty="0"/>
          </a:p>
        </p:txBody>
      </p:sp>
      <p:sp>
        <p:nvSpPr>
          <p:cNvPr id="157" name="TextBox 156"/>
          <p:cNvSpPr txBox="1"/>
          <p:nvPr/>
        </p:nvSpPr>
        <p:spPr>
          <a:xfrm>
            <a:off x="7056281" y="3733800"/>
            <a:ext cx="662361" cy="461665"/>
          </a:xfrm>
          <a:prstGeom prst="rect">
            <a:avLst/>
          </a:prstGeom>
          <a:noFill/>
        </p:spPr>
        <p:txBody>
          <a:bodyPr wrap="none" rtlCol="0">
            <a:spAutoFit/>
          </a:bodyPr>
          <a:lstStyle/>
          <a:p>
            <a:r>
              <a:rPr lang="en-US" sz="1200" dirty="0" smtClean="0"/>
              <a:t>FUSE</a:t>
            </a:r>
            <a:r>
              <a:rPr lang="en-US" sz="1200" baseline="-25000" dirty="0" smtClean="0"/>
              <a:t>B</a:t>
            </a:r>
            <a:r>
              <a:rPr lang="en-US" sz="1200" dirty="0"/>
              <a:t>=</a:t>
            </a:r>
          </a:p>
          <a:p>
            <a:r>
              <a:rPr lang="en-US" sz="1200" dirty="0" smtClean="0"/>
              <a:t>128,8 A</a:t>
            </a:r>
            <a:endParaRPr lang="en-US" sz="1200" dirty="0"/>
          </a:p>
        </p:txBody>
      </p:sp>
      <p:cxnSp>
        <p:nvCxnSpPr>
          <p:cNvPr id="158" name="Straight Connector 157"/>
          <p:cNvCxnSpPr/>
          <p:nvPr/>
        </p:nvCxnSpPr>
        <p:spPr>
          <a:xfrm>
            <a:off x="8443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59" name="TextBox 158"/>
          <p:cNvSpPr txBox="1"/>
          <p:nvPr/>
        </p:nvSpPr>
        <p:spPr>
          <a:xfrm>
            <a:off x="7785339" y="5257800"/>
            <a:ext cx="583814" cy="461665"/>
          </a:xfrm>
          <a:prstGeom prst="rect">
            <a:avLst/>
          </a:prstGeom>
          <a:noFill/>
        </p:spPr>
        <p:txBody>
          <a:bodyPr wrap="none" rtlCol="0">
            <a:spAutoFit/>
          </a:bodyPr>
          <a:lstStyle/>
          <a:p>
            <a:r>
              <a:rPr lang="en-US" sz="1200" dirty="0" smtClean="0"/>
              <a:t>KHA</a:t>
            </a:r>
            <a:r>
              <a:rPr lang="en-US" sz="1200" baseline="-25000" dirty="0" smtClean="0"/>
              <a:t>L</a:t>
            </a:r>
            <a:r>
              <a:rPr lang="en-US" sz="1200" dirty="0"/>
              <a:t>=</a:t>
            </a:r>
          </a:p>
          <a:p>
            <a:r>
              <a:rPr lang="en-US" sz="1200" dirty="0" smtClean="0"/>
              <a:t>16,7 A</a:t>
            </a:r>
            <a:endParaRPr lang="en-US" sz="1200" dirty="0"/>
          </a:p>
        </p:txBody>
      </p:sp>
      <p:sp>
        <p:nvSpPr>
          <p:cNvPr id="160" name="TextBox 159"/>
          <p:cNvSpPr txBox="1"/>
          <p:nvPr/>
        </p:nvSpPr>
        <p:spPr>
          <a:xfrm>
            <a:off x="7785339" y="4724400"/>
            <a:ext cx="561820" cy="461665"/>
          </a:xfrm>
          <a:prstGeom prst="rect">
            <a:avLst/>
          </a:prstGeom>
          <a:noFill/>
        </p:spPr>
        <p:txBody>
          <a:bodyPr wrap="none" rtlCol="0">
            <a:spAutoFit/>
          </a:bodyPr>
          <a:lstStyle/>
          <a:p>
            <a:r>
              <a:rPr lang="en-US" sz="1200" dirty="0" smtClean="0"/>
              <a:t>TOR</a:t>
            </a:r>
            <a:r>
              <a:rPr lang="en-US" sz="1200" baseline="-25000" dirty="0" smtClean="0"/>
              <a:t>L</a:t>
            </a:r>
            <a:r>
              <a:rPr lang="en-US" sz="1200" dirty="0"/>
              <a:t>=</a:t>
            </a:r>
          </a:p>
          <a:p>
            <a:r>
              <a:rPr lang="en-US" sz="1200" dirty="0" smtClean="0"/>
              <a:t>14,7A</a:t>
            </a:r>
            <a:endParaRPr lang="en-US" sz="1200" dirty="0"/>
          </a:p>
        </p:txBody>
      </p:sp>
      <p:sp>
        <p:nvSpPr>
          <p:cNvPr id="161" name="TextBox 160"/>
          <p:cNvSpPr txBox="1"/>
          <p:nvPr/>
        </p:nvSpPr>
        <p:spPr>
          <a:xfrm>
            <a:off x="7785339" y="4267200"/>
            <a:ext cx="601447" cy="461665"/>
          </a:xfrm>
          <a:prstGeom prst="rect">
            <a:avLst/>
          </a:prstGeom>
          <a:noFill/>
        </p:spPr>
        <p:txBody>
          <a:bodyPr wrap="none" rtlCol="0">
            <a:spAutoFit/>
          </a:bodyPr>
          <a:lstStyle/>
          <a:p>
            <a:r>
              <a:rPr lang="en-US" sz="1200" dirty="0" smtClean="0"/>
              <a:t>MCB</a:t>
            </a:r>
            <a:r>
              <a:rPr lang="en-US" sz="1200" baseline="-25000" dirty="0" smtClean="0"/>
              <a:t>L</a:t>
            </a:r>
            <a:r>
              <a:rPr lang="en-US" sz="1200" dirty="0"/>
              <a:t>=</a:t>
            </a:r>
          </a:p>
          <a:p>
            <a:r>
              <a:rPr lang="en-US" sz="1200" dirty="0" smtClean="0"/>
              <a:t>33,4 A</a:t>
            </a:r>
            <a:endParaRPr lang="en-US" sz="1200" dirty="0"/>
          </a:p>
        </p:txBody>
      </p:sp>
      <p:sp>
        <p:nvSpPr>
          <p:cNvPr id="162" name="TextBox 161"/>
          <p:cNvSpPr txBox="1"/>
          <p:nvPr/>
        </p:nvSpPr>
        <p:spPr>
          <a:xfrm>
            <a:off x="7818281" y="3733800"/>
            <a:ext cx="620683" cy="461665"/>
          </a:xfrm>
          <a:prstGeom prst="rect">
            <a:avLst/>
          </a:prstGeom>
          <a:noFill/>
        </p:spPr>
        <p:txBody>
          <a:bodyPr wrap="none" rtlCol="0">
            <a:spAutoFit/>
          </a:bodyPr>
          <a:lstStyle/>
          <a:p>
            <a:r>
              <a:rPr lang="en-US" sz="1200" dirty="0" smtClean="0"/>
              <a:t>FUSE</a:t>
            </a:r>
            <a:r>
              <a:rPr lang="en-US" sz="1200" baseline="-25000" dirty="0" smtClean="0"/>
              <a:t>L</a:t>
            </a:r>
            <a:r>
              <a:rPr lang="en-US" sz="1200" dirty="0"/>
              <a:t>=</a:t>
            </a:r>
          </a:p>
          <a:p>
            <a:r>
              <a:rPr lang="en-US" sz="1200" dirty="0" smtClean="0"/>
              <a:t>53,5 A</a:t>
            </a:r>
            <a:endParaRPr lang="en-US" sz="1200" dirty="0"/>
          </a:p>
        </p:txBody>
      </p:sp>
      <p:cxnSp>
        <p:nvCxnSpPr>
          <p:cNvPr id="163" name="Straight Connector 162"/>
          <p:cNvCxnSpPr/>
          <p:nvPr/>
        </p:nvCxnSpPr>
        <p:spPr>
          <a:xfrm>
            <a:off x="82520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57200" y="6291590"/>
            <a:ext cx="809837"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134,2A</a:t>
            </a:r>
            <a:endParaRPr lang="en-US" sz="1100" dirty="0"/>
          </a:p>
        </p:txBody>
      </p:sp>
      <p:sp>
        <p:nvSpPr>
          <p:cNvPr id="165" name="TextBox 164"/>
          <p:cNvSpPr txBox="1"/>
          <p:nvPr/>
        </p:nvSpPr>
        <p:spPr>
          <a:xfrm>
            <a:off x="1171363" y="6291590"/>
            <a:ext cx="809837"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134,2A</a:t>
            </a:r>
            <a:endParaRPr lang="en-US" sz="1100" dirty="0"/>
          </a:p>
        </p:txBody>
      </p:sp>
      <p:sp>
        <p:nvSpPr>
          <p:cNvPr id="166" name="TextBox 165"/>
          <p:cNvSpPr txBox="1"/>
          <p:nvPr/>
        </p:nvSpPr>
        <p:spPr>
          <a:xfrm>
            <a:off x="2009563" y="624840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53,7A</a:t>
            </a:r>
            <a:endParaRPr lang="en-US" sz="1100" dirty="0"/>
          </a:p>
        </p:txBody>
      </p:sp>
      <p:sp>
        <p:nvSpPr>
          <p:cNvPr id="167" name="TextBox 166"/>
          <p:cNvSpPr txBox="1"/>
          <p:nvPr/>
        </p:nvSpPr>
        <p:spPr>
          <a:xfrm>
            <a:off x="2767498" y="624840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53,7A</a:t>
            </a:r>
            <a:endParaRPr lang="en-US" sz="1100" dirty="0"/>
          </a:p>
        </p:txBody>
      </p:sp>
      <p:sp>
        <p:nvSpPr>
          <p:cNvPr id="168" name="TextBox 167"/>
          <p:cNvSpPr txBox="1"/>
          <p:nvPr/>
        </p:nvSpPr>
        <p:spPr>
          <a:xfrm>
            <a:off x="3553246" y="6265653"/>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26,8A</a:t>
            </a:r>
            <a:endParaRPr lang="en-US" sz="1100" dirty="0"/>
          </a:p>
        </p:txBody>
      </p:sp>
      <p:sp>
        <p:nvSpPr>
          <p:cNvPr id="169" name="TextBox 168"/>
          <p:cNvSpPr txBox="1"/>
          <p:nvPr/>
        </p:nvSpPr>
        <p:spPr>
          <a:xfrm>
            <a:off x="4291498" y="629159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26,8A</a:t>
            </a:r>
            <a:endParaRPr lang="en-US" sz="1100" dirty="0"/>
          </a:p>
        </p:txBody>
      </p:sp>
      <p:sp>
        <p:nvSpPr>
          <p:cNvPr id="170" name="TextBox 169"/>
          <p:cNvSpPr txBox="1"/>
          <p:nvPr/>
        </p:nvSpPr>
        <p:spPr>
          <a:xfrm>
            <a:off x="5105400"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sp>
        <p:nvSpPr>
          <p:cNvPr id="171" name="TextBox 170"/>
          <p:cNvSpPr txBox="1"/>
          <p:nvPr/>
        </p:nvSpPr>
        <p:spPr>
          <a:xfrm>
            <a:off x="5859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sp>
        <p:nvSpPr>
          <p:cNvPr id="172" name="TextBox 171"/>
          <p:cNvSpPr txBox="1"/>
          <p:nvPr/>
        </p:nvSpPr>
        <p:spPr>
          <a:xfrm>
            <a:off x="6621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39,4 A</a:t>
            </a:r>
            <a:endParaRPr lang="en-US" sz="1100" dirty="0"/>
          </a:p>
        </p:txBody>
      </p:sp>
      <p:sp>
        <p:nvSpPr>
          <p:cNvPr id="173" name="TextBox 172"/>
          <p:cNvSpPr txBox="1"/>
          <p:nvPr/>
        </p:nvSpPr>
        <p:spPr>
          <a:xfrm>
            <a:off x="7383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32,2 A</a:t>
            </a:r>
            <a:endParaRPr lang="en-US" sz="1100" dirty="0"/>
          </a:p>
        </p:txBody>
      </p:sp>
      <p:sp>
        <p:nvSpPr>
          <p:cNvPr id="174" name="TextBox 173"/>
          <p:cNvSpPr txBox="1"/>
          <p:nvPr/>
        </p:nvSpPr>
        <p:spPr>
          <a:xfrm>
            <a:off x="8145637" y="63677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spTree>
    <p:extLst>
      <p:ext uri="{BB962C8B-B14F-4D97-AF65-F5344CB8AC3E}">
        <p14:creationId xmlns:p14="http://schemas.microsoft.com/office/powerpoint/2010/main" val="37469465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Introduction to Power Electronic by DMZ</a:t>
            </a: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64"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867400"/>
            <a:ext cx="602783" cy="26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952094"/>
            <a:ext cx="431018" cy="3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6" cstate="print">
            <a:lum bright="-40000" contrast="-40000"/>
            <a:extLst>
              <a:ext uri="{28A0092B-C50C-407E-A947-70E740481C1C}">
                <a14:useLocalDpi xmlns:a14="http://schemas.microsoft.com/office/drawing/2010/main" val="0"/>
              </a:ext>
            </a:extLst>
          </a:blip>
          <a:srcRect/>
          <a:stretch>
            <a:fillRect/>
          </a:stretch>
        </p:blipFill>
        <p:spPr bwMode="auto">
          <a:xfrm>
            <a:off x="8207642" y="5951111"/>
            <a:ext cx="479158" cy="45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699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 idx="0"/>
          </p:cNvCxnSpPr>
          <p:nvPr/>
        </p:nvCxnSpPr>
        <p:spPr>
          <a:xfrm>
            <a:off x="886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28600" y="5257800"/>
            <a:ext cx="590226" cy="276999"/>
          </a:xfrm>
          <a:prstGeom prst="rect">
            <a:avLst/>
          </a:prstGeom>
          <a:noFill/>
        </p:spPr>
        <p:txBody>
          <a:bodyPr wrap="none" rtlCol="0">
            <a:spAutoFit/>
          </a:bodyPr>
          <a:lstStyle/>
          <a:p>
            <a:r>
              <a:rPr lang="en-US" sz="1200" dirty="0" smtClean="0"/>
              <a:t>KHA</a:t>
            </a:r>
            <a:r>
              <a:rPr lang="en-US" sz="1200" baseline="-25000" dirty="0" smtClean="0"/>
              <a:t>M1</a:t>
            </a:r>
            <a:endParaRPr lang="en-US" sz="1200" dirty="0"/>
          </a:p>
        </p:txBody>
      </p:sp>
      <p:sp>
        <p:nvSpPr>
          <p:cNvPr id="22" name="TextBox 21"/>
          <p:cNvSpPr txBox="1"/>
          <p:nvPr/>
        </p:nvSpPr>
        <p:spPr>
          <a:xfrm>
            <a:off x="228600" y="4724400"/>
            <a:ext cx="581057" cy="276999"/>
          </a:xfrm>
          <a:prstGeom prst="rect">
            <a:avLst/>
          </a:prstGeom>
          <a:noFill/>
        </p:spPr>
        <p:txBody>
          <a:bodyPr wrap="none" rtlCol="0">
            <a:spAutoFit/>
          </a:bodyPr>
          <a:lstStyle/>
          <a:p>
            <a:r>
              <a:rPr lang="en-US" sz="1200" dirty="0" smtClean="0"/>
              <a:t>TOR</a:t>
            </a:r>
            <a:r>
              <a:rPr lang="en-US" sz="1200" baseline="-25000" dirty="0" smtClean="0"/>
              <a:t>M1</a:t>
            </a:r>
            <a:endParaRPr lang="en-US" sz="1200" dirty="0"/>
          </a:p>
        </p:txBody>
      </p:sp>
      <p:sp>
        <p:nvSpPr>
          <p:cNvPr id="23" name="TextBox 22"/>
          <p:cNvSpPr txBox="1"/>
          <p:nvPr/>
        </p:nvSpPr>
        <p:spPr>
          <a:xfrm>
            <a:off x="228600" y="4267200"/>
            <a:ext cx="620683" cy="276999"/>
          </a:xfrm>
          <a:prstGeom prst="rect">
            <a:avLst/>
          </a:prstGeom>
          <a:noFill/>
        </p:spPr>
        <p:txBody>
          <a:bodyPr wrap="none" rtlCol="0">
            <a:spAutoFit/>
          </a:bodyPr>
          <a:lstStyle/>
          <a:p>
            <a:r>
              <a:rPr lang="en-US" sz="1200" dirty="0" smtClean="0"/>
              <a:t>MCB</a:t>
            </a:r>
            <a:r>
              <a:rPr lang="en-US" sz="1200" baseline="-25000" dirty="0" smtClean="0"/>
              <a:t>M1</a:t>
            </a:r>
            <a:endParaRPr lang="en-US" sz="1200" baseline="-25000" dirty="0"/>
          </a:p>
        </p:txBody>
      </p:sp>
      <p:sp>
        <p:nvSpPr>
          <p:cNvPr id="24" name="TextBox 23"/>
          <p:cNvSpPr txBox="1"/>
          <p:nvPr/>
        </p:nvSpPr>
        <p:spPr>
          <a:xfrm>
            <a:off x="261542" y="3733800"/>
            <a:ext cx="639919" cy="276999"/>
          </a:xfrm>
          <a:prstGeom prst="rect">
            <a:avLst/>
          </a:prstGeom>
          <a:noFill/>
        </p:spPr>
        <p:txBody>
          <a:bodyPr wrap="none" rtlCol="0">
            <a:spAutoFit/>
          </a:bodyPr>
          <a:lstStyle/>
          <a:p>
            <a:r>
              <a:rPr lang="en-US" sz="1200" dirty="0" smtClean="0"/>
              <a:t>FUSE</a:t>
            </a:r>
            <a:r>
              <a:rPr lang="en-US" sz="1200" baseline="-25000" dirty="0" smtClean="0"/>
              <a:t>M1</a:t>
            </a:r>
            <a:endParaRPr lang="en-US" sz="1200" baseline="-25000" dirty="0"/>
          </a:p>
        </p:txBody>
      </p:sp>
      <p:cxnSp>
        <p:nvCxnSpPr>
          <p:cNvPr id="25" name="Straight Connector 24"/>
          <p:cNvCxnSpPr/>
          <p:nvPr/>
        </p:nvCxnSpPr>
        <p:spPr>
          <a:xfrm>
            <a:off x="1432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19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961765" y="5257800"/>
            <a:ext cx="590226" cy="276999"/>
          </a:xfrm>
          <a:prstGeom prst="rect">
            <a:avLst/>
          </a:prstGeom>
          <a:noFill/>
        </p:spPr>
        <p:txBody>
          <a:bodyPr wrap="none" rtlCol="0">
            <a:spAutoFit/>
          </a:bodyPr>
          <a:lstStyle/>
          <a:p>
            <a:r>
              <a:rPr lang="en-US" sz="1200" dirty="0" smtClean="0"/>
              <a:t>KHA</a:t>
            </a:r>
            <a:r>
              <a:rPr lang="en-US" sz="1200" baseline="-25000" dirty="0" smtClean="0"/>
              <a:t>M2</a:t>
            </a:r>
            <a:endParaRPr lang="en-US" sz="1200" dirty="0"/>
          </a:p>
        </p:txBody>
      </p:sp>
      <p:sp>
        <p:nvSpPr>
          <p:cNvPr id="28" name="TextBox 27"/>
          <p:cNvSpPr txBox="1"/>
          <p:nvPr/>
        </p:nvSpPr>
        <p:spPr>
          <a:xfrm>
            <a:off x="961765" y="4724400"/>
            <a:ext cx="581057" cy="276999"/>
          </a:xfrm>
          <a:prstGeom prst="rect">
            <a:avLst/>
          </a:prstGeom>
          <a:noFill/>
        </p:spPr>
        <p:txBody>
          <a:bodyPr wrap="none" rtlCol="0">
            <a:spAutoFit/>
          </a:bodyPr>
          <a:lstStyle/>
          <a:p>
            <a:r>
              <a:rPr lang="en-US" sz="1200" dirty="0" smtClean="0"/>
              <a:t>TOR</a:t>
            </a:r>
            <a:r>
              <a:rPr lang="en-US" sz="1200" baseline="-25000" dirty="0" smtClean="0"/>
              <a:t>M2</a:t>
            </a:r>
            <a:endParaRPr lang="en-US" sz="1200" dirty="0"/>
          </a:p>
        </p:txBody>
      </p:sp>
      <p:sp>
        <p:nvSpPr>
          <p:cNvPr id="29" name="TextBox 28"/>
          <p:cNvSpPr txBox="1"/>
          <p:nvPr/>
        </p:nvSpPr>
        <p:spPr>
          <a:xfrm>
            <a:off x="961765" y="4267200"/>
            <a:ext cx="620683" cy="276999"/>
          </a:xfrm>
          <a:prstGeom prst="rect">
            <a:avLst/>
          </a:prstGeom>
          <a:noFill/>
        </p:spPr>
        <p:txBody>
          <a:bodyPr wrap="none" rtlCol="0">
            <a:spAutoFit/>
          </a:bodyPr>
          <a:lstStyle/>
          <a:p>
            <a:r>
              <a:rPr lang="en-US" sz="1200" dirty="0" smtClean="0"/>
              <a:t>MCB</a:t>
            </a:r>
            <a:r>
              <a:rPr lang="en-US" sz="1200" baseline="-25000" dirty="0" smtClean="0"/>
              <a:t>M2</a:t>
            </a:r>
            <a:endParaRPr lang="en-US" sz="1200" baseline="-25000" dirty="0"/>
          </a:p>
        </p:txBody>
      </p:sp>
      <p:sp>
        <p:nvSpPr>
          <p:cNvPr id="30" name="TextBox 29"/>
          <p:cNvSpPr txBox="1"/>
          <p:nvPr/>
        </p:nvSpPr>
        <p:spPr>
          <a:xfrm>
            <a:off x="994707" y="3733800"/>
            <a:ext cx="639919" cy="276999"/>
          </a:xfrm>
          <a:prstGeom prst="rect">
            <a:avLst/>
          </a:prstGeom>
          <a:noFill/>
        </p:spPr>
        <p:txBody>
          <a:bodyPr wrap="none" rtlCol="0">
            <a:spAutoFit/>
          </a:bodyPr>
          <a:lstStyle/>
          <a:p>
            <a:r>
              <a:rPr lang="en-US" sz="1200" dirty="0" smtClean="0"/>
              <a:t>FUSE</a:t>
            </a:r>
            <a:r>
              <a:rPr lang="en-US" sz="1200" baseline="-25000" dirty="0" smtClean="0"/>
              <a:t>M2</a:t>
            </a:r>
            <a:endParaRPr lang="en-US" sz="1200" baseline="-25000" dirty="0"/>
          </a:p>
        </p:txBody>
      </p:sp>
      <p:cxnSp>
        <p:nvCxnSpPr>
          <p:cNvPr id="31" name="Straight Connector 30"/>
          <p:cNvCxnSpPr/>
          <p:nvPr/>
        </p:nvCxnSpPr>
        <p:spPr>
          <a:xfrm>
            <a:off x="219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1723765" y="5257800"/>
            <a:ext cx="590226" cy="276999"/>
          </a:xfrm>
          <a:prstGeom prst="rect">
            <a:avLst/>
          </a:prstGeom>
          <a:noFill/>
        </p:spPr>
        <p:txBody>
          <a:bodyPr wrap="none" rtlCol="0">
            <a:spAutoFit/>
          </a:bodyPr>
          <a:lstStyle/>
          <a:p>
            <a:r>
              <a:rPr lang="en-US" sz="1200" dirty="0" smtClean="0"/>
              <a:t>KHA</a:t>
            </a:r>
            <a:r>
              <a:rPr lang="en-US" sz="1200" baseline="-25000" dirty="0" smtClean="0"/>
              <a:t>M3</a:t>
            </a:r>
            <a:endParaRPr lang="en-US" sz="1200" dirty="0"/>
          </a:p>
        </p:txBody>
      </p:sp>
      <p:sp>
        <p:nvSpPr>
          <p:cNvPr id="34" name="TextBox 33"/>
          <p:cNvSpPr txBox="1"/>
          <p:nvPr/>
        </p:nvSpPr>
        <p:spPr>
          <a:xfrm>
            <a:off x="1723765" y="4724400"/>
            <a:ext cx="581057" cy="276999"/>
          </a:xfrm>
          <a:prstGeom prst="rect">
            <a:avLst/>
          </a:prstGeom>
          <a:noFill/>
        </p:spPr>
        <p:txBody>
          <a:bodyPr wrap="none" rtlCol="0">
            <a:spAutoFit/>
          </a:bodyPr>
          <a:lstStyle/>
          <a:p>
            <a:r>
              <a:rPr lang="en-US" sz="1200" dirty="0" smtClean="0"/>
              <a:t>TOR</a:t>
            </a:r>
            <a:r>
              <a:rPr lang="en-US" sz="1200" baseline="-25000" dirty="0" smtClean="0"/>
              <a:t>M3</a:t>
            </a:r>
            <a:endParaRPr lang="en-US" sz="1200" dirty="0"/>
          </a:p>
        </p:txBody>
      </p:sp>
      <p:sp>
        <p:nvSpPr>
          <p:cNvPr id="35" name="TextBox 34"/>
          <p:cNvSpPr txBox="1"/>
          <p:nvPr/>
        </p:nvSpPr>
        <p:spPr>
          <a:xfrm>
            <a:off x="1723765" y="4267200"/>
            <a:ext cx="620683" cy="276999"/>
          </a:xfrm>
          <a:prstGeom prst="rect">
            <a:avLst/>
          </a:prstGeom>
          <a:noFill/>
        </p:spPr>
        <p:txBody>
          <a:bodyPr wrap="none" rtlCol="0">
            <a:spAutoFit/>
          </a:bodyPr>
          <a:lstStyle/>
          <a:p>
            <a:r>
              <a:rPr lang="en-US" sz="1200" dirty="0" smtClean="0"/>
              <a:t>MCB</a:t>
            </a:r>
            <a:r>
              <a:rPr lang="en-US" sz="1200" baseline="-25000" dirty="0" smtClean="0"/>
              <a:t>M3</a:t>
            </a:r>
            <a:endParaRPr lang="en-US" sz="1200" baseline="-25000" dirty="0"/>
          </a:p>
        </p:txBody>
      </p:sp>
      <p:sp>
        <p:nvSpPr>
          <p:cNvPr id="36" name="TextBox 35"/>
          <p:cNvSpPr txBox="1"/>
          <p:nvPr/>
        </p:nvSpPr>
        <p:spPr>
          <a:xfrm>
            <a:off x="1756707" y="3733800"/>
            <a:ext cx="639919" cy="276999"/>
          </a:xfrm>
          <a:prstGeom prst="rect">
            <a:avLst/>
          </a:prstGeom>
          <a:noFill/>
        </p:spPr>
        <p:txBody>
          <a:bodyPr wrap="none" rtlCol="0">
            <a:spAutoFit/>
          </a:bodyPr>
          <a:lstStyle/>
          <a:p>
            <a:r>
              <a:rPr lang="en-US" sz="1200" dirty="0" smtClean="0"/>
              <a:t>FUSE</a:t>
            </a:r>
            <a:r>
              <a:rPr lang="en-US" sz="1200" baseline="-25000" dirty="0" smtClean="0"/>
              <a:t>M3</a:t>
            </a:r>
            <a:endParaRPr lang="en-US" sz="1200" baseline="-25000" dirty="0"/>
          </a:p>
        </p:txBody>
      </p:sp>
      <p:cxnSp>
        <p:nvCxnSpPr>
          <p:cNvPr id="37" name="Straight Connector 36"/>
          <p:cNvCxnSpPr/>
          <p:nvPr/>
        </p:nvCxnSpPr>
        <p:spPr>
          <a:xfrm>
            <a:off x="29088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966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2438400" y="5257800"/>
            <a:ext cx="590226" cy="276999"/>
          </a:xfrm>
          <a:prstGeom prst="rect">
            <a:avLst/>
          </a:prstGeom>
          <a:noFill/>
        </p:spPr>
        <p:txBody>
          <a:bodyPr wrap="none" rtlCol="0">
            <a:spAutoFit/>
          </a:bodyPr>
          <a:lstStyle/>
          <a:p>
            <a:r>
              <a:rPr lang="en-US" sz="1200" dirty="0" smtClean="0"/>
              <a:t>KHA</a:t>
            </a:r>
            <a:r>
              <a:rPr lang="en-US" sz="1200" baseline="-25000" dirty="0" smtClean="0"/>
              <a:t>M4</a:t>
            </a:r>
            <a:endParaRPr lang="en-US" sz="1200" dirty="0"/>
          </a:p>
        </p:txBody>
      </p:sp>
      <p:sp>
        <p:nvSpPr>
          <p:cNvPr id="40" name="TextBox 39"/>
          <p:cNvSpPr txBox="1"/>
          <p:nvPr/>
        </p:nvSpPr>
        <p:spPr>
          <a:xfrm>
            <a:off x="2438400" y="4724400"/>
            <a:ext cx="581057" cy="276999"/>
          </a:xfrm>
          <a:prstGeom prst="rect">
            <a:avLst/>
          </a:prstGeom>
          <a:noFill/>
        </p:spPr>
        <p:txBody>
          <a:bodyPr wrap="none" rtlCol="0">
            <a:spAutoFit/>
          </a:bodyPr>
          <a:lstStyle/>
          <a:p>
            <a:r>
              <a:rPr lang="en-US" sz="1200" dirty="0" smtClean="0"/>
              <a:t>TOR</a:t>
            </a:r>
            <a:r>
              <a:rPr lang="en-US" sz="1200" baseline="-25000" dirty="0" smtClean="0"/>
              <a:t>M4</a:t>
            </a:r>
            <a:endParaRPr lang="en-US" sz="1200" dirty="0"/>
          </a:p>
        </p:txBody>
      </p:sp>
      <p:sp>
        <p:nvSpPr>
          <p:cNvPr id="41" name="TextBox 40"/>
          <p:cNvSpPr txBox="1"/>
          <p:nvPr/>
        </p:nvSpPr>
        <p:spPr>
          <a:xfrm>
            <a:off x="2438400" y="4267200"/>
            <a:ext cx="620683" cy="276999"/>
          </a:xfrm>
          <a:prstGeom prst="rect">
            <a:avLst/>
          </a:prstGeom>
          <a:noFill/>
        </p:spPr>
        <p:txBody>
          <a:bodyPr wrap="none" rtlCol="0">
            <a:spAutoFit/>
          </a:bodyPr>
          <a:lstStyle/>
          <a:p>
            <a:r>
              <a:rPr lang="en-US" sz="1200" dirty="0" smtClean="0"/>
              <a:t>MCB</a:t>
            </a:r>
            <a:r>
              <a:rPr lang="en-US" sz="1200" baseline="-25000" dirty="0" smtClean="0"/>
              <a:t>M4</a:t>
            </a:r>
            <a:endParaRPr lang="en-US" sz="1200" baseline="-25000" dirty="0"/>
          </a:p>
        </p:txBody>
      </p:sp>
      <p:sp>
        <p:nvSpPr>
          <p:cNvPr id="42" name="TextBox 41"/>
          <p:cNvSpPr txBox="1"/>
          <p:nvPr/>
        </p:nvSpPr>
        <p:spPr>
          <a:xfrm>
            <a:off x="2471342" y="3733800"/>
            <a:ext cx="639919" cy="276999"/>
          </a:xfrm>
          <a:prstGeom prst="rect">
            <a:avLst/>
          </a:prstGeom>
          <a:noFill/>
        </p:spPr>
        <p:txBody>
          <a:bodyPr wrap="none" rtlCol="0">
            <a:spAutoFit/>
          </a:bodyPr>
          <a:lstStyle/>
          <a:p>
            <a:r>
              <a:rPr lang="en-US" sz="1200" dirty="0" smtClean="0"/>
              <a:t>FUSE</a:t>
            </a:r>
            <a:r>
              <a:rPr lang="en-US" sz="1200" baseline="-25000" dirty="0" smtClean="0"/>
              <a:t>M4</a:t>
            </a:r>
            <a:endParaRPr lang="en-US" sz="1200" baseline="-25000" dirty="0"/>
          </a:p>
        </p:txBody>
      </p:sp>
      <p:cxnSp>
        <p:nvCxnSpPr>
          <p:cNvPr id="43" name="Straight Connector 42"/>
          <p:cNvCxnSpPr/>
          <p:nvPr/>
        </p:nvCxnSpPr>
        <p:spPr>
          <a:xfrm>
            <a:off x="3641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829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3171565" y="5257800"/>
            <a:ext cx="590226" cy="276999"/>
          </a:xfrm>
          <a:prstGeom prst="rect">
            <a:avLst/>
          </a:prstGeom>
          <a:noFill/>
        </p:spPr>
        <p:txBody>
          <a:bodyPr wrap="none" rtlCol="0">
            <a:spAutoFit/>
          </a:bodyPr>
          <a:lstStyle/>
          <a:p>
            <a:r>
              <a:rPr lang="en-US" sz="1200" dirty="0" smtClean="0"/>
              <a:t>KHA</a:t>
            </a:r>
            <a:r>
              <a:rPr lang="en-US" sz="1200" baseline="-25000" dirty="0" smtClean="0"/>
              <a:t>M5</a:t>
            </a:r>
            <a:endParaRPr lang="en-US" sz="1200" dirty="0"/>
          </a:p>
        </p:txBody>
      </p:sp>
      <p:sp>
        <p:nvSpPr>
          <p:cNvPr id="46" name="TextBox 45"/>
          <p:cNvSpPr txBox="1"/>
          <p:nvPr/>
        </p:nvSpPr>
        <p:spPr>
          <a:xfrm>
            <a:off x="3171565" y="4724400"/>
            <a:ext cx="581057" cy="276999"/>
          </a:xfrm>
          <a:prstGeom prst="rect">
            <a:avLst/>
          </a:prstGeom>
          <a:noFill/>
        </p:spPr>
        <p:txBody>
          <a:bodyPr wrap="none" rtlCol="0">
            <a:spAutoFit/>
          </a:bodyPr>
          <a:lstStyle/>
          <a:p>
            <a:r>
              <a:rPr lang="en-US" sz="1200" dirty="0" smtClean="0"/>
              <a:t>TOR</a:t>
            </a:r>
            <a:r>
              <a:rPr lang="en-US" sz="1200" baseline="-25000" dirty="0" smtClean="0"/>
              <a:t>M5</a:t>
            </a:r>
            <a:endParaRPr lang="en-US" sz="1200" dirty="0"/>
          </a:p>
        </p:txBody>
      </p:sp>
      <p:sp>
        <p:nvSpPr>
          <p:cNvPr id="47" name="TextBox 46"/>
          <p:cNvSpPr txBox="1"/>
          <p:nvPr/>
        </p:nvSpPr>
        <p:spPr>
          <a:xfrm>
            <a:off x="3171565" y="4267200"/>
            <a:ext cx="620683" cy="276999"/>
          </a:xfrm>
          <a:prstGeom prst="rect">
            <a:avLst/>
          </a:prstGeom>
          <a:noFill/>
        </p:spPr>
        <p:txBody>
          <a:bodyPr wrap="none" rtlCol="0">
            <a:spAutoFit/>
          </a:bodyPr>
          <a:lstStyle/>
          <a:p>
            <a:r>
              <a:rPr lang="en-US" sz="1200" dirty="0" smtClean="0"/>
              <a:t>MCB</a:t>
            </a:r>
            <a:r>
              <a:rPr lang="en-US" sz="1200" baseline="-25000" dirty="0" smtClean="0"/>
              <a:t>M5</a:t>
            </a:r>
            <a:endParaRPr lang="en-US" sz="1200" baseline="-25000" dirty="0"/>
          </a:p>
        </p:txBody>
      </p:sp>
      <p:sp>
        <p:nvSpPr>
          <p:cNvPr id="48" name="TextBox 47"/>
          <p:cNvSpPr txBox="1"/>
          <p:nvPr/>
        </p:nvSpPr>
        <p:spPr>
          <a:xfrm>
            <a:off x="3204507" y="3733800"/>
            <a:ext cx="639919" cy="276999"/>
          </a:xfrm>
          <a:prstGeom prst="rect">
            <a:avLst/>
          </a:prstGeom>
          <a:noFill/>
        </p:spPr>
        <p:txBody>
          <a:bodyPr wrap="none" rtlCol="0">
            <a:spAutoFit/>
          </a:bodyPr>
          <a:lstStyle/>
          <a:p>
            <a:r>
              <a:rPr lang="en-US" sz="1200" dirty="0" smtClean="0"/>
              <a:t>FUSE</a:t>
            </a:r>
            <a:r>
              <a:rPr lang="en-US" sz="1200" baseline="-25000" dirty="0" smtClean="0"/>
              <a:t>M5</a:t>
            </a:r>
            <a:endParaRPr lang="en-US" sz="1200" baseline="-25000" dirty="0"/>
          </a:p>
        </p:txBody>
      </p:sp>
      <p:cxnSp>
        <p:nvCxnSpPr>
          <p:cNvPr id="49" name="Straight Connector 48"/>
          <p:cNvCxnSpPr/>
          <p:nvPr/>
        </p:nvCxnSpPr>
        <p:spPr>
          <a:xfrm>
            <a:off x="4403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91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933565" y="5257800"/>
            <a:ext cx="590226" cy="276999"/>
          </a:xfrm>
          <a:prstGeom prst="rect">
            <a:avLst/>
          </a:prstGeom>
          <a:noFill/>
        </p:spPr>
        <p:txBody>
          <a:bodyPr wrap="none" rtlCol="0">
            <a:spAutoFit/>
          </a:bodyPr>
          <a:lstStyle/>
          <a:p>
            <a:r>
              <a:rPr lang="en-US" sz="1200" dirty="0" smtClean="0"/>
              <a:t>KHA</a:t>
            </a:r>
            <a:r>
              <a:rPr lang="en-US" sz="1200" baseline="-25000" dirty="0" smtClean="0"/>
              <a:t>M6</a:t>
            </a:r>
            <a:endParaRPr lang="en-US" sz="1200" dirty="0"/>
          </a:p>
        </p:txBody>
      </p:sp>
      <p:sp>
        <p:nvSpPr>
          <p:cNvPr id="52" name="TextBox 51"/>
          <p:cNvSpPr txBox="1"/>
          <p:nvPr/>
        </p:nvSpPr>
        <p:spPr>
          <a:xfrm>
            <a:off x="3933565" y="4724400"/>
            <a:ext cx="581057" cy="276999"/>
          </a:xfrm>
          <a:prstGeom prst="rect">
            <a:avLst/>
          </a:prstGeom>
          <a:noFill/>
        </p:spPr>
        <p:txBody>
          <a:bodyPr wrap="none" rtlCol="0">
            <a:spAutoFit/>
          </a:bodyPr>
          <a:lstStyle/>
          <a:p>
            <a:r>
              <a:rPr lang="en-US" sz="1200" dirty="0" smtClean="0"/>
              <a:t>TOR</a:t>
            </a:r>
            <a:r>
              <a:rPr lang="en-US" sz="1200" baseline="-25000" dirty="0" smtClean="0"/>
              <a:t>M6</a:t>
            </a:r>
            <a:endParaRPr lang="en-US" sz="1200" dirty="0"/>
          </a:p>
        </p:txBody>
      </p:sp>
      <p:sp>
        <p:nvSpPr>
          <p:cNvPr id="53" name="TextBox 52"/>
          <p:cNvSpPr txBox="1"/>
          <p:nvPr/>
        </p:nvSpPr>
        <p:spPr>
          <a:xfrm>
            <a:off x="3933565" y="4267200"/>
            <a:ext cx="620683" cy="276999"/>
          </a:xfrm>
          <a:prstGeom prst="rect">
            <a:avLst/>
          </a:prstGeom>
          <a:noFill/>
        </p:spPr>
        <p:txBody>
          <a:bodyPr wrap="none" rtlCol="0">
            <a:spAutoFit/>
          </a:bodyPr>
          <a:lstStyle/>
          <a:p>
            <a:r>
              <a:rPr lang="en-US" sz="1200" dirty="0" smtClean="0"/>
              <a:t>MCB</a:t>
            </a:r>
            <a:r>
              <a:rPr lang="en-US" sz="1200" baseline="-25000" dirty="0" smtClean="0"/>
              <a:t>M6</a:t>
            </a:r>
            <a:endParaRPr lang="en-US" sz="1200" baseline="-25000" dirty="0"/>
          </a:p>
        </p:txBody>
      </p:sp>
      <p:sp>
        <p:nvSpPr>
          <p:cNvPr id="54" name="TextBox 53"/>
          <p:cNvSpPr txBox="1"/>
          <p:nvPr/>
        </p:nvSpPr>
        <p:spPr>
          <a:xfrm>
            <a:off x="3966507" y="3733800"/>
            <a:ext cx="639919" cy="276999"/>
          </a:xfrm>
          <a:prstGeom prst="rect">
            <a:avLst/>
          </a:prstGeom>
          <a:noFill/>
        </p:spPr>
        <p:txBody>
          <a:bodyPr wrap="none" rtlCol="0">
            <a:spAutoFit/>
          </a:bodyPr>
          <a:lstStyle/>
          <a:p>
            <a:r>
              <a:rPr lang="en-US" sz="1200" dirty="0" smtClean="0"/>
              <a:t>FUSE</a:t>
            </a:r>
            <a:r>
              <a:rPr lang="en-US" sz="1200" baseline="-25000" dirty="0" smtClean="0"/>
              <a:t>M6</a:t>
            </a:r>
            <a:endParaRPr lang="en-US" sz="1200" baseline="-25000" dirty="0"/>
          </a:p>
        </p:txBody>
      </p:sp>
      <p:cxnSp>
        <p:nvCxnSpPr>
          <p:cNvPr id="55" name="Straight Connector 54"/>
          <p:cNvCxnSpPr/>
          <p:nvPr/>
        </p:nvCxnSpPr>
        <p:spPr>
          <a:xfrm>
            <a:off x="5271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458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4800600" y="5257800"/>
            <a:ext cx="590226" cy="276999"/>
          </a:xfrm>
          <a:prstGeom prst="rect">
            <a:avLst/>
          </a:prstGeom>
          <a:noFill/>
        </p:spPr>
        <p:txBody>
          <a:bodyPr wrap="none" rtlCol="0">
            <a:spAutoFit/>
          </a:bodyPr>
          <a:lstStyle/>
          <a:p>
            <a:r>
              <a:rPr lang="en-US" sz="1200" dirty="0" smtClean="0"/>
              <a:t>KHA</a:t>
            </a:r>
            <a:r>
              <a:rPr lang="en-US" sz="1200" baseline="-25000" dirty="0" smtClean="0"/>
              <a:t>M7</a:t>
            </a:r>
            <a:endParaRPr lang="en-US" sz="1200" dirty="0"/>
          </a:p>
        </p:txBody>
      </p:sp>
      <p:sp>
        <p:nvSpPr>
          <p:cNvPr id="58" name="TextBox 57"/>
          <p:cNvSpPr txBox="1"/>
          <p:nvPr/>
        </p:nvSpPr>
        <p:spPr>
          <a:xfrm>
            <a:off x="4800600" y="4724400"/>
            <a:ext cx="581057" cy="276999"/>
          </a:xfrm>
          <a:prstGeom prst="rect">
            <a:avLst/>
          </a:prstGeom>
          <a:noFill/>
        </p:spPr>
        <p:txBody>
          <a:bodyPr wrap="none" rtlCol="0">
            <a:spAutoFit/>
          </a:bodyPr>
          <a:lstStyle/>
          <a:p>
            <a:r>
              <a:rPr lang="en-US" sz="1200" dirty="0" smtClean="0"/>
              <a:t>TOR</a:t>
            </a:r>
            <a:r>
              <a:rPr lang="en-US" sz="1200" baseline="-25000" dirty="0" smtClean="0"/>
              <a:t>M7</a:t>
            </a:r>
            <a:endParaRPr lang="en-US" sz="1200" dirty="0"/>
          </a:p>
        </p:txBody>
      </p:sp>
      <p:sp>
        <p:nvSpPr>
          <p:cNvPr id="59" name="TextBox 58"/>
          <p:cNvSpPr txBox="1"/>
          <p:nvPr/>
        </p:nvSpPr>
        <p:spPr>
          <a:xfrm>
            <a:off x="4800600" y="4267200"/>
            <a:ext cx="620683" cy="276999"/>
          </a:xfrm>
          <a:prstGeom prst="rect">
            <a:avLst/>
          </a:prstGeom>
          <a:noFill/>
        </p:spPr>
        <p:txBody>
          <a:bodyPr wrap="none" rtlCol="0">
            <a:spAutoFit/>
          </a:bodyPr>
          <a:lstStyle/>
          <a:p>
            <a:r>
              <a:rPr lang="en-US" sz="1200" dirty="0" smtClean="0"/>
              <a:t>MCB</a:t>
            </a:r>
            <a:r>
              <a:rPr lang="en-US" sz="1200" baseline="-25000" dirty="0" smtClean="0"/>
              <a:t>M7</a:t>
            </a:r>
            <a:endParaRPr lang="en-US" sz="1200" baseline="-25000" dirty="0"/>
          </a:p>
        </p:txBody>
      </p:sp>
      <p:sp>
        <p:nvSpPr>
          <p:cNvPr id="60" name="TextBox 59"/>
          <p:cNvSpPr txBox="1"/>
          <p:nvPr/>
        </p:nvSpPr>
        <p:spPr>
          <a:xfrm>
            <a:off x="4833542" y="3733800"/>
            <a:ext cx="639919" cy="276999"/>
          </a:xfrm>
          <a:prstGeom prst="rect">
            <a:avLst/>
          </a:prstGeom>
          <a:noFill/>
        </p:spPr>
        <p:txBody>
          <a:bodyPr wrap="none" rtlCol="0">
            <a:spAutoFit/>
          </a:bodyPr>
          <a:lstStyle/>
          <a:p>
            <a:r>
              <a:rPr lang="en-US" sz="1200" dirty="0" smtClean="0"/>
              <a:t>FUSE</a:t>
            </a:r>
            <a:r>
              <a:rPr lang="en-US" sz="1200" baseline="-25000" dirty="0" smtClean="0"/>
              <a:t>M7</a:t>
            </a:r>
            <a:endParaRPr lang="en-US" sz="1200" baseline="-25000" dirty="0"/>
          </a:p>
        </p:txBody>
      </p:sp>
      <p:cxnSp>
        <p:nvCxnSpPr>
          <p:cNvPr id="61" name="Straight Connector 60"/>
          <p:cNvCxnSpPr/>
          <p:nvPr/>
        </p:nvCxnSpPr>
        <p:spPr>
          <a:xfrm>
            <a:off x="600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19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63" name="TextBox 62"/>
          <p:cNvSpPr txBox="1"/>
          <p:nvPr/>
        </p:nvSpPr>
        <p:spPr>
          <a:xfrm>
            <a:off x="5533765" y="5257800"/>
            <a:ext cx="590226" cy="276999"/>
          </a:xfrm>
          <a:prstGeom prst="rect">
            <a:avLst/>
          </a:prstGeom>
          <a:noFill/>
        </p:spPr>
        <p:txBody>
          <a:bodyPr wrap="none" rtlCol="0">
            <a:spAutoFit/>
          </a:bodyPr>
          <a:lstStyle/>
          <a:p>
            <a:r>
              <a:rPr lang="en-US" sz="1200" dirty="0" smtClean="0"/>
              <a:t>KHA</a:t>
            </a:r>
            <a:r>
              <a:rPr lang="en-US" sz="1200" baseline="-25000" dirty="0" smtClean="0"/>
              <a:t>M8</a:t>
            </a:r>
            <a:endParaRPr lang="en-US" sz="1200" dirty="0"/>
          </a:p>
        </p:txBody>
      </p:sp>
      <p:sp>
        <p:nvSpPr>
          <p:cNvPr id="64" name="TextBox 63"/>
          <p:cNvSpPr txBox="1"/>
          <p:nvPr/>
        </p:nvSpPr>
        <p:spPr>
          <a:xfrm>
            <a:off x="5533765" y="4724400"/>
            <a:ext cx="581057" cy="276999"/>
          </a:xfrm>
          <a:prstGeom prst="rect">
            <a:avLst/>
          </a:prstGeom>
          <a:noFill/>
        </p:spPr>
        <p:txBody>
          <a:bodyPr wrap="none" rtlCol="0">
            <a:spAutoFit/>
          </a:bodyPr>
          <a:lstStyle/>
          <a:p>
            <a:r>
              <a:rPr lang="en-US" sz="1200" dirty="0" smtClean="0"/>
              <a:t>TOR</a:t>
            </a:r>
            <a:r>
              <a:rPr lang="en-US" sz="1200" baseline="-25000" dirty="0" smtClean="0"/>
              <a:t>M8</a:t>
            </a:r>
            <a:endParaRPr lang="en-US" sz="1200" dirty="0"/>
          </a:p>
        </p:txBody>
      </p:sp>
      <p:sp>
        <p:nvSpPr>
          <p:cNvPr id="65" name="TextBox 64"/>
          <p:cNvSpPr txBox="1"/>
          <p:nvPr/>
        </p:nvSpPr>
        <p:spPr>
          <a:xfrm>
            <a:off x="5533765" y="4267200"/>
            <a:ext cx="620683" cy="276999"/>
          </a:xfrm>
          <a:prstGeom prst="rect">
            <a:avLst/>
          </a:prstGeom>
          <a:noFill/>
        </p:spPr>
        <p:txBody>
          <a:bodyPr wrap="none" rtlCol="0">
            <a:spAutoFit/>
          </a:bodyPr>
          <a:lstStyle/>
          <a:p>
            <a:r>
              <a:rPr lang="en-US" sz="1200" dirty="0" smtClean="0"/>
              <a:t>MCB</a:t>
            </a:r>
            <a:r>
              <a:rPr lang="en-US" sz="1200" baseline="-25000" dirty="0" smtClean="0"/>
              <a:t>M8</a:t>
            </a:r>
            <a:endParaRPr lang="en-US" sz="1200" baseline="-25000" dirty="0"/>
          </a:p>
        </p:txBody>
      </p:sp>
      <p:sp>
        <p:nvSpPr>
          <p:cNvPr id="66" name="TextBox 65"/>
          <p:cNvSpPr txBox="1"/>
          <p:nvPr/>
        </p:nvSpPr>
        <p:spPr>
          <a:xfrm>
            <a:off x="5566707" y="3733800"/>
            <a:ext cx="639919" cy="276999"/>
          </a:xfrm>
          <a:prstGeom prst="rect">
            <a:avLst/>
          </a:prstGeom>
          <a:noFill/>
        </p:spPr>
        <p:txBody>
          <a:bodyPr wrap="none" rtlCol="0">
            <a:spAutoFit/>
          </a:bodyPr>
          <a:lstStyle/>
          <a:p>
            <a:r>
              <a:rPr lang="en-US" sz="1200" dirty="0" smtClean="0"/>
              <a:t>FUSE</a:t>
            </a:r>
            <a:r>
              <a:rPr lang="en-US" sz="1200" baseline="-25000" dirty="0" smtClean="0"/>
              <a:t>M8</a:t>
            </a:r>
            <a:endParaRPr lang="en-US" sz="1200" baseline="-25000" dirty="0"/>
          </a:p>
        </p:txBody>
      </p:sp>
      <p:cxnSp>
        <p:nvCxnSpPr>
          <p:cNvPr id="67" name="Straight Connector 66"/>
          <p:cNvCxnSpPr/>
          <p:nvPr/>
        </p:nvCxnSpPr>
        <p:spPr>
          <a:xfrm>
            <a:off x="6766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953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6295765" y="5257800"/>
            <a:ext cx="514885" cy="276999"/>
          </a:xfrm>
          <a:prstGeom prst="rect">
            <a:avLst/>
          </a:prstGeom>
          <a:noFill/>
        </p:spPr>
        <p:txBody>
          <a:bodyPr wrap="none" rtlCol="0">
            <a:spAutoFit/>
          </a:bodyPr>
          <a:lstStyle/>
          <a:p>
            <a:r>
              <a:rPr lang="en-US" sz="1200" dirty="0" smtClean="0"/>
              <a:t>KHA</a:t>
            </a:r>
            <a:r>
              <a:rPr lang="en-US" sz="1200" baseline="-25000" dirty="0" smtClean="0"/>
              <a:t>H</a:t>
            </a:r>
            <a:endParaRPr lang="en-US" sz="1200" dirty="0"/>
          </a:p>
        </p:txBody>
      </p:sp>
      <p:sp>
        <p:nvSpPr>
          <p:cNvPr id="70" name="TextBox 69"/>
          <p:cNvSpPr txBox="1"/>
          <p:nvPr/>
        </p:nvSpPr>
        <p:spPr>
          <a:xfrm>
            <a:off x="6295765" y="4724400"/>
            <a:ext cx="505716" cy="276999"/>
          </a:xfrm>
          <a:prstGeom prst="rect">
            <a:avLst/>
          </a:prstGeom>
          <a:noFill/>
        </p:spPr>
        <p:txBody>
          <a:bodyPr wrap="none" rtlCol="0">
            <a:spAutoFit/>
          </a:bodyPr>
          <a:lstStyle/>
          <a:p>
            <a:r>
              <a:rPr lang="en-US" sz="1200" dirty="0" smtClean="0"/>
              <a:t>TOR</a:t>
            </a:r>
            <a:r>
              <a:rPr lang="en-US" sz="1200" baseline="-25000" dirty="0"/>
              <a:t>H</a:t>
            </a:r>
            <a:endParaRPr lang="en-US" sz="1200" dirty="0"/>
          </a:p>
        </p:txBody>
      </p:sp>
      <p:sp>
        <p:nvSpPr>
          <p:cNvPr id="71" name="TextBox 70"/>
          <p:cNvSpPr txBox="1"/>
          <p:nvPr/>
        </p:nvSpPr>
        <p:spPr>
          <a:xfrm>
            <a:off x="6295765" y="4267200"/>
            <a:ext cx="545342" cy="276999"/>
          </a:xfrm>
          <a:prstGeom prst="rect">
            <a:avLst/>
          </a:prstGeom>
          <a:noFill/>
        </p:spPr>
        <p:txBody>
          <a:bodyPr wrap="none" rtlCol="0">
            <a:spAutoFit/>
          </a:bodyPr>
          <a:lstStyle/>
          <a:p>
            <a:r>
              <a:rPr lang="en-US" sz="1200" dirty="0" smtClean="0"/>
              <a:t>MCB</a:t>
            </a:r>
            <a:r>
              <a:rPr lang="en-US" sz="1200" baseline="-25000" dirty="0"/>
              <a:t>H</a:t>
            </a:r>
          </a:p>
        </p:txBody>
      </p:sp>
      <p:sp>
        <p:nvSpPr>
          <p:cNvPr id="72" name="TextBox 71"/>
          <p:cNvSpPr txBox="1"/>
          <p:nvPr/>
        </p:nvSpPr>
        <p:spPr>
          <a:xfrm>
            <a:off x="6328707" y="3733800"/>
            <a:ext cx="564578" cy="276999"/>
          </a:xfrm>
          <a:prstGeom prst="rect">
            <a:avLst/>
          </a:prstGeom>
          <a:noFill/>
        </p:spPr>
        <p:txBody>
          <a:bodyPr wrap="none" rtlCol="0">
            <a:spAutoFit/>
          </a:bodyPr>
          <a:lstStyle/>
          <a:p>
            <a:r>
              <a:rPr lang="en-US" sz="1200" dirty="0" smtClean="0"/>
              <a:t>FUSE</a:t>
            </a:r>
            <a:r>
              <a:rPr lang="en-US" sz="1200" baseline="-25000" dirty="0"/>
              <a:t>H</a:t>
            </a:r>
          </a:p>
        </p:txBody>
      </p:sp>
      <p:cxnSp>
        <p:nvCxnSpPr>
          <p:cNvPr id="73" name="Straight Connector 72"/>
          <p:cNvCxnSpPr/>
          <p:nvPr/>
        </p:nvCxnSpPr>
        <p:spPr>
          <a:xfrm>
            <a:off x="7493767"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681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75" name="TextBox 74"/>
          <p:cNvSpPr txBox="1"/>
          <p:nvPr/>
        </p:nvSpPr>
        <p:spPr>
          <a:xfrm>
            <a:off x="7023339" y="5257800"/>
            <a:ext cx="506870" cy="276999"/>
          </a:xfrm>
          <a:prstGeom prst="rect">
            <a:avLst/>
          </a:prstGeom>
          <a:noFill/>
        </p:spPr>
        <p:txBody>
          <a:bodyPr wrap="none" rtlCol="0">
            <a:spAutoFit/>
          </a:bodyPr>
          <a:lstStyle/>
          <a:p>
            <a:r>
              <a:rPr lang="en-US" sz="1200" dirty="0" smtClean="0"/>
              <a:t>KHA</a:t>
            </a:r>
            <a:r>
              <a:rPr lang="en-US" sz="1200" baseline="-25000" dirty="0"/>
              <a:t>B</a:t>
            </a:r>
            <a:endParaRPr lang="en-US" sz="1200" dirty="0"/>
          </a:p>
        </p:txBody>
      </p:sp>
      <p:sp>
        <p:nvSpPr>
          <p:cNvPr id="76" name="TextBox 75"/>
          <p:cNvSpPr txBox="1"/>
          <p:nvPr/>
        </p:nvSpPr>
        <p:spPr>
          <a:xfrm>
            <a:off x="7023339" y="4724400"/>
            <a:ext cx="497700" cy="276999"/>
          </a:xfrm>
          <a:prstGeom prst="rect">
            <a:avLst/>
          </a:prstGeom>
          <a:noFill/>
        </p:spPr>
        <p:txBody>
          <a:bodyPr wrap="none" rtlCol="0">
            <a:spAutoFit/>
          </a:bodyPr>
          <a:lstStyle/>
          <a:p>
            <a:r>
              <a:rPr lang="en-US" sz="1200" dirty="0" smtClean="0"/>
              <a:t>TOR</a:t>
            </a:r>
            <a:r>
              <a:rPr lang="en-US" sz="1200" baseline="-25000" dirty="0"/>
              <a:t>B</a:t>
            </a:r>
            <a:endParaRPr lang="en-US" sz="1200" dirty="0"/>
          </a:p>
        </p:txBody>
      </p:sp>
      <p:sp>
        <p:nvSpPr>
          <p:cNvPr id="77" name="TextBox 76"/>
          <p:cNvSpPr txBox="1"/>
          <p:nvPr/>
        </p:nvSpPr>
        <p:spPr>
          <a:xfrm>
            <a:off x="7023339" y="4267200"/>
            <a:ext cx="537327" cy="276999"/>
          </a:xfrm>
          <a:prstGeom prst="rect">
            <a:avLst/>
          </a:prstGeom>
          <a:noFill/>
        </p:spPr>
        <p:txBody>
          <a:bodyPr wrap="none" rtlCol="0">
            <a:spAutoFit/>
          </a:bodyPr>
          <a:lstStyle/>
          <a:p>
            <a:r>
              <a:rPr lang="en-US" sz="1200" dirty="0" smtClean="0"/>
              <a:t>MCB</a:t>
            </a:r>
            <a:r>
              <a:rPr lang="en-US" sz="1200" baseline="-25000" dirty="0"/>
              <a:t>B</a:t>
            </a:r>
          </a:p>
        </p:txBody>
      </p:sp>
      <p:sp>
        <p:nvSpPr>
          <p:cNvPr id="78" name="TextBox 77"/>
          <p:cNvSpPr txBox="1"/>
          <p:nvPr/>
        </p:nvSpPr>
        <p:spPr>
          <a:xfrm>
            <a:off x="7056281" y="3733800"/>
            <a:ext cx="556563" cy="276999"/>
          </a:xfrm>
          <a:prstGeom prst="rect">
            <a:avLst/>
          </a:prstGeom>
          <a:noFill/>
        </p:spPr>
        <p:txBody>
          <a:bodyPr wrap="none" rtlCol="0">
            <a:spAutoFit/>
          </a:bodyPr>
          <a:lstStyle/>
          <a:p>
            <a:r>
              <a:rPr lang="en-US" sz="1200" dirty="0" smtClean="0"/>
              <a:t>FUSE</a:t>
            </a:r>
            <a:r>
              <a:rPr lang="en-US" sz="1200" baseline="-25000" dirty="0"/>
              <a:t>B</a:t>
            </a:r>
          </a:p>
        </p:txBody>
      </p:sp>
      <p:cxnSp>
        <p:nvCxnSpPr>
          <p:cNvPr id="79" name="Straight Connector 78"/>
          <p:cNvCxnSpPr/>
          <p:nvPr/>
        </p:nvCxnSpPr>
        <p:spPr>
          <a:xfrm>
            <a:off x="8443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7785339" y="5257800"/>
            <a:ext cx="494046" cy="276999"/>
          </a:xfrm>
          <a:prstGeom prst="rect">
            <a:avLst/>
          </a:prstGeom>
          <a:noFill/>
        </p:spPr>
        <p:txBody>
          <a:bodyPr wrap="none" rtlCol="0">
            <a:spAutoFit/>
          </a:bodyPr>
          <a:lstStyle/>
          <a:p>
            <a:r>
              <a:rPr lang="en-US" sz="1200" dirty="0" smtClean="0"/>
              <a:t>KHA</a:t>
            </a:r>
            <a:r>
              <a:rPr lang="en-US" sz="1200" baseline="-25000" dirty="0"/>
              <a:t>L</a:t>
            </a:r>
            <a:endParaRPr lang="en-US" sz="1200" dirty="0"/>
          </a:p>
        </p:txBody>
      </p:sp>
      <p:sp>
        <p:nvSpPr>
          <p:cNvPr id="81" name="TextBox 80"/>
          <p:cNvSpPr txBox="1"/>
          <p:nvPr/>
        </p:nvSpPr>
        <p:spPr>
          <a:xfrm>
            <a:off x="7785339" y="4724400"/>
            <a:ext cx="484876" cy="276999"/>
          </a:xfrm>
          <a:prstGeom prst="rect">
            <a:avLst/>
          </a:prstGeom>
          <a:noFill/>
        </p:spPr>
        <p:txBody>
          <a:bodyPr wrap="none" rtlCol="0">
            <a:spAutoFit/>
          </a:bodyPr>
          <a:lstStyle/>
          <a:p>
            <a:r>
              <a:rPr lang="en-US" sz="1200" dirty="0" smtClean="0"/>
              <a:t>TOR</a:t>
            </a:r>
            <a:r>
              <a:rPr lang="en-US" sz="1200" baseline="-25000" dirty="0"/>
              <a:t>L</a:t>
            </a:r>
            <a:endParaRPr lang="en-US" sz="1200" dirty="0"/>
          </a:p>
        </p:txBody>
      </p:sp>
      <p:sp>
        <p:nvSpPr>
          <p:cNvPr id="82" name="TextBox 81"/>
          <p:cNvSpPr txBox="1"/>
          <p:nvPr/>
        </p:nvSpPr>
        <p:spPr>
          <a:xfrm>
            <a:off x="7785339" y="4267200"/>
            <a:ext cx="524503" cy="276999"/>
          </a:xfrm>
          <a:prstGeom prst="rect">
            <a:avLst/>
          </a:prstGeom>
          <a:noFill/>
        </p:spPr>
        <p:txBody>
          <a:bodyPr wrap="none" rtlCol="0">
            <a:spAutoFit/>
          </a:bodyPr>
          <a:lstStyle/>
          <a:p>
            <a:r>
              <a:rPr lang="en-US" sz="1200" dirty="0" smtClean="0"/>
              <a:t>MCB</a:t>
            </a:r>
            <a:r>
              <a:rPr lang="en-US" sz="1200" baseline="-25000" dirty="0"/>
              <a:t>L</a:t>
            </a:r>
          </a:p>
        </p:txBody>
      </p:sp>
      <p:sp>
        <p:nvSpPr>
          <p:cNvPr id="83" name="TextBox 82"/>
          <p:cNvSpPr txBox="1"/>
          <p:nvPr/>
        </p:nvSpPr>
        <p:spPr>
          <a:xfrm>
            <a:off x="7818281" y="3733800"/>
            <a:ext cx="543739" cy="276999"/>
          </a:xfrm>
          <a:prstGeom prst="rect">
            <a:avLst/>
          </a:prstGeom>
          <a:noFill/>
        </p:spPr>
        <p:txBody>
          <a:bodyPr wrap="none" rtlCol="0">
            <a:spAutoFit/>
          </a:bodyPr>
          <a:lstStyle/>
          <a:p>
            <a:r>
              <a:rPr lang="en-US" sz="1200" dirty="0" smtClean="0"/>
              <a:t>FUSE</a:t>
            </a:r>
            <a:r>
              <a:rPr lang="en-US" sz="1200" baseline="-25000" dirty="0"/>
              <a:t>L</a:t>
            </a:r>
          </a:p>
        </p:txBody>
      </p:sp>
      <p:cxnSp>
        <p:nvCxnSpPr>
          <p:cNvPr id="84" name="Straight Connector 83"/>
          <p:cNvCxnSpPr/>
          <p:nvPr/>
        </p:nvCxnSpPr>
        <p:spPr>
          <a:xfrm>
            <a:off x="82520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6200" y="76200"/>
            <a:ext cx="1151726" cy="369332"/>
          </a:xfrm>
          <a:prstGeom prst="rect">
            <a:avLst/>
          </a:prstGeom>
          <a:noFill/>
        </p:spPr>
        <p:txBody>
          <a:bodyPr wrap="none" rtlCol="0">
            <a:spAutoFit/>
          </a:bodyPr>
          <a:lstStyle/>
          <a:p>
            <a:r>
              <a:rPr lang="en-US" dirty="0" err="1" smtClean="0"/>
              <a:t>Rencana</a:t>
            </a:r>
            <a:r>
              <a:rPr lang="en-US" dirty="0" smtClean="0"/>
              <a:t> 3</a:t>
            </a:r>
            <a:endParaRPr lang="en-US" dirty="0"/>
          </a:p>
        </p:txBody>
      </p:sp>
      <p:sp>
        <p:nvSpPr>
          <p:cNvPr id="86"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Perencanaan sistem listrik untuk industri</a:t>
            </a:r>
            <a:endParaRPr lang="en-US" dirty="0"/>
          </a:p>
        </p:txBody>
      </p:sp>
      <p:pic>
        <p:nvPicPr>
          <p:cNvPr id="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64"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867400"/>
            <a:ext cx="602783" cy="26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952094"/>
            <a:ext cx="431018" cy="3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96"/>
          <p:cNvPicPr>
            <a:picLocks noChangeAspect="1" noChangeArrowheads="1"/>
          </p:cNvPicPr>
          <p:nvPr/>
        </p:nvPicPr>
        <p:blipFill>
          <a:blip r:embed="rId6" cstate="print">
            <a:lum bright="-40000" contrast="-40000"/>
            <a:extLst>
              <a:ext uri="{28A0092B-C50C-407E-A947-70E740481C1C}">
                <a14:useLocalDpi xmlns:a14="http://schemas.microsoft.com/office/drawing/2010/main" val="0"/>
              </a:ext>
            </a:extLst>
          </a:blip>
          <a:srcRect/>
          <a:stretch>
            <a:fillRect/>
          </a:stretch>
        </p:blipFill>
        <p:spPr bwMode="auto">
          <a:xfrm>
            <a:off x="8207642" y="5951111"/>
            <a:ext cx="479158" cy="45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8" name="Straight Connector 97"/>
          <p:cNvCxnSpPr/>
          <p:nvPr/>
        </p:nvCxnSpPr>
        <p:spPr>
          <a:xfrm>
            <a:off x="699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endCxn id="87" idx="0"/>
          </p:cNvCxnSpPr>
          <p:nvPr/>
        </p:nvCxnSpPr>
        <p:spPr>
          <a:xfrm>
            <a:off x="886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00" name="TextBox 99"/>
          <p:cNvSpPr txBox="1"/>
          <p:nvPr/>
        </p:nvSpPr>
        <p:spPr>
          <a:xfrm>
            <a:off x="228600" y="5257800"/>
            <a:ext cx="667170" cy="461665"/>
          </a:xfrm>
          <a:prstGeom prst="rect">
            <a:avLst/>
          </a:prstGeom>
          <a:noFill/>
        </p:spPr>
        <p:txBody>
          <a:bodyPr wrap="none" rtlCol="0">
            <a:spAutoFit/>
          </a:bodyPr>
          <a:lstStyle/>
          <a:p>
            <a:r>
              <a:rPr lang="en-US" sz="1200" dirty="0" smtClean="0"/>
              <a:t>KHA</a:t>
            </a:r>
            <a:r>
              <a:rPr lang="en-US" sz="1200" baseline="-25000" dirty="0" smtClean="0"/>
              <a:t>M1</a:t>
            </a:r>
            <a:r>
              <a:rPr lang="en-US" sz="1200" dirty="0" smtClean="0"/>
              <a:t>=</a:t>
            </a:r>
          </a:p>
          <a:p>
            <a:r>
              <a:rPr lang="en-US" sz="1200" dirty="0" smtClean="0"/>
              <a:t>167,8 A</a:t>
            </a:r>
            <a:endParaRPr lang="en-US" sz="1200" dirty="0"/>
          </a:p>
        </p:txBody>
      </p:sp>
      <p:sp>
        <p:nvSpPr>
          <p:cNvPr id="101" name="TextBox 100"/>
          <p:cNvSpPr txBox="1"/>
          <p:nvPr/>
        </p:nvSpPr>
        <p:spPr>
          <a:xfrm>
            <a:off x="228600" y="4724400"/>
            <a:ext cx="658001" cy="461665"/>
          </a:xfrm>
          <a:prstGeom prst="rect">
            <a:avLst/>
          </a:prstGeom>
          <a:noFill/>
        </p:spPr>
        <p:txBody>
          <a:bodyPr wrap="none" rtlCol="0">
            <a:spAutoFit/>
          </a:bodyPr>
          <a:lstStyle/>
          <a:p>
            <a:r>
              <a:rPr lang="en-US" sz="1200" dirty="0" smtClean="0"/>
              <a:t>TOR</a:t>
            </a:r>
            <a:r>
              <a:rPr lang="en-US" sz="1200" baseline="-25000" dirty="0" smtClean="0"/>
              <a:t>M1</a:t>
            </a:r>
            <a:r>
              <a:rPr lang="en-US" sz="1200" dirty="0"/>
              <a:t>=</a:t>
            </a:r>
          </a:p>
          <a:p>
            <a:r>
              <a:rPr lang="en-US" sz="1200" dirty="0" smtClean="0"/>
              <a:t>147,6 A</a:t>
            </a:r>
            <a:endParaRPr lang="en-US" sz="1200" dirty="0"/>
          </a:p>
        </p:txBody>
      </p:sp>
      <p:sp>
        <p:nvSpPr>
          <p:cNvPr id="102" name="TextBox 101"/>
          <p:cNvSpPr txBox="1"/>
          <p:nvPr/>
        </p:nvSpPr>
        <p:spPr>
          <a:xfrm>
            <a:off x="228600" y="4267200"/>
            <a:ext cx="697627" cy="461665"/>
          </a:xfrm>
          <a:prstGeom prst="rect">
            <a:avLst/>
          </a:prstGeom>
          <a:noFill/>
        </p:spPr>
        <p:txBody>
          <a:bodyPr wrap="none" rtlCol="0">
            <a:spAutoFit/>
          </a:bodyPr>
          <a:lstStyle/>
          <a:p>
            <a:r>
              <a:rPr lang="en-US" sz="1200" dirty="0" smtClean="0"/>
              <a:t>MCB</a:t>
            </a:r>
            <a:r>
              <a:rPr lang="en-US" sz="1200" baseline="-25000" dirty="0" smtClean="0"/>
              <a:t>M1</a:t>
            </a:r>
            <a:r>
              <a:rPr lang="en-US" sz="1200" dirty="0"/>
              <a:t>=</a:t>
            </a:r>
          </a:p>
          <a:p>
            <a:r>
              <a:rPr lang="en-US" sz="1200" dirty="0" smtClean="0"/>
              <a:t>201,3 A</a:t>
            </a:r>
            <a:endParaRPr lang="en-US" sz="1200" dirty="0"/>
          </a:p>
        </p:txBody>
      </p:sp>
      <p:sp>
        <p:nvSpPr>
          <p:cNvPr id="103" name="TextBox 102"/>
          <p:cNvSpPr txBox="1"/>
          <p:nvPr/>
        </p:nvSpPr>
        <p:spPr>
          <a:xfrm>
            <a:off x="261542" y="3733800"/>
            <a:ext cx="716863" cy="461665"/>
          </a:xfrm>
          <a:prstGeom prst="rect">
            <a:avLst/>
          </a:prstGeom>
          <a:noFill/>
        </p:spPr>
        <p:txBody>
          <a:bodyPr wrap="none" rtlCol="0">
            <a:spAutoFit/>
          </a:bodyPr>
          <a:lstStyle/>
          <a:p>
            <a:r>
              <a:rPr lang="en-US" sz="1200" dirty="0" smtClean="0"/>
              <a:t>FUSE</a:t>
            </a:r>
            <a:r>
              <a:rPr lang="en-US" sz="1200" baseline="-25000" dirty="0" smtClean="0"/>
              <a:t>M1</a:t>
            </a:r>
            <a:r>
              <a:rPr lang="en-US" sz="1200" dirty="0"/>
              <a:t>=</a:t>
            </a:r>
          </a:p>
          <a:p>
            <a:r>
              <a:rPr lang="en-US" sz="1200" dirty="0" smtClean="0"/>
              <a:t>536,9 A</a:t>
            </a:r>
            <a:endParaRPr lang="en-US" sz="1200" dirty="0"/>
          </a:p>
        </p:txBody>
      </p:sp>
      <p:cxnSp>
        <p:nvCxnSpPr>
          <p:cNvPr id="104" name="Straight Connector 103"/>
          <p:cNvCxnSpPr/>
          <p:nvPr/>
        </p:nvCxnSpPr>
        <p:spPr>
          <a:xfrm>
            <a:off x="1432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619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06" name="TextBox 105"/>
          <p:cNvSpPr txBox="1"/>
          <p:nvPr/>
        </p:nvSpPr>
        <p:spPr>
          <a:xfrm>
            <a:off x="961765" y="5257800"/>
            <a:ext cx="667170" cy="461665"/>
          </a:xfrm>
          <a:prstGeom prst="rect">
            <a:avLst/>
          </a:prstGeom>
          <a:noFill/>
        </p:spPr>
        <p:txBody>
          <a:bodyPr wrap="none" rtlCol="0">
            <a:spAutoFit/>
          </a:bodyPr>
          <a:lstStyle/>
          <a:p>
            <a:r>
              <a:rPr lang="en-US" sz="1200" dirty="0" smtClean="0"/>
              <a:t>KHA</a:t>
            </a:r>
            <a:r>
              <a:rPr lang="en-US" sz="1200" baseline="-25000" dirty="0" smtClean="0"/>
              <a:t>M2</a:t>
            </a:r>
            <a:r>
              <a:rPr lang="en-US" sz="1200" dirty="0"/>
              <a:t>=</a:t>
            </a:r>
          </a:p>
          <a:p>
            <a:r>
              <a:rPr lang="en-US" sz="1200" dirty="0"/>
              <a:t>167,8 </a:t>
            </a:r>
            <a:r>
              <a:rPr lang="en-US" sz="1200" dirty="0" smtClean="0"/>
              <a:t>A</a:t>
            </a:r>
            <a:endParaRPr lang="en-US" sz="1200" dirty="0"/>
          </a:p>
        </p:txBody>
      </p:sp>
      <p:sp>
        <p:nvSpPr>
          <p:cNvPr id="107" name="TextBox 106"/>
          <p:cNvSpPr txBox="1"/>
          <p:nvPr/>
        </p:nvSpPr>
        <p:spPr>
          <a:xfrm>
            <a:off x="961765" y="4724400"/>
            <a:ext cx="662361" cy="461665"/>
          </a:xfrm>
          <a:prstGeom prst="rect">
            <a:avLst/>
          </a:prstGeom>
          <a:noFill/>
        </p:spPr>
        <p:txBody>
          <a:bodyPr wrap="none" rtlCol="0">
            <a:spAutoFit/>
          </a:bodyPr>
          <a:lstStyle/>
          <a:p>
            <a:r>
              <a:rPr lang="en-US" sz="1200" dirty="0" smtClean="0"/>
              <a:t>TOR</a:t>
            </a:r>
            <a:r>
              <a:rPr lang="en-US" sz="1200" baseline="-25000" dirty="0" smtClean="0"/>
              <a:t>M2</a:t>
            </a:r>
            <a:r>
              <a:rPr lang="en-US" sz="1200" dirty="0"/>
              <a:t>=</a:t>
            </a:r>
          </a:p>
          <a:p>
            <a:r>
              <a:rPr lang="en-US" sz="1200" dirty="0"/>
              <a:t>147,6 </a:t>
            </a:r>
            <a:r>
              <a:rPr lang="en-US" sz="1200" dirty="0" smtClean="0"/>
              <a:t>A</a:t>
            </a:r>
            <a:endParaRPr lang="en-US" sz="1200" dirty="0"/>
          </a:p>
        </p:txBody>
      </p:sp>
      <p:sp>
        <p:nvSpPr>
          <p:cNvPr id="108" name="TextBox 107"/>
          <p:cNvSpPr txBox="1"/>
          <p:nvPr/>
        </p:nvSpPr>
        <p:spPr>
          <a:xfrm>
            <a:off x="961765" y="4267200"/>
            <a:ext cx="697627" cy="461665"/>
          </a:xfrm>
          <a:prstGeom prst="rect">
            <a:avLst/>
          </a:prstGeom>
          <a:noFill/>
        </p:spPr>
        <p:txBody>
          <a:bodyPr wrap="none" rtlCol="0">
            <a:spAutoFit/>
          </a:bodyPr>
          <a:lstStyle/>
          <a:p>
            <a:r>
              <a:rPr lang="en-US" sz="1200" dirty="0" smtClean="0"/>
              <a:t>MCB</a:t>
            </a:r>
            <a:r>
              <a:rPr lang="en-US" sz="1200" baseline="-25000" dirty="0" smtClean="0"/>
              <a:t>M2</a:t>
            </a:r>
            <a:r>
              <a:rPr lang="en-US" sz="1200" dirty="0"/>
              <a:t>=</a:t>
            </a:r>
          </a:p>
          <a:p>
            <a:r>
              <a:rPr lang="en-US" sz="1200" dirty="0"/>
              <a:t>201,3 </a:t>
            </a:r>
            <a:r>
              <a:rPr lang="en-US" sz="1200" dirty="0" smtClean="0"/>
              <a:t>A</a:t>
            </a:r>
            <a:endParaRPr lang="en-US" sz="1200" dirty="0"/>
          </a:p>
        </p:txBody>
      </p:sp>
      <p:sp>
        <p:nvSpPr>
          <p:cNvPr id="109" name="TextBox 108"/>
          <p:cNvSpPr txBox="1"/>
          <p:nvPr/>
        </p:nvSpPr>
        <p:spPr>
          <a:xfrm>
            <a:off x="994707" y="3733800"/>
            <a:ext cx="716863" cy="461665"/>
          </a:xfrm>
          <a:prstGeom prst="rect">
            <a:avLst/>
          </a:prstGeom>
          <a:noFill/>
        </p:spPr>
        <p:txBody>
          <a:bodyPr wrap="none" rtlCol="0">
            <a:spAutoFit/>
          </a:bodyPr>
          <a:lstStyle/>
          <a:p>
            <a:r>
              <a:rPr lang="en-US" sz="1200" dirty="0" smtClean="0"/>
              <a:t>FUSE</a:t>
            </a:r>
            <a:r>
              <a:rPr lang="en-US" sz="1200" baseline="-25000" dirty="0" smtClean="0"/>
              <a:t>M2</a:t>
            </a:r>
            <a:r>
              <a:rPr lang="en-US" sz="1200" dirty="0"/>
              <a:t>=</a:t>
            </a:r>
          </a:p>
          <a:p>
            <a:r>
              <a:rPr lang="en-US" sz="1200" dirty="0"/>
              <a:t>536,9 </a:t>
            </a:r>
            <a:r>
              <a:rPr lang="en-US" sz="1200" dirty="0" smtClean="0"/>
              <a:t>A</a:t>
            </a:r>
            <a:endParaRPr lang="en-US" sz="1200" dirty="0"/>
          </a:p>
        </p:txBody>
      </p:sp>
      <p:cxnSp>
        <p:nvCxnSpPr>
          <p:cNvPr id="110" name="Straight Connector 109"/>
          <p:cNvCxnSpPr/>
          <p:nvPr/>
        </p:nvCxnSpPr>
        <p:spPr>
          <a:xfrm>
            <a:off x="219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8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12" name="TextBox 111"/>
          <p:cNvSpPr txBox="1"/>
          <p:nvPr/>
        </p:nvSpPr>
        <p:spPr>
          <a:xfrm>
            <a:off x="1723765" y="5257800"/>
            <a:ext cx="667170" cy="461665"/>
          </a:xfrm>
          <a:prstGeom prst="rect">
            <a:avLst/>
          </a:prstGeom>
          <a:noFill/>
        </p:spPr>
        <p:txBody>
          <a:bodyPr wrap="none" rtlCol="0">
            <a:spAutoFit/>
          </a:bodyPr>
          <a:lstStyle/>
          <a:p>
            <a:r>
              <a:rPr lang="en-US" sz="1200" dirty="0" smtClean="0"/>
              <a:t>KHA</a:t>
            </a:r>
            <a:r>
              <a:rPr lang="en-US" sz="1200" baseline="-25000" dirty="0" smtClean="0"/>
              <a:t>M3</a:t>
            </a:r>
            <a:r>
              <a:rPr lang="en-US" sz="1200" dirty="0"/>
              <a:t>=</a:t>
            </a:r>
          </a:p>
          <a:p>
            <a:r>
              <a:rPr lang="en-US" sz="1200" dirty="0" smtClean="0"/>
              <a:t>67,1 A</a:t>
            </a:r>
            <a:endParaRPr lang="en-US" sz="1200" dirty="0"/>
          </a:p>
        </p:txBody>
      </p:sp>
      <p:sp>
        <p:nvSpPr>
          <p:cNvPr id="113" name="TextBox 112"/>
          <p:cNvSpPr txBox="1"/>
          <p:nvPr/>
        </p:nvSpPr>
        <p:spPr>
          <a:xfrm>
            <a:off x="1723765" y="4724400"/>
            <a:ext cx="662361" cy="461665"/>
          </a:xfrm>
          <a:prstGeom prst="rect">
            <a:avLst/>
          </a:prstGeom>
          <a:noFill/>
        </p:spPr>
        <p:txBody>
          <a:bodyPr wrap="none" rtlCol="0">
            <a:spAutoFit/>
          </a:bodyPr>
          <a:lstStyle/>
          <a:p>
            <a:r>
              <a:rPr lang="en-US" sz="1200" dirty="0" smtClean="0"/>
              <a:t>TOR</a:t>
            </a:r>
            <a:r>
              <a:rPr lang="en-US" sz="1200" baseline="-25000" dirty="0" smtClean="0"/>
              <a:t>M3</a:t>
            </a:r>
            <a:r>
              <a:rPr lang="en-US" sz="1200" dirty="0"/>
              <a:t>=</a:t>
            </a:r>
          </a:p>
          <a:p>
            <a:r>
              <a:rPr lang="en-US" sz="1200" dirty="0" smtClean="0"/>
              <a:t>59,1 A</a:t>
            </a:r>
            <a:endParaRPr lang="en-US" sz="1200" dirty="0"/>
          </a:p>
        </p:txBody>
      </p:sp>
      <p:sp>
        <p:nvSpPr>
          <p:cNvPr id="114" name="TextBox 113"/>
          <p:cNvSpPr txBox="1"/>
          <p:nvPr/>
        </p:nvSpPr>
        <p:spPr>
          <a:xfrm>
            <a:off x="1723765" y="4267200"/>
            <a:ext cx="697627" cy="461665"/>
          </a:xfrm>
          <a:prstGeom prst="rect">
            <a:avLst/>
          </a:prstGeom>
          <a:noFill/>
        </p:spPr>
        <p:txBody>
          <a:bodyPr wrap="none" rtlCol="0">
            <a:spAutoFit/>
          </a:bodyPr>
          <a:lstStyle/>
          <a:p>
            <a:r>
              <a:rPr lang="en-US" sz="1200" dirty="0" smtClean="0"/>
              <a:t>MCB</a:t>
            </a:r>
            <a:r>
              <a:rPr lang="en-US" sz="1200" baseline="-25000" dirty="0" smtClean="0"/>
              <a:t>M3</a:t>
            </a:r>
            <a:r>
              <a:rPr lang="en-US" sz="1200" dirty="0"/>
              <a:t>=</a:t>
            </a:r>
          </a:p>
          <a:p>
            <a:r>
              <a:rPr lang="en-US" sz="1200" dirty="0" smtClean="0"/>
              <a:t>134,2 A</a:t>
            </a:r>
            <a:endParaRPr lang="en-US" sz="1200" dirty="0"/>
          </a:p>
        </p:txBody>
      </p:sp>
      <p:sp>
        <p:nvSpPr>
          <p:cNvPr id="115" name="TextBox 114"/>
          <p:cNvSpPr txBox="1"/>
          <p:nvPr/>
        </p:nvSpPr>
        <p:spPr>
          <a:xfrm>
            <a:off x="1756707" y="3733800"/>
            <a:ext cx="716863" cy="461665"/>
          </a:xfrm>
          <a:prstGeom prst="rect">
            <a:avLst/>
          </a:prstGeom>
          <a:noFill/>
        </p:spPr>
        <p:txBody>
          <a:bodyPr wrap="none" rtlCol="0">
            <a:spAutoFit/>
          </a:bodyPr>
          <a:lstStyle/>
          <a:p>
            <a:r>
              <a:rPr lang="en-US" sz="1200" dirty="0" smtClean="0"/>
              <a:t>FUSE</a:t>
            </a:r>
            <a:r>
              <a:rPr lang="en-US" sz="1200" baseline="-25000" dirty="0" smtClean="0"/>
              <a:t>M3</a:t>
            </a:r>
            <a:r>
              <a:rPr lang="en-US" sz="1200" dirty="0"/>
              <a:t>=</a:t>
            </a:r>
          </a:p>
          <a:p>
            <a:r>
              <a:rPr lang="en-US" sz="1200" dirty="0" smtClean="0"/>
              <a:t>214,7 A</a:t>
            </a:r>
            <a:endParaRPr lang="en-US" sz="1200" dirty="0"/>
          </a:p>
        </p:txBody>
      </p:sp>
      <p:cxnSp>
        <p:nvCxnSpPr>
          <p:cNvPr id="116" name="Straight Connector 115"/>
          <p:cNvCxnSpPr/>
          <p:nvPr/>
        </p:nvCxnSpPr>
        <p:spPr>
          <a:xfrm>
            <a:off x="29088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0966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18" name="TextBox 117"/>
          <p:cNvSpPr txBox="1"/>
          <p:nvPr/>
        </p:nvSpPr>
        <p:spPr>
          <a:xfrm>
            <a:off x="2438400" y="5257800"/>
            <a:ext cx="667170" cy="461665"/>
          </a:xfrm>
          <a:prstGeom prst="rect">
            <a:avLst/>
          </a:prstGeom>
          <a:noFill/>
        </p:spPr>
        <p:txBody>
          <a:bodyPr wrap="none" rtlCol="0">
            <a:spAutoFit/>
          </a:bodyPr>
          <a:lstStyle/>
          <a:p>
            <a:r>
              <a:rPr lang="en-US" sz="1200" dirty="0" smtClean="0"/>
              <a:t>KHA</a:t>
            </a:r>
            <a:r>
              <a:rPr lang="en-US" sz="1200" baseline="-25000" dirty="0" smtClean="0"/>
              <a:t>M4</a:t>
            </a:r>
            <a:r>
              <a:rPr lang="en-US" sz="1200" dirty="0"/>
              <a:t>=</a:t>
            </a:r>
          </a:p>
          <a:p>
            <a:r>
              <a:rPr lang="en-US" sz="1200" dirty="0"/>
              <a:t>67,1 </a:t>
            </a:r>
            <a:r>
              <a:rPr lang="en-US" sz="1200" dirty="0" smtClean="0"/>
              <a:t>A</a:t>
            </a:r>
            <a:endParaRPr lang="en-US" sz="1200" dirty="0"/>
          </a:p>
        </p:txBody>
      </p:sp>
      <p:sp>
        <p:nvSpPr>
          <p:cNvPr id="119" name="TextBox 118"/>
          <p:cNvSpPr txBox="1"/>
          <p:nvPr/>
        </p:nvSpPr>
        <p:spPr>
          <a:xfrm>
            <a:off x="2438400" y="4724400"/>
            <a:ext cx="658001" cy="461665"/>
          </a:xfrm>
          <a:prstGeom prst="rect">
            <a:avLst/>
          </a:prstGeom>
          <a:noFill/>
        </p:spPr>
        <p:txBody>
          <a:bodyPr wrap="none" rtlCol="0">
            <a:spAutoFit/>
          </a:bodyPr>
          <a:lstStyle/>
          <a:p>
            <a:r>
              <a:rPr lang="en-US" sz="1200" dirty="0" smtClean="0"/>
              <a:t>TOR</a:t>
            </a:r>
            <a:r>
              <a:rPr lang="en-US" sz="1200" baseline="-25000" dirty="0" smtClean="0"/>
              <a:t>M4</a:t>
            </a:r>
            <a:r>
              <a:rPr lang="en-US" sz="1200" dirty="0"/>
              <a:t>=</a:t>
            </a:r>
          </a:p>
          <a:p>
            <a:r>
              <a:rPr lang="en-US" sz="1200" dirty="0"/>
              <a:t>59,1 </a:t>
            </a:r>
            <a:r>
              <a:rPr lang="en-US" sz="1200" dirty="0" smtClean="0"/>
              <a:t>A</a:t>
            </a:r>
            <a:endParaRPr lang="en-US" sz="1200" dirty="0"/>
          </a:p>
        </p:txBody>
      </p:sp>
      <p:sp>
        <p:nvSpPr>
          <p:cNvPr id="120" name="TextBox 119"/>
          <p:cNvSpPr txBox="1"/>
          <p:nvPr/>
        </p:nvSpPr>
        <p:spPr>
          <a:xfrm>
            <a:off x="2438400" y="4267200"/>
            <a:ext cx="697627" cy="461665"/>
          </a:xfrm>
          <a:prstGeom prst="rect">
            <a:avLst/>
          </a:prstGeom>
          <a:noFill/>
        </p:spPr>
        <p:txBody>
          <a:bodyPr wrap="none" rtlCol="0">
            <a:spAutoFit/>
          </a:bodyPr>
          <a:lstStyle/>
          <a:p>
            <a:r>
              <a:rPr lang="en-US" sz="1200" dirty="0" smtClean="0"/>
              <a:t>MCB</a:t>
            </a:r>
            <a:r>
              <a:rPr lang="en-US" sz="1200" baseline="-25000" dirty="0" smtClean="0"/>
              <a:t>M4</a:t>
            </a:r>
            <a:r>
              <a:rPr lang="en-US" sz="1200" dirty="0"/>
              <a:t>=</a:t>
            </a:r>
          </a:p>
          <a:p>
            <a:r>
              <a:rPr lang="en-US" sz="1200" dirty="0"/>
              <a:t>134,2 </a:t>
            </a:r>
            <a:r>
              <a:rPr lang="en-US" sz="1200" dirty="0" smtClean="0"/>
              <a:t>A</a:t>
            </a:r>
            <a:endParaRPr lang="en-US" sz="1200" dirty="0"/>
          </a:p>
        </p:txBody>
      </p:sp>
      <p:sp>
        <p:nvSpPr>
          <p:cNvPr id="121" name="TextBox 120"/>
          <p:cNvSpPr txBox="1"/>
          <p:nvPr/>
        </p:nvSpPr>
        <p:spPr>
          <a:xfrm>
            <a:off x="2471342" y="3733800"/>
            <a:ext cx="716863" cy="461665"/>
          </a:xfrm>
          <a:prstGeom prst="rect">
            <a:avLst/>
          </a:prstGeom>
          <a:noFill/>
        </p:spPr>
        <p:txBody>
          <a:bodyPr wrap="none" rtlCol="0">
            <a:spAutoFit/>
          </a:bodyPr>
          <a:lstStyle/>
          <a:p>
            <a:r>
              <a:rPr lang="en-US" sz="1200" dirty="0" smtClean="0"/>
              <a:t>FUSE</a:t>
            </a:r>
            <a:r>
              <a:rPr lang="en-US" sz="1200" baseline="-25000" dirty="0" smtClean="0"/>
              <a:t>M4</a:t>
            </a:r>
            <a:r>
              <a:rPr lang="en-US" sz="1200" dirty="0"/>
              <a:t>=</a:t>
            </a:r>
          </a:p>
          <a:p>
            <a:r>
              <a:rPr lang="en-US" sz="1200" dirty="0"/>
              <a:t>214,7 </a:t>
            </a:r>
            <a:r>
              <a:rPr lang="en-US" sz="1200" dirty="0" smtClean="0"/>
              <a:t>A</a:t>
            </a:r>
            <a:endParaRPr lang="en-US" sz="1200" dirty="0"/>
          </a:p>
        </p:txBody>
      </p:sp>
      <p:cxnSp>
        <p:nvCxnSpPr>
          <p:cNvPr id="122" name="Straight Connector 121"/>
          <p:cNvCxnSpPr/>
          <p:nvPr/>
        </p:nvCxnSpPr>
        <p:spPr>
          <a:xfrm>
            <a:off x="3641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829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24" name="TextBox 123"/>
          <p:cNvSpPr txBox="1"/>
          <p:nvPr/>
        </p:nvSpPr>
        <p:spPr>
          <a:xfrm>
            <a:off x="3171565" y="5257800"/>
            <a:ext cx="667170" cy="461665"/>
          </a:xfrm>
          <a:prstGeom prst="rect">
            <a:avLst/>
          </a:prstGeom>
          <a:noFill/>
        </p:spPr>
        <p:txBody>
          <a:bodyPr wrap="none" rtlCol="0">
            <a:spAutoFit/>
          </a:bodyPr>
          <a:lstStyle/>
          <a:p>
            <a:r>
              <a:rPr lang="en-US" sz="1200" dirty="0" smtClean="0"/>
              <a:t>KHA</a:t>
            </a:r>
            <a:r>
              <a:rPr lang="en-US" sz="1200" baseline="-25000" dirty="0" smtClean="0"/>
              <a:t>M5</a:t>
            </a:r>
            <a:r>
              <a:rPr lang="en-US" sz="1200" dirty="0"/>
              <a:t>=</a:t>
            </a:r>
          </a:p>
          <a:p>
            <a:r>
              <a:rPr lang="en-US" sz="1200" dirty="0" smtClean="0"/>
              <a:t>33,6 A</a:t>
            </a:r>
            <a:endParaRPr lang="en-US" sz="1200" dirty="0"/>
          </a:p>
        </p:txBody>
      </p:sp>
      <p:sp>
        <p:nvSpPr>
          <p:cNvPr id="125" name="TextBox 124"/>
          <p:cNvSpPr txBox="1"/>
          <p:nvPr/>
        </p:nvSpPr>
        <p:spPr>
          <a:xfrm>
            <a:off x="3171565" y="4724400"/>
            <a:ext cx="658001" cy="461665"/>
          </a:xfrm>
          <a:prstGeom prst="rect">
            <a:avLst/>
          </a:prstGeom>
          <a:noFill/>
        </p:spPr>
        <p:txBody>
          <a:bodyPr wrap="none" rtlCol="0">
            <a:spAutoFit/>
          </a:bodyPr>
          <a:lstStyle/>
          <a:p>
            <a:r>
              <a:rPr lang="en-US" sz="1200" dirty="0" smtClean="0"/>
              <a:t>TOR</a:t>
            </a:r>
            <a:r>
              <a:rPr lang="en-US" sz="1200" baseline="-25000" dirty="0" smtClean="0"/>
              <a:t>M5</a:t>
            </a:r>
            <a:r>
              <a:rPr lang="en-US" sz="1200" dirty="0"/>
              <a:t>=</a:t>
            </a:r>
          </a:p>
          <a:p>
            <a:r>
              <a:rPr lang="en-US" sz="1200" dirty="0" smtClean="0"/>
              <a:t>29,5 A</a:t>
            </a:r>
            <a:endParaRPr lang="en-US" sz="1200" dirty="0"/>
          </a:p>
        </p:txBody>
      </p:sp>
      <p:sp>
        <p:nvSpPr>
          <p:cNvPr id="126" name="TextBox 125"/>
          <p:cNvSpPr txBox="1"/>
          <p:nvPr/>
        </p:nvSpPr>
        <p:spPr>
          <a:xfrm>
            <a:off x="3171565" y="4267200"/>
            <a:ext cx="697627" cy="461665"/>
          </a:xfrm>
          <a:prstGeom prst="rect">
            <a:avLst/>
          </a:prstGeom>
          <a:noFill/>
        </p:spPr>
        <p:txBody>
          <a:bodyPr wrap="none" rtlCol="0">
            <a:spAutoFit/>
          </a:bodyPr>
          <a:lstStyle/>
          <a:p>
            <a:r>
              <a:rPr lang="en-US" sz="1200" dirty="0" smtClean="0"/>
              <a:t>MCB</a:t>
            </a:r>
            <a:r>
              <a:rPr lang="en-US" sz="1200" baseline="-25000" dirty="0" smtClean="0"/>
              <a:t>M5</a:t>
            </a:r>
            <a:r>
              <a:rPr lang="en-US" sz="1200" dirty="0"/>
              <a:t>=</a:t>
            </a:r>
          </a:p>
          <a:p>
            <a:r>
              <a:rPr lang="en-US" sz="1200" dirty="0" smtClean="0"/>
              <a:t>67,1 A</a:t>
            </a:r>
            <a:endParaRPr lang="en-US" sz="1200" dirty="0"/>
          </a:p>
        </p:txBody>
      </p:sp>
      <p:sp>
        <p:nvSpPr>
          <p:cNvPr id="127" name="TextBox 126"/>
          <p:cNvSpPr txBox="1"/>
          <p:nvPr/>
        </p:nvSpPr>
        <p:spPr>
          <a:xfrm>
            <a:off x="3204507" y="3733800"/>
            <a:ext cx="716863" cy="461665"/>
          </a:xfrm>
          <a:prstGeom prst="rect">
            <a:avLst/>
          </a:prstGeom>
          <a:noFill/>
        </p:spPr>
        <p:txBody>
          <a:bodyPr wrap="none" rtlCol="0">
            <a:spAutoFit/>
          </a:bodyPr>
          <a:lstStyle/>
          <a:p>
            <a:r>
              <a:rPr lang="en-US" sz="1200" dirty="0" smtClean="0"/>
              <a:t>FUSE</a:t>
            </a:r>
            <a:r>
              <a:rPr lang="en-US" sz="1200" baseline="-25000" dirty="0" smtClean="0"/>
              <a:t>M5</a:t>
            </a:r>
            <a:r>
              <a:rPr lang="en-US" sz="1200" dirty="0"/>
              <a:t>=</a:t>
            </a:r>
          </a:p>
          <a:p>
            <a:r>
              <a:rPr lang="en-US" sz="1200" dirty="0" smtClean="0"/>
              <a:t>107,4 A</a:t>
            </a:r>
            <a:endParaRPr lang="en-US" sz="1200" dirty="0"/>
          </a:p>
        </p:txBody>
      </p:sp>
      <p:cxnSp>
        <p:nvCxnSpPr>
          <p:cNvPr id="128" name="Straight Connector 127"/>
          <p:cNvCxnSpPr/>
          <p:nvPr/>
        </p:nvCxnSpPr>
        <p:spPr>
          <a:xfrm>
            <a:off x="4403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591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30" name="TextBox 129"/>
          <p:cNvSpPr txBox="1"/>
          <p:nvPr/>
        </p:nvSpPr>
        <p:spPr>
          <a:xfrm>
            <a:off x="3933565" y="5257800"/>
            <a:ext cx="667170" cy="461665"/>
          </a:xfrm>
          <a:prstGeom prst="rect">
            <a:avLst/>
          </a:prstGeom>
          <a:noFill/>
        </p:spPr>
        <p:txBody>
          <a:bodyPr wrap="none" rtlCol="0">
            <a:spAutoFit/>
          </a:bodyPr>
          <a:lstStyle/>
          <a:p>
            <a:r>
              <a:rPr lang="en-US" sz="1200" dirty="0" smtClean="0"/>
              <a:t>KHA</a:t>
            </a:r>
            <a:r>
              <a:rPr lang="en-US" sz="1200" baseline="-25000" dirty="0" smtClean="0"/>
              <a:t>M6</a:t>
            </a:r>
            <a:r>
              <a:rPr lang="en-US" sz="1200" dirty="0"/>
              <a:t>=</a:t>
            </a:r>
          </a:p>
          <a:p>
            <a:r>
              <a:rPr lang="en-US" sz="1200" dirty="0"/>
              <a:t>33,6 </a:t>
            </a:r>
            <a:r>
              <a:rPr lang="en-US" sz="1200" dirty="0" smtClean="0"/>
              <a:t>A</a:t>
            </a:r>
            <a:endParaRPr lang="en-US" sz="1200" dirty="0"/>
          </a:p>
        </p:txBody>
      </p:sp>
      <p:sp>
        <p:nvSpPr>
          <p:cNvPr id="131" name="TextBox 130"/>
          <p:cNvSpPr txBox="1"/>
          <p:nvPr/>
        </p:nvSpPr>
        <p:spPr>
          <a:xfrm>
            <a:off x="3933565" y="4724400"/>
            <a:ext cx="658001" cy="461665"/>
          </a:xfrm>
          <a:prstGeom prst="rect">
            <a:avLst/>
          </a:prstGeom>
          <a:noFill/>
        </p:spPr>
        <p:txBody>
          <a:bodyPr wrap="none" rtlCol="0">
            <a:spAutoFit/>
          </a:bodyPr>
          <a:lstStyle/>
          <a:p>
            <a:r>
              <a:rPr lang="en-US" sz="1200" dirty="0" smtClean="0"/>
              <a:t>TOR</a:t>
            </a:r>
            <a:r>
              <a:rPr lang="en-US" sz="1200" baseline="-25000" dirty="0" smtClean="0"/>
              <a:t>M6</a:t>
            </a:r>
            <a:r>
              <a:rPr lang="en-US" sz="1200" dirty="0"/>
              <a:t>=</a:t>
            </a:r>
          </a:p>
          <a:p>
            <a:r>
              <a:rPr lang="en-US" sz="1200" dirty="0"/>
              <a:t>29,5 </a:t>
            </a:r>
            <a:r>
              <a:rPr lang="en-US" sz="1200" dirty="0" smtClean="0"/>
              <a:t>A</a:t>
            </a:r>
            <a:endParaRPr lang="en-US" sz="1200" dirty="0"/>
          </a:p>
        </p:txBody>
      </p:sp>
      <p:sp>
        <p:nvSpPr>
          <p:cNvPr id="132" name="TextBox 131"/>
          <p:cNvSpPr txBox="1"/>
          <p:nvPr/>
        </p:nvSpPr>
        <p:spPr>
          <a:xfrm>
            <a:off x="3933565" y="4267200"/>
            <a:ext cx="697627" cy="461665"/>
          </a:xfrm>
          <a:prstGeom prst="rect">
            <a:avLst/>
          </a:prstGeom>
          <a:noFill/>
        </p:spPr>
        <p:txBody>
          <a:bodyPr wrap="none" rtlCol="0">
            <a:spAutoFit/>
          </a:bodyPr>
          <a:lstStyle/>
          <a:p>
            <a:r>
              <a:rPr lang="en-US" sz="1200" dirty="0" smtClean="0"/>
              <a:t>MCB</a:t>
            </a:r>
            <a:r>
              <a:rPr lang="en-US" sz="1200" baseline="-25000" dirty="0" smtClean="0"/>
              <a:t>M6</a:t>
            </a:r>
            <a:r>
              <a:rPr lang="en-US" sz="1200" dirty="0"/>
              <a:t>=</a:t>
            </a:r>
          </a:p>
          <a:p>
            <a:r>
              <a:rPr lang="en-US" sz="1200" dirty="0"/>
              <a:t>67,1 </a:t>
            </a:r>
            <a:r>
              <a:rPr lang="en-US" sz="1200" dirty="0" smtClean="0"/>
              <a:t>A</a:t>
            </a:r>
            <a:endParaRPr lang="en-US" sz="1200" dirty="0"/>
          </a:p>
        </p:txBody>
      </p:sp>
      <p:sp>
        <p:nvSpPr>
          <p:cNvPr id="133" name="TextBox 132"/>
          <p:cNvSpPr txBox="1"/>
          <p:nvPr/>
        </p:nvSpPr>
        <p:spPr>
          <a:xfrm>
            <a:off x="3966507" y="3733800"/>
            <a:ext cx="716863" cy="461665"/>
          </a:xfrm>
          <a:prstGeom prst="rect">
            <a:avLst/>
          </a:prstGeom>
          <a:noFill/>
        </p:spPr>
        <p:txBody>
          <a:bodyPr wrap="none" rtlCol="0">
            <a:spAutoFit/>
          </a:bodyPr>
          <a:lstStyle/>
          <a:p>
            <a:r>
              <a:rPr lang="en-US" sz="1200" dirty="0" smtClean="0"/>
              <a:t>FUSE</a:t>
            </a:r>
            <a:r>
              <a:rPr lang="en-US" sz="1200" baseline="-25000" dirty="0" smtClean="0"/>
              <a:t>M6</a:t>
            </a:r>
            <a:r>
              <a:rPr lang="en-US" sz="1200" dirty="0"/>
              <a:t>=</a:t>
            </a:r>
          </a:p>
          <a:p>
            <a:r>
              <a:rPr lang="en-US" sz="1200" dirty="0"/>
              <a:t>107,4 </a:t>
            </a:r>
            <a:r>
              <a:rPr lang="en-US" sz="1200" dirty="0" smtClean="0"/>
              <a:t>A</a:t>
            </a:r>
            <a:endParaRPr lang="en-US" sz="1200" dirty="0"/>
          </a:p>
        </p:txBody>
      </p:sp>
      <p:cxnSp>
        <p:nvCxnSpPr>
          <p:cNvPr id="134" name="Straight Connector 133"/>
          <p:cNvCxnSpPr/>
          <p:nvPr/>
        </p:nvCxnSpPr>
        <p:spPr>
          <a:xfrm>
            <a:off x="5271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458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36" name="TextBox 135"/>
          <p:cNvSpPr txBox="1"/>
          <p:nvPr/>
        </p:nvSpPr>
        <p:spPr>
          <a:xfrm>
            <a:off x="4800600" y="5257800"/>
            <a:ext cx="667170" cy="461665"/>
          </a:xfrm>
          <a:prstGeom prst="rect">
            <a:avLst/>
          </a:prstGeom>
          <a:noFill/>
        </p:spPr>
        <p:txBody>
          <a:bodyPr wrap="none" rtlCol="0">
            <a:spAutoFit/>
          </a:bodyPr>
          <a:lstStyle/>
          <a:p>
            <a:r>
              <a:rPr lang="en-US" sz="1200" dirty="0" smtClean="0"/>
              <a:t>KHA</a:t>
            </a:r>
            <a:r>
              <a:rPr lang="en-US" sz="1200" baseline="-25000" dirty="0" smtClean="0"/>
              <a:t>M7</a:t>
            </a:r>
            <a:r>
              <a:rPr lang="en-US" sz="1200" dirty="0" smtClean="0"/>
              <a:t>=</a:t>
            </a:r>
            <a:endParaRPr lang="en-US" sz="1200" dirty="0"/>
          </a:p>
          <a:p>
            <a:r>
              <a:rPr lang="en-US" sz="1200" dirty="0" smtClean="0"/>
              <a:t>16,8 A</a:t>
            </a:r>
            <a:endParaRPr lang="en-US" sz="1200" dirty="0"/>
          </a:p>
        </p:txBody>
      </p:sp>
      <p:sp>
        <p:nvSpPr>
          <p:cNvPr id="137" name="TextBox 136"/>
          <p:cNvSpPr txBox="1"/>
          <p:nvPr/>
        </p:nvSpPr>
        <p:spPr>
          <a:xfrm>
            <a:off x="4800600" y="4724400"/>
            <a:ext cx="658001" cy="461665"/>
          </a:xfrm>
          <a:prstGeom prst="rect">
            <a:avLst/>
          </a:prstGeom>
          <a:noFill/>
        </p:spPr>
        <p:txBody>
          <a:bodyPr wrap="none" rtlCol="0">
            <a:spAutoFit/>
          </a:bodyPr>
          <a:lstStyle/>
          <a:p>
            <a:r>
              <a:rPr lang="en-US" sz="1200" dirty="0" smtClean="0"/>
              <a:t>TOR</a:t>
            </a:r>
            <a:r>
              <a:rPr lang="en-US" sz="1200" baseline="-25000" dirty="0" smtClean="0"/>
              <a:t>M7</a:t>
            </a:r>
            <a:r>
              <a:rPr lang="en-US" sz="1200" dirty="0"/>
              <a:t>=</a:t>
            </a:r>
          </a:p>
          <a:p>
            <a:r>
              <a:rPr lang="en-US" sz="1200" dirty="0" smtClean="0"/>
              <a:t>14,8A</a:t>
            </a:r>
            <a:endParaRPr lang="en-US" sz="1200" dirty="0"/>
          </a:p>
        </p:txBody>
      </p:sp>
      <p:sp>
        <p:nvSpPr>
          <p:cNvPr id="138" name="TextBox 137"/>
          <p:cNvSpPr txBox="1"/>
          <p:nvPr/>
        </p:nvSpPr>
        <p:spPr>
          <a:xfrm>
            <a:off x="4800600" y="4267200"/>
            <a:ext cx="697627" cy="461665"/>
          </a:xfrm>
          <a:prstGeom prst="rect">
            <a:avLst/>
          </a:prstGeom>
          <a:noFill/>
        </p:spPr>
        <p:txBody>
          <a:bodyPr wrap="none" rtlCol="0">
            <a:spAutoFit/>
          </a:bodyPr>
          <a:lstStyle/>
          <a:p>
            <a:r>
              <a:rPr lang="en-US" sz="1200" dirty="0" smtClean="0"/>
              <a:t>MCB</a:t>
            </a:r>
            <a:r>
              <a:rPr lang="en-US" sz="1200" baseline="-25000" dirty="0" smtClean="0"/>
              <a:t>M7</a:t>
            </a:r>
            <a:r>
              <a:rPr lang="en-US" sz="1200" dirty="0"/>
              <a:t>=</a:t>
            </a:r>
          </a:p>
          <a:p>
            <a:r>
              <a:rPr lang="en-US" sz="1200" dirty="0" smtClean="0"/>
              <a:t>33,6 A</a:t>
            </a:r>
            <a:endParaRPr lang="en-US" sz="1200" dirty="0"/>
          </a:p>
        </p:txBody>
      </p:sp>
      <p:sp>
        <p:nvSpPr>
          <p:cNvPr id="139" name="TextBox 138"/>
          <p:cNvSpPr txBox="1"/>
          <p:nvPr/>
        </p:nvSpPr>
        <p:spPr>
          <a:xfrm>
            <a:off x="4833542" y="3733800"/>
            <a:ext cx="716863" cy="461665"/>
          </a:xfrm>
          <a:prstGeom prst="rect">
            <a:avLst/>
          </a:prstGeom>
          <a:noFill/>
        </p:spPr>
        <p:txBody>
          <a:bodyPr wrap="none" rtlCol="0">
            <a:spAutoFit/>
          </a:bodyPr>
          <a:lstStyle/>
          <a:p>
            <a:r>
              <a:rPr lang="en-US" sz="1200" dirty="0" smtClean="0"/>
              <a:t>FUSE</a:t>
            </a:r>
            <a:r>
              <a:rPr lang="en-US" sz="1200" baseline="-25000" dirty="0" smtClean="0"/>
              <a:t>M7</a:t>
            </a:r>
            <a:r>
              <a:rPr lang="en-US" sz="1200" dirty="0"/>
              <a:t>=</a:t>
            </a:r>
          </a:p>
          <a:p>
            <a:r>
              <a:rPr lang="en-US" sz="1200" dirty="0" smtClean="0"/>
              <a:t>53,7 A</a:t>
            </a:r>
            <a:endParaRPr lang="en-US" sz="1200" dirty="0"/>
          </a:p>
        </p:txBody>
      </p:sp>
      <p:cxnSp>
        <p:nvCxnSpPr>
          <p:cNvPr id="140" name="Straight Connector 139"/>
          <p:cNvCxnSpPr/>
          <p:nvPr/>
        </p:nvCxnSpPr>
        <p:spPr>
          <a:xfrm>
            <a:off x="600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19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42" name="TextBox 141"/>
          <p:cNvSpPr txBox="1"/>
          <p:nvPr/>
        </p:nvSpPr>
        <p:spPr>
          <a:xfrm>
            <a:off x="5533765" y="5257800"/>
            <a:ext cx="667170" cy="461665"/>
          </a:xfrm>
          <a:prstGeom prst="rect">
            <a:avLst/>
          </a:prstGeom>
          <a:noFill/>
        </p:spPr>
        <p:txBody>
          <a:bodyPr wrap="none" rtlCol="0">
            <a:spAutoFit/>
          </a:bodyPr>
          <a:lstStyle/>
          <a:p>
            <a:r>
              <a:rPr lang="en-US" sz="1200" dirty="0" smtClean="0"/>
              <a:t>KHA</a:t>
            </a:r>
            <a:r>
              <a:rPr lang="en-US" sz="1200" baseline="-25000" dirty="0" smtClean="0"/>
              <a:t>M8</a:t>
            </a:r>
            <a:r>
              <a:rPr lang="en-US" sz="1200" dirty="0"/>
              <a:t>=</a:t>
            </a:r>
          </a:p>
          <a:p>
            <a:r>
              <a:rPr lang="en-US" sz="1200" dirty="0"/>
              <a:t>16,8 </a:t>
            </a:r>
            <a:r>
              <a:rPr lang="en-US" sz="1200" dirty="0" smtClean="0"/>
              <a:t>A</a:t>
            </a:r>
            <a:endParaRPr lang="en-US" sz="1200" dirty="0"/>
          </a:p>
        </p:txBody>
      </p:sp>
      <p:sp>
        <p:nvSpPr>
          <p:cNvPr id="143" name="TextBox 142"/>
          <p:cNvSpPr txBox="1"/>
          <p:nvPr/>
        </p:nvSpPr>
        <p:spPr>
          <a:xfrm>
            <a:off x="5533765" y="4724400"/>
            <a:ext cx="658001" cy="461665"/>
          </a:xfrm>
          <a:prstGeom prst="rect">
            <a:avLst/>
          </a:prstGeom>
          <a:noFill/>
        </p:spPr>
        <p:txBody>
          <a:bodyPr wrap="none" rtlCol="0">
            <a:spAutoFit/>
          </a:bodyPr>
          <a:lstStyle/>
          <a:p>
            <a:r>
              <a:rPr lang="en-US" sz="1200" dirty="0" smtClean="0"/>
              <a:t>TOR</a:t>
            </a:r>
            <a:r>
              <a:rPr lang="en-US" sz="1200" baseline="-25000" dirty="0" smtClean="0"/>
              <a:t>M8</a:t>
            </a:r>
            <a:r>
              <a:rPr lang="en-US" sz="1200" dirty="0"/>
              <a:t>=</a:t>
            </a:r>
          </a:p>
          <a:p>
            <a:r>
              <a:rPr lang="en-US" sz="1200" dirty="0" smtClean="0"/>
              <a:t>14,8A</a:t>
            </a:r>
            <a:endParaRPr lang="en-US" sz="1200" dirty="0"/>
          </a:p>
        </p:txBody>
      </p:sp>
      <p:sp>
        <p:nvSpPr>
          <p:cNvPr id="144" name="TextBox 143"/>
          <p:cNvSpPr txBox="1"/>
          <p:nvPr/>
        </p:nvSpPr>
        <p:spPr>
          <a:xfrm>
            <a:off x="5533765" y="4267200"/>
            <a:ext cx="697627" cy="461665"/>
          </a:xfrm>
          <a:prstGeom prst="rect">
            <a:avLst/>
          </a:prstGeom>
          <a:noFill/>
        </p:spPr>
        <p:txBody>
          <a:bodyPr wrap="none" rtlCol="0">
            <a:spAutoFit/>
          </a:bodyPr>
          <a:lstStyle/>
          <a:p>
            <a:r>
              <a:rPr lang="en-US" sz="1200" dirty="0" smtClean="0"/>
              <a:t>MCB</a:t>
            </a:r>
            <a:r>
              <a:rPr lang="en-US" sz="1200" baseline="-25000" dirty="0" smtClean="0"/>
              <a:t>M8</a:t>
            </a:r>
            <a:r>
              <a:rPr lang="en-US" sz="1200" dirty="0"/>
              <a:t>=</a:t>
            </a:r>
          </a:p>
          <a:p>
            <a:r>
              <a:rPr lang="en-US" sz="1200" dirty="0"/>
              <a:t>33,6 </a:t>
            </a:r>
            <a:r>
              <a:rPr lang="en-US" sz="1200" dirty="0" smtClean="0"/>
              <a:t>A</a:t>
            </a:r>
            <a:endParaRPr lang="en-US" sz="1200" dirty="0"/>
          </a:p>
        </p:txBody>
      </p:sp>
      <p:sp>
        <p:nvSpPr>
          <p:cNvPr id="145" name="TextBox 144"/>
          <p:cNvSpPr txBox="1"/>
          <p:nvPr/>
        </p:nvSpPr>
        <p:spPr>
          <a:xfrm>
            <a:off x="5566707" y="3733800"/>
            <a:ext cx="716863" cy="461665"/>
          </a:xfrm>
          <a:prstGeom prst="rect">
            <a:avLst/>
          </a:prstGeom>
          <a:noFill/>
        </p:spPr>
        <p:txBody>
          <a:bodyPr wrap="none" rtlCol="0">
            <a:spAutoFit/>
          </a:bodyPr>
          <a:lstStyle/>
          <a:p>
            <a:r>
              <a:rPr lang="en-US" sz="1200" dirty="0" smtClean="0"/>
              <a:t>FUSE</a:t>
            </a:r>
            <a:r>
              <a:rPr lang="en-US" sz="1200" baseline="-25000" dirty="0" smtClean="0"/>
              <a:t>M8</a:t>
            </a:r>
            <a:r>
              <a:rPr lang="en-US" sz="1200" dirty="0"/>
              <a:t>=</a:t>
            </a:r>
          </a:p>
          <a:p>
            <a:r>
              <a:rPr lang="en-US" sz="1200" dirty="0"/>
              <a:t>53,7 </a:t>
            </a:r>
            <a:r>
              <a:rPr lang="en-US" sz="1200" dirty="0" smtClean="0"/>
              <a:t>A</a:t>
            </a:r>
            <a:endParaRPr lang="en-US" sz="1200" dirty="0"/>
          </a:p>
        </p:txBody>
      </p:sp>
      <p:cxnSp>
        <p:nvCxnSpPr>
          <p:cNvPr id="146" name="Straight Connector 145"/>
          <p:cNvCxnSpPr/>
          <p:nvPr/>
        </p:nvCxnSpPr>
        <p:spPr>
          <a:xfrm>
            <a:off x="6766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953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48" name="TextBox 147"/>
          <p:cNvSpPr txBox="1"/>
          <p:nvPr/>
        </p:nvSpPr>
        <p:spPr>
          <a:xfrm>
            <a:off x="6295765" y="5257800"/>
            <a:ext cx="591829" cy="461665"/>
          </a:xfrm>
          <a:prstGeom prst="rect">
            <a:avLst/>
          </a:prstGeom>
          <a:noFill/>
        </p:spPr>
        <p:txBody>
          <a:bodyPr wrap="none" rtlCol="0">
            <a:spAutoFit/>
          </a:bodyPr>
          <a:lstStyle/>
          <a:p>
            <a:r>
              <a:rPr lang="en-US" sz="1200" dirty="0" smtClean="0"/>
              <a:t>KHA</a:t>
            </a:r>
            <a:r>
              <a:rPr lang="en-US" sz="1200" baseline="-25000" dirty="0" smtClean="0"/>
              <a:t>H</a:t>
            </a:r>
            <a:r>
              <a:rPr lang="en-US" sz="1200" dirty="0"/>
              <a:t>=</a:t>
            </a:r>
          </a:p>
          <a:p>
            <a:r>
              <a:rPr lang="en-US" sz="1200" dirty="0" smtClean="0"/>
              <a:t>49,2 A</a:t>
            </a:r>
            <a:endParaRPr lang="en-US" sz="1200" dirty="0"/>
          </a:p>
        </p:txBody>
      </p:sp>
      <p:sp>
        <p:nvSpPr>
          <p:cNvPr id="149" name="TextBox 148"/>
          <p:cNvSpPr txBox="1"/>
          <p:nvPr/>
        </p:nvSpPr>
        <p:spPr>
          <a:xfrm>
            <a:off x="6295765" y="4724400"/>
            <a:ext cx="582660" cy="461665"/>
          </a:xfrm>
          <a:prstGeom prst="rect">
            <a:avLst/>
          </a:prstGeom>
          <a:noFill/>
        </p:spPr>
        <p:txBody>
          <a:bodyPr wrap="none" rtlCol="0">
            <a:spAutoFit/>
          </a:bodyPr>
          <a:lstStyle/>
          <a:p>
            <a:r>
              <a:rPr lang="en-US" sz="1200" dirty="0" smtClean="0"/>
              <a:t>TOR</a:t>
            </a:r>
            <a:r>
              <a:rPr lang="en-US" sz="1200" baseline="-25000" dirty="0" smtClean="0"/>
              <a:t>H</a:t>
            </a:r>
            <a:r>
              <a:rPr lang="en-US" sz="1200" dirty="0"/>
              <a:t>=</a:t>
            </a:r>
          </a:p>
          <a:p>
            <a:r>
              <a:rPr lang="en-US" sz="1200" dirty="0" smtClean="0"/>
              <a:t>43,3 A</a:t>
            </a:r>
            <a:endParaRPr lang="en-US" sz="1200" dirty="0"/>
          </a:p>
        </p:txBody>
      </p:sp>
      <p:sp>
        <p:nvSpPr>
          <p:cNvPr id="150" name="TextBox 149"/>
          <p:cNvSpPr txBox="1"/>
          <p:nvPr/>
        </p:nvSpPr>
        <p:spPr>
          <a:xfrm>
            <a:off x="6295765" y="4267200"/>
            <a:ext cx="622286" cy="461665"/>
          </a:xfrm>
          <a:prstGeom prst="rect">
            <a:avLst/>
          </a:prstGeom>
          <a:noFill/>
        </p:spPr>
        <p:txBody>
          <a:bodyPr wrap="none" rtlCol="0">
            <a:spAutoFit/>
          </a:bodyPr>
          <a:lstStyle/>
          <a:p>
            <a:r>
              <a:rPr lang="en-US" sz="1200" dirty="0" smtClean="0"/>
              <a:t>MCB</a:t>
            </a:r>
            <a:r>
              <a:rPr lang="en-US" sz="1200" baseline="-25000" dirty="0" smtClean="0"/>
              <a:t>H</a:t>
            </a:r>
            <a:r>
              <a:rPr lang="en-US" sz="1200" dirty="0"/>
              <a:t>=</a:t>
            </a:r>
          </a:p>
          <a:p>
            <a:r>
              <a:rPr lang="en-US" sz="1200" dirty="0" smtClean="0"/>
              <a:t>98,4 A</a:t>
            </a:r>
            <a:endParaRPr lang="en-US" sz="1200" dirty="0"/>
          </a:p>
        </p:txBody>
      </p:sp>
      <p:sp>
        <p:nvSpPr>
          <p:cNvPr id="151" name="TextBox 150"/>
          <p:cNvSpPr txBox="1"/>
          <p:nvPr/>
        </p:nvSpPr>
        <p:spPr>
          <a:xfrm>
            <a:off x="6328707" y="3733800"/>
            <a:ext cx="662361" cy="461665"/>
          </a:xfrm>
          <a:prstGeom prst="rect">
            <a:avLst/>
          </a:prstGeom>
          <a:noFill/>
        </p:spPr>
        <p:txBody>
          <a:bodyPr wrap="none" rtlCol="0">
            <a:spAutoFit/>
          </a:bodyPr>
          <a:lstStyle/>
          <a:p>
            <a:r>
              <a:rPr lang="en-US" sz="1200" dirty="0" smtClean="0"/>
              <a:t>FUSE</a:t>
            </a:r>
            <a:r>
              <a:rPr lang="en-US" sz="1200" baseline="-25000" dirty="0" smtClean="0"/>
              <a:t>H</a:t>
            </a:r>
            <a:r>
              <a:rPr lang="en-US" sz="1200" dirty="0"/>
              <a:t>=</a:t>
            </a:r>
          </a:p>
          <a:p>
            <a:r>
              <a:rPr lang="en-US" sz="1200" dirty="0" smtClean="0"/>
              <a:t>157,5 A</a:t>
            </a:r>
            <a:endParaRPr lang="en-US" sz="1200" dirty="0"/>
          </a:p>
        </p:txBody>
      </p:sp>
      <p:cxnSp>
        <p:nvCxnSpPr>
          <p:cNvPr id="152" name="Straight Connector 151"/>
          <p:cNvCxnSpPr/>
          <p:nvPr/>
        </p:nvCxnSpPr>
        <p:spPr>
          <a:xfrm>
            <a:off x="7493767"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681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54" name="TextBox 153"/>
          <p:cNvSpPr txBox="1"/>
          <p:nvPr/>
        </p:nvSpPr>
        <p:spPr>
          <a:xfrm>
            <a:off x="7023339" y="5257800"/>
            <a:ext cx="583814" cy="461665"/>
          </a:xfrm>
          <a:prstGeom prst="rect">
            <a:avLst/>
          </a:prstGeom>
          <a:noFill/>
        </p:spPr>
        <p:txBody>
          <a:bodyPr wrap="none" rtlCol="0">
            <a:spAutoFit/>
          </a:bodyPr>
          <a:lstStyle/>
          <a:p>
            <a:r>
              <a:rPr lang="en-US" sz="1200" dirty="0" smtClean="0"/>
              <a:t>KHA</a:t>
            </a:r>
            <a:r>
              <a:rPr lang="en-US" sz="1200" baseline="-25000" dirty="0" smtClean="0"/>
              <a:t>B</a:t>
            </a:r>
            <a:r>
              <a:rPr lang="en-US" sz="1200" dirty="0"/>
              <a:t>=</a:t>
            </a:r>
          </a:p>
          <a:p>
            <a:r>
              <a:rPr lang="en-US" sz="1200" dirty="0" smtClean="0"/>
              <a:t>40,3 A</a:t>
            </a:r>
            <a:endParaRPr lang="en-US" sz="1200" dirty="0"/>
          </a:p>
        </p:txBody>
      </p:sp>
      <p:sp>
        <p:nvSpPr>
          <p:cNvPr id="155" name="TextBox 154"/>
          <p:cNvSpPr txBox="1"/>
          <p:nvPr/>
        </p:nvSpPr>
        <p:spPr>
          <a:xfrm>
            <a:off x="7023339" y="4724400"/>
            <a:ext cx="574644" cy="461665"/>
          </a:xfrm>
          <a:prstGeom prst="rect">
            <a:avLst/>
          </a:prstGeom>
          <a:noFill/>
        </p:spPr>
        <p:txBody>
          <a:bodyPr wrap="none" rtlCol="0">
            <a:spAutoFit/>
          </a:bodyPr>
          <a:lstStyle/>
          <a:p>
            <a:r>
              <a:rPr lang="en-US" sz="1200" dirty="0" smtClean="0"/>
              <a:t>TOR</a:t>
            </a:r>
            <a:r>
              <a:rPr lang="en-US" sz="1200" baseline="-25000" dirty="0" smtClean="0"/>
              <a:t>B</a:t>
            </a:r>
            <a:r>
              <a:rPr lang="en-US" sz="1200" dirty="0"/>
              <a:t>=</a:t>
            </a:r>
          </a:p>
          <a:p>
            <a:r>
              <a:rPr lang="en-US" sz="1200" dirty="0" smtClean="0"/>
              <a:t>35,4A</a:t>
            </a:r>
            <a:endParaRPr lang="en-US" sz="1200" dirty="0"/>
          </a:p>
        </p:txBody>
      </p:sp>
      <p:sp>
        <p:nvSpPr>
          <p:cNvPr id="156" name="TextBox 155"/>
          <p:cNvSpPr txBox="1"/>
          <p:nvPr/>
        </p:nvSpPr>
        <p:spPr>
          <a:xfrm>
            <a:off x="7023339" y="4267200"/>
            <a:ext cx="614271" cy="461665"/>
          </a:xfrm>
          <a:prstGeom prst="rect">
            <a:avLst/>
          </a:prstGeom>
          <a:noFill/>
        </p:spPr>
        <p:txBody>
          <a:bodyPr wrap="none" rtlCol="0">
            <a:spAutoFit/>
          </a:bodyPr>
          <a:lstStyle/>
          <a:p>
            <a:r>
              <a:rPr lang="en-US" sz="1200" dirty="0" smtClean="0"/>
              <a:t>MCB</a:t>
            </a:r>
            <a:r>
              <a:rPr lang="en-US" sz="1200" baseline="-25000" dirty="0" smtClean="0"/>
              <a:t>B</a:t>
            </a:r>
            <a:r>
              <a:rPr lang="en-US" sz="1200" dirty="0"/>
              <a:t>=</a:t>
            </a:r>
          </a:p>
          <a:p>
            <a:r>
              <a:rPr lang="en-US" sz="1200" dirty="0" smtClean="0"/>
              <a:t>80,5 A</a:t>
            </a:r>
            <a:endParaRPr lang="en-US" sz="1200" dirty="0"/>
          </a:p>
        </p:txBody>
      </p:sp>
      <p:sp>
        <p:nvSpPr>
          <p:cNvPr id="157" name="TextBox 156"/>
          <p:cNvSpPr txBox="1"/>
          <p:nvPr/>
        </p:nvSpPr>
        <p:spPr>
          <a:xfrm>
            <a:off x="7056281" y="3733800"/>
            <a:ext cx="662361" cy="461665"/>
          </a:xfrm>
          <a:prstGeom prst="rect">
            <a:avLst/>
          </a:prstGeom>
          <a:noFill/>
        </p:spPr>
        <p:txBody>
          <a:bodyPr wrap="none" rtlCol="0">
            <a:spAutoFit/>
          </a:bodyPr>
          <a:lstStyle/>
          <a:p>
            <a:r>
              <a:rPr lang="en-US" sz="1200" dirty="0" smtClean="0"/>
              <a:t>FUSE</a:t>
            </a:r>
            <a:r>
              <a:rPr lang="en-US" sz="1200" baseline="-25000" dirty="0" smtClean="0"/>
              <a:t>B</a:t>
            </a:r>
            <a:r>
              <a:rPr lang="en-US" sz="1200" dirty="0"/>
              <a:t>=</a:t>
            </a:r>
          </a:p>
          <a:p>
            <a:r>
              <a:rPr lang="en-US" sz="1200" dirty="0" smtClean="0"/>
              <a:t>128,8 A</a:t>
            </a:r>
            <a:endParaRPr lang="en-US" sz="1200" dirty="0"/>
          </a:p>
        </p:txBody>
      </p:sp>
      <p:cxnSp>
        <p:nvCxnSpPr>
          <p:cNvPr id="158" name="Straight Connector 157"/>
          <p:cNvCxnSpPr/>
          <p:nvPr/>
        </p:nvCxnSpPr>
        <p:spPr>
          <a:xfrm>
            <a:off x="8443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59" name="TextBox 158"/>
          <p:cNvSpPr txBox="1"/>
          <p:nvPr/>
        </p:nvSpPr>
        <p:spPr>
          <a:xfrm>
            <a:off x="7785339" y="5257800"/>
            <a:ext cx="583814" cy="461665"/>
          </a:xfrm>
          <a:prstGeom prst="rect">
            <a:avLst/>
          </a:prstGeom>
          <a:noFill/>
        </p:spPr>
        <p:txBody>
          <a:bodyPr wrap="none" rtlCol="0">
            <a:spAutoFit/>
          </a:bodyPr>
          <a:lstStyle/>
          <a:p>
            <a:r>
              <a:rPr lang="en-US" sz="1200" dirty="0" smtClean="0"/>
              <a:t>KHA</a:t>
            </a:r>
            <a:r>
              <a:rPr lang="en-US" sz="1200" baseline="-25000" dirty="0" smtClean="0"/>
              <a:t>L</a:t>
            </a:r>
            <a:r>
              <a:rPr lang="en-US" sz="1200" dirty="0"/>
              <a:t>=</a:t>
            </a:r>
          </a:p>
          <a:p>
            <a:r>
              <a:rPr lang="en-US" sz="1200" dirty="0" smtClean="0"/>
              <a:t>16,7 A</a:t>
            </a:r>
            <a:endParaRPr lang="en-US" sz="1200" dirty="0"/>
          </a:p>
        </p:txBody>
      </p:sp>
      <p:sp>
        <p:nvSpPr>
          <p:cNvPr id="160" name="TextBox 159"/>
          <p:cNvSpPr txBox="1"/>
          <p:nvPr/>
        </p:nvSpPr>
        <p:spPr>
          <a:xfrm>
            <a:off x="7785339" y="4724400"/>
            <a:ext cx="561820" cy="461665"/>
          </a:xfrm>
          <a:prstGeom prst="rect">
            <a:avLst/>
          </a:prstGeom>
          <a:noFill/>
        </p:spPr>
        <p:txBody>
          <a:bodyPr wrap="none" rtlCol="0">
            <a:spAutoFit/>
          </a:bodyPr>
          <a:lstStyle/>
          <a:p>
            <a:r>
              <a:rPr lang="en-US" sz="1200" dirty="0" smtClean="0"/>
              <a:t>TOR</a:t>
            </a:r>
            <a:r>
              <a:rPr lang="en-US" sz="1200" baseline="-25000" dirty="0" smtClean="0"/>
              <a:t>L</a:t>
            </a:r>
            <a:r>
              <a:rPr lang="en-US" sz="1200" dirty="0"/>
              <a:t>=</a:t>
            </a:r>
          </a:p>
          <a:p>
            <a:r>
              <a:rPr lang="en-US" sz="1200" dirty="0" smtClean="0"/>
              <a:t>14,7A</a:t>
            </a:r>
            <a:endParaRPr lang="en-US" sz="1200" dirty="0"/>
          </a:p>
        </p:txBody>
      </p:sp>
      <p:sp>
        <p:nvSpPr>
          <p:cNvPr id="161" name="TextBox 160"/>
          <p:cNvSpPr txBox="1"/>
          <p:nvPr/>
        </p:nvSpPr>
        <p:spPr>
          <a:xfrm>
            <a:off x="7785339" y="4267200"/>
            <a:ext cx="601447" cy="461665"/>
          </a:xfrm>
          <a:prstGeom prst="rect">
            <a:avLst/>
          </a:prstGeom>
          <a:noFill/>
        </p:spPr>
        <p:txBody>
          <a:bodyPr wrap="none" rtlCol="0">
            <a:spAutoFit/>
          </a:bodyPr>
          <a:lstStyle/>
          <a:p>
            <a:r>
              <a:rPr lang="en-US" sz="1200" dirty="0" smtClean="0"/>
              <a:t>MCB</a:t>
            </a:r>
            <a:r>
              <a:rPr lang="en-US" sz="1200" baseline="-25000" dirty="0" smtClean="0"/>
              <a:t>L</a:t>
            </a:r>
            <a:r>
              <a:rPr lang="en-US" sz="1200" dirty="0"/>
              <a:t>=</a:t>
            </a:r>
          </a:p>
          <a:p>
            <a:r>
              <a:rPr lang="en-US" sz="1200" dirty="0" smtClean="0"/>
              <a:t>33,4 A</a:t>
            </a:r>
            <a:endParaRPr lang="en-US" sz="1200" dirty="0"/>
          </a:p>
        </p:txBody>
      </p:sp>
      <p:sp>
        <p:nvSpPr>
          <p:cNvPr id="162" name="TextBox 161"/>
          <p:cNvSpPr txBox="1"/>
          <p:nvPr/>
        </p:nvSpPr>
        <p:spPr>
          <a:xfrm>
            <a:off x="7818281" y="3733800"/>
            <a:ext cx="620683" cy="461665"/>
          </a:xfrm>
          <a:prstGeom prst="rect">
            <a:avLst/>
          </a:prstGeom>
          <a:noFill/>
        </p:spPr>
        <p:txBody>
          <a:bodyPr wrap="none" rtlCol="0">
            <a:spAutoFit/>
          </a:bodyPr>
          <a:lstStyle/>
          <a:p>
            <a:r>
              <a:rPr lang="en-US" sz="1200" dirty="0" smtClean="0"/>
              <a:t>FUSE</a:t>
            </a:r>
            <a:r>
              <a:rPr lang="en-US" sz="1200" baseline="-25000" dirty="0" smtClean="0"/>
              <a:t>L</a:t>
            </a:r>
            <a:r>
              <a:rPr lang="en-US" sz="1200" dirty="0"/>
              <a:t>=</a:t>
            </a:r>
          </a:p>
          <a:p>
            <a:r>
              <a:rPr lang="en-US" sz="1200" dirty="0" smtClean="0"/>
              <a:t>53,5 A</a:t>
            </a:r>
            <a:endParaRPr lang="en-US" sz="1200" dirty="0"/>
          </a:p>
        </p:txBody>
      </p:sp>
      <p:cxnSp>
        <p:nvCxnSpPr>
          <p:cNvPr id="163" name="Straight Connector 162"/>
          <p:cNvCxnSpPr/>
          <p:nvPr/>
        </p:nvCxnSpPr>
        <p:spPr>
          <a:xfrm>
            <a:off x="82520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57200" y="6291590"/>
            <a:ext cx="809837"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134,2A</a:t>
            </a:r>
            <a:endParaRPr lang="en-US" sz="1100" dirty="0"/>
          </a:p>
        </p:txBody>
      </p:sp>
      <p:sp>
        <p:nvSpPr>
          <p:cNvPr id="165" name="TextBox 164"/>
          <p:cNvSpPr txBox="1"/>
          <p:nvPr/>
        </p:nvSpPr>
        <p:spPr>
          <a:xfrm>
            <a:off x="1171363" y="6291590"/>
            <a:ext cx="809837"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134,2A</a:t>
            </a:r>
            <a:endParaRPr lang="en-US" sz="1100" dirty="0"/>
          </a:p>
        </p:txBody>
      </p:sp>
      <p:sp>
        <p:nvSpPr>
          <p:cNvPr id="166" name="TextBox 165"/>
          <p:cNvSpPr txBox="1"/>
          <p:nvPr/>
        </p:nvSpPr>
        <p:spPr>
          <a:xfrm>
            <a:off x="2009563" y="624840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53,7A</a:t>
            </a:r>
            <a:endParaRPr lang="en-US" sz="1100" dirty="0"/>
          </a:p>
        </p:txBody>
      </p:sp>
      <p:sp>
        <p:nvSpPr>
          <p:cNvPr id="167" name="TextBox 166"/>
          <p:cNvSpPr txBox="1"/>
          <p:nvPr/>
        </p:nvSpPr>
        <p:spPr>
          <a:xfrm>
            <a:off x="2767498" y="624840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53,7A</a:t>
            </a:r>
            <a:endParaRPr lang="en-US" sz="1100" dirty="0"/>
          </a:p>
        </p:txBody>
      </p:sp>
      <p:sp>
        <p:nvSpPr>
          <p:cNvPr id="168" name="TextBox 167"/>
          <p:cNvSpPr txBox="1"/>
          <p:nvPr/>
        </p:nvSpPr>
        <p:spPr>
          <a:xfrm>
            <a:off x="3553246" y="6265653"/>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26,8A</a:t>
            </a:r>
            <a:endParaRPr lang="en-US" sz="1100" dirty="0"/>
          </a:p>
        </p:txBody>
      </p:sp>
      <p:sp>
        <p:nvSpPr>
          <p:cNvPr id="169" name="TextBox 168"/>
          <p:cNvSpPr txBox="1"/>
          <p:nvPr/>
        </p:nvSpPr>
        <p:spPr>
          <a:xfrm>
            <a:off x="4291498" y="629159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26,8A</a:t>
            </a:r>
            <a:endParaRPr lang="en-US" sz="1100" dirty="0"/>
          </a:p>
        </p:txBody>
      </p:sp>
      <p:sp>
        <p:nvSpPr>
          <p:cNvPr id="170" name="TextBox 169"/>
          <p:cNvSpPr txBox="1"/>
          <p:nvPr/>
        </p:nvSpPr>
        <p:spPr>
          <a:xfrm>
            <a:off x="5105400"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sp>
        <p:nvSpPr>
          <p:cNvPr id="171" name="TextBox 170"/>
          <p:cNvSpPr txBox="1"/>
          <p:nvPr/>
        </p:nvSpPr>
        <p:spPr>
          <a:xfrm>
            <a:off x="5859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sp>
        <p:nvSpPr>
          <p:cNvPr id="172" name="TextBox 171"/>
          <p:cNvSpPr txBox="1"/>
          <p:nvPr/>
        </p:nvSpPr>
        <p:spPr>
          <a:xfrm>
            <a:off x="6621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39,4 A</a:t>
            </a:r>
            <a:endParaRPr lang="en-US" sz="1100" dirty="0"/>
          </a:p>
        </p:txBody>
      </p:sp>
      <p:sp>
        <p:nvSpPr>
          <p:cNvPr id="173" name="TextBox 172"/>
          <p:cNvSpPr txBox="1"/>
          <p:nvPr/>
        </p:nvSpPr>
        <p:spPr>
          <a:xfrm>
            <a:off x="7383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32,2 A</a:t>
            </a:r>
            <a:endParaRPr lang="en-US" sz="1100" dirty="0"/>
          </a:p>
        </p:txBody>
      </p:sp>
      <p:sp>
        <p:nvSpPr>
          <p:cNvPr id="174" name="TextBox 173"/>
          <p:cNvSpPr txBox="1"/>
          <p:nvPr/>
        </p:nvSpPr>
        <p:spPr>
          <a:xfrm>
            <a:off x="8145637" y="63677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spTree>
    <p:extLst>
      <p:ext uri="{BB962C8B-B14F-4D97-AF65-F5344CB8AC3E}">
        <p14:creationId xmlns:p14="http://schemas.microsoft.com/office/powerpoint/2010/main" val="37469465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Introduction to Power Electronic by DMZ</a:t>
            </a: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64"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867400"/>
            <a:ext cx="602783" cy="26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952094"/>
            <a:ext cx="431018" cy="3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6" cstate="print">
            <a:lum bright="-40000" contrast="-40000"/>
            <a:extLst>
              <a:ext uri="{28A0092B-C50C-407E-A947-70E740481C1C}">
                <a14:useLocalDpi xmlns:a14="http://schemas.microsoft.com/office/drawing/2010/main" val="0"/>
              </a:ext>
            </a:extLst>
          </a:blip>
          <a:srcRect/>
          <a:stretch>
            <a:fillRect/>
          </a:stretch>
        </p:blipFill>
        <p:spPr bwMode="auto">
          <a:xfrm>
            <a:off x="8207642" y="5951111"/>
            <a:ext cx="479158" cy="45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699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 idx="0"/>
          </p:cNvCxnSpPr>
          <p:nvPr/>
        </p:nvCxnSpPr>
        <p:spPr>
          <a:xfrm>
            <a:off x="886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28600" y="5257800"/>
            <a:ext cx="590226" cy="276999"/>
          </a:xfrm>
          <a:prstGeom prst="rect">
            <a:avLst/>
          </a:prstGeom>
          <a:noFill/>
        </p:spPr>
        <p:txBody>
          <a:bodyPr wrap="none" rtlCol="0">
            <a:spAutoFit/>
          </a:bodyPr>
          <a:lstStyle/>
          <a:p>
            <a:r>
              <a:rPr lang="en-US" sz="1200" dirty="0" smtClean="0"/>
              <a:t>KHA</a:t>
            </a:r>
            <a:r>
              <a:rPr lang="en-US" sz="1200" baseline="-25000" dirty="0" smtClean="0"/>
              <a:t>M1</a:t>
            </a:r>
            <a:endParaRPr lang="en-US" sz="1200" dirty="0"/>
          </a:p>
        </p:txBody>
      </p:sp>
      <p:sp>
        <p:nvSpPr>
          <p:cNvPr id="22" name="TextBox 21"/>
          <p:cNvSpPr txBox="1"/>
          <p:nvPr/>
        </p:nvSpPr>
        <p:spPr>
          <a:xfrm>
            <a:off x="228600" y="4724400"/>
            <a:ext cx="581057" cy="276999"/>
          </a:xfrm>
          <a:prstGeom prst="rect">
            <a:avLst/>
          </a:prstGeom>
          <a:noFill/>
        </p:spPr>
        <p:txBody>
          <a:bodyPr wrap="none" rtlCol="0">
            <a:spAutoFit/>
          </a:bodyPr>
          <a:lstStyle/>
          <a:p>
            <a:r>
              <a:rPr lang="en-US" sz="1200" dirty="0" smtClean="0"/>
              <a:t>TOR</a:t>
            </a:r>
            <a:r>
              <a:rPr lang="en-US" sz="1200" baseline="-25000" dirty="0" smtClean="0"/>
              <a:t>M1</a:t>
            </a:r>
            <a:endParaRPr lang="en-US" sz="1200" dirty="0"/>
          </a:p>
        </p:txBody>
      </p:sp>
      <p:sp>
        <p:nvSpPr>
          <p:cNvPr id="23" name="TextBox 22"/>
          <p:cNvSpPr txBox="1"/>
          <p:nvPr/>
        </p:nvSpPr>
        <p:spPr>
          <a:xfrm>
            <a:off x="228600" y="4267200"/>
            <a:ext cx="620683" cy="276999"/>
          </a:xfrm>
          <a:prstGeom prst="rect">
            <a:avLst/>
          </a:prstGeom>
          <a:noFill/>
        </p:spPr>
        <p:txBody>
          <a:bodyPr wrap="none" rtlCol="0">
            <a:spAutoFit/>
          </a:bodyPr>
          <a:lstStyle/>
          <a:p>
            <a:r>
              <a:rPr lang="en-US" sz="1200" dirty="0" smtClean="0"/>
              <a:t>MCB</a:t>
            </a:r>
            <a:r>
              <a:rPr lang="en-US" sz="1200" baseline="-25000" dirty="0" smtClean="0"/>
              <a:t>M1</a:t>
            </a:r>
            <a:endParaRPr lang="en-US" sz="1200" baseline="-25000" dirty="0"/>
          </a:p>
        </p:txBody>
      </p:sp>
      <p:sp>
        <p:nvSpPr>
          <p:cNvPr id="24" name="TextBox 23"/>
          <p:cNvSpPr txBox="1"/>
          <p:nvPr/>
        </p:nvSpPr>
        <p:spPr>
          <a:xfrm>
            <a:off x="261542" y="3733800"/>
            <a:ext cx="639919" cy="276999"/>
          </a:xfrm>
          <a:prstGeom prst="rect">
            <a:avLst/>
          </a:prstGeom>
          <a:noFill/>
        </p:spPr>
        <p:txBody>
          <a:bodyPr wrap="none" rtlCol="0">
            <a:spAutoFit/>
          </a:bodyPr>
          <a:lstStyle/>
          <a:p>
            <a:r>
              <a:rPr lang="en-US" sz="1200" dirty="0" smtClean="0"/>
              <a:t>FUSE</a:t>
            </a:r>
            <a:r>
              <a:rPr lang="en-US" sz="1200" baseline="-25000" dirty="0" smtClean="0"/>
              <a:t>M1</a:t>
            </a:r>
            <a:endParaRPr lang="en-US" sz="1200" baseline="-25000" dirty="0"/>
          </a:p>
        </p:txBody>
      </p:sp>
      <p:cxnSp>
        <p:nvCxnSpPr>
          <p:cNvPr id="25" name="Straight Connector 24"/>
          <p:cNvCxnSpPr/>
          <p:nvPr/>
        </p:nvCxnSpPr>
        <p:spPr>
          <a:xfrm>
            <a:off x="1432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19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961765" y="5257800"/>
            <a:ext cx="590226" cy="276999"/>
          </a:xfrm>
          <a:prstGeom prst="rect">
            <a:avLst/>
          </a:prstGeom>
          <a:noFill/>
        </p:spPr>
        <p:txBody>
          <a:bodyPr wrap="none" rtlCol="0">
            <a:spAutoFit/>
          </a:bodyPr>
          <a:lstStyle/>
          <a:p>
            <a:r>
              <a:rPr lang="en-US" sz="1200" dirty="0" smtClean="0"/>
              <a:t>KHA</a:t>
            </a:r>
            <a:r>
              <a:rPr lang="en-US" sz="1200" baseline="-25000" dirty="0" smtClean="0"/>
              <a:t>M2</a:t>
            </a:r>
            <a:endParaRPr lang="en-US" sz="1200" dirty="0"/>
          </a:p>
        </p:txBody>
      </p:sp>
      <p:sp>
        <p:nvSpPr>
          <p:cNvPr id="28" name="TextBox 27"/>
          <p:cNvSpPr txBox="1"/>
          <p:nvPr/>
        </p:nvSpPr>
        <p:spPr>
          <a:xfrm>
            <a:off x="961765" y="4724400"/>
            <a:ext cx="581057" cy="276999"/>
          </a:xfrm>
          <a:prstGeom prst="rect">
            <a:avLst/>
          </a:prstGeom>
          <a:noFill/>
        </p:spPr>
        <p:txBody>
          <a:bodyPr wrap="none" rtlCol="0">
            <a:spAutoFit/>
          </a:bodyPr>
          <a:lstStyle/>
          <a:p>
            <a:r>
              <a:rPr lang="en-US" sz="1200" dirty="0" smtClean="0"/>
              <a:t>TOR</a:t>
            </a:r>
            <a:r>
              <a:rPr lang="en-US" sz="1200" baseline="-25000" dirty="0" smtClean="0"/>
              <a:t>M2</a:t>
            </a:r>
            <a:endParaRPr lang="en-US" sz="1200" dirty="0"/>
          </a:p>
        </p:txBody>
      </p:sp>
      <p:sp>
        <p:nvSpPr>
          <p:cNvPr id="29" name="TextBox 28"/>
          <p:cNvSpPr txBox="1"/>
          <p:nvPr/>
        </p:nvSpPr>
        <p:spPr>
          <a:xfrm>
            <a:off x="961765" y="4267200"/>
            <a:ext cx="620683" cy="276999"/>
          </a:xfrm>
          <a:prstGeom prst="rect">
            <a:avLst/>
          </a:prstGeom>
          <a:noFill/>
        </p:spPr>
        <p:txBody>
          <a:bodyPr wrap="none" rtlCol="0">
            <a:spAutoFit/>
          </a:bodyPr>
          <a:lstStyle/>
          <a:p>
            <a:r>
              <a:rPr lang="en-US" sz="1200" dirty="0" smtClean="0"/>
              <a:t>MCB</a:t>
            </a:r>
            <a:r>
              <a:rPr lang="en-US" sz="1200" baseline="-25000" dirty="0" smtClean="0"/>
              <a:t>M2</a:t>
            </a:r>
            <a:endParaRPr lang="en-US" sz="1200" baseline="-25000" dirty="0"/>
          </a:p>
        </p:txBody>
      </p:sp>
      <p:sp>
        <p:nvSpPr>
          <p:cNvPr id="30" name="TextBox 29"/>
          <p:cNvSpPr txBox="1"/>
          <p:nvPr/>
        </p:nvSpPr>
        <p:spPr>
          <a:xfrm>
            <a:off x="994707" y="3733800"/>
            <a:ext cx="639919" cy="276999"/>
          </a:xfrm>
          <a:prstGeom prst="rect">
            <a:avLst/>
          </a:prstGeom>
          <a:noFill/>
        </p:spPr>
        <p:txBody>
          <a:bodyPr wrap="none" rtlCol="0">
            <a:spAutoFit/>
          </a:bodyPr>
          <a:lstStyle/>
          <a:p>
            <a:r>
              <a:rPr lang="en-US" sz="1200" dirty="0" smtClean="0"/>
              <a:t>FUSE</a:t>
            </a:r>
            <a:r>
              <a:rPr lang="en-US" sz="1200" baseline="-25000" dirty="0" smtClean="0"/>
              <a:t>M2</a:t>
            </a:r>
            <a:endParaRPr lang="en-US" sz="1200" baseline="-25000" dirty="0"/>
          </a:p>
        </p:txBody>
      </p:sp>
      <p:cxnSp>
        <p:nvCxnSpPr>
          <p:cNvPr id="31" name="Straight Connector 30"/>
          <p:cNvCxnSpPr/>
          <p:nvPr/>
        </p:nvCxnSpPr>
        <p:spPr>
          <a:xfrm>
            <a:off x="219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1723765" y="5257800"/>
            <a:ext cx="590226" cy="276999"/>
          </a:xfrm>
          <a:prstGeom prst="rect">
            <a:avLst/>
          </a:prstGeom>
          <a:noFill/>
        </p:spPr>
        <p:txBody>
          <a:bodyPr wrap="none" rtlCol="0">
            <a:spAutoFit/>
          </a:bodyPr>
          <a:lstStyle/>
          <a:p>
            <a:r>
              <a:rPr lang="en-US" sz="1200" dirty="0" smtClean="0"/>
              <a:t>KHA</a:t>
            </a:r>
            <a:r>
              <a:rPr lang="en-US" sz="1200" baseline="-25000" dirty="0" smtClean="0"/>
              <a:t>M3</a:t>
            </a:r>
            <a:endParaRPr lang="en-US" sz="1200" dirty="0"/>
          </a:p>
        </p:txBody>
      </p:sp>
      <p:sp>
        <p:nvSpPr>
          <p:cNvPr id="34" name="TextBox 33"/>
          <p:cNvSpPr txBox="1"/>
          <p:nvPr/>
        </p:nvSpPr>
        <p:spPr>
          <a:xfrm>
            <a:off x="1723765" y="4724400"/>
            <a:ext cx="581057" cy="276999"/>
          </a:xfrm>
          <a:prstGeom prst="rect">
            <a:avLst/>
          </a:prstGeom>
          <a:noFill/>
        </p:spPr>
        <p:txBody>
          <a:bodyPr wrap="none" rtlCol="0">
            <a:spAutoFit/>
          </a:bodyPr>
          <a:lstStyle/>
          <a:p>
            <a:r>
              <a:rPr lang="en-US" sz="1200" dirty="0" smtClean="0"/>
              <a:t>TOR</a:t>
            </a:r>
            <a:r>
              <a:rPr lang="en-US" sz="1200" baseline="-25000" dirty="0" smtClean="0"/>
              <a:t>M3</a:t>
            </a:r>
            <a:endParaRPr lang="en-US" sz="1200" dirty="0"/>
          </a:p>
        </p:txBody>
      </p:sp>
      <p:sp>
        <p:nvSpPr>
          <p:cNvPr id="35" name="TextBox 34"/>
          <p:cNvSpPr txBox="1"/>
          <p:nvPr/>
        </p:nvSpPr>
        <p:spPr>
          <a:xfrm>
            <a:off x="1723765" y="4267200"/>
            <a:ext cx="620683" cy="276999"/>
          </a:xfrm>
          <a:prstGeom prst="rect">
            <a:avLst/>
          </a:prstGeom>
          <a:noFill/>
        </p:spPr>
        <p:txBody>
          <a:bodyPr wrap="none" rtlCol="0">
            <a:spAutoFit/>
          </a:bodyPr>
          <a:lstStyle/>
          <a:p>
            <a:r>
              <a:rPr lang="en-US" sz="1200" dirty="0" smtClean="0"/>
              <a:t>MCB</a:t>
            </a:r>
            <a:r>
              <a:rPr lang="en-US" sz="1200" baseline="-25000" dirty="0" smtClean="0"/>
              <a:t>M3</a:t>
            </a:r>
            <a:endParaRPr lang="en-US" sz="1200" baseline="-25000" dirty="0"/>
          </a:p>
        </p:txBody>
      </p:sp>
      <p:sp>
        <p:nvSpPr>
          <p:cNvPr id="36" name="TextBox 35"/>
          <p:cNvSpPr txBox="1"/>
          <p:nvPr/>
        </p:nvSpPr>
        <p:spPr>
          <a:xfrm>
            <a:off x="1756707" y="3733800"/>
            <a:ext cx="639919" cy="276999"/>
          </a:xfrm>
          <a:prstGeom prst="rect">
            <a:avLst/>
          </a:prstGeom>
          <a:noFill/>
        </p:spPr>
        <p:txBody>
          <a:bodyPr wrap="none" rtlCol="0">
            <a:spAutoFit/>
          </a:bodyPr>
          <a:lstStyle/>
          <a:p>
            <a:r>
              <a:rPr lang="en-US" sz="1200" dirty="0" smtClean="0"/>
              <a:t>FUSE</a:t>
            </a:r>
            <a:r>
              <a:rPr lang="en-US" sz="1200" baseline="-25000" dirty="0" smtClean="0"/>
              <a:t>M3</a:t>
            </a:r>
            <a:endParaRPr lang="en-US" sz="1200" baseline="-25000" dirty="0"/>
          </a:p>
        </p:txBody>
      </p:sp>
      <p:cxnSp>
        <p:nvCxnSpPr>
          <p:cNvPr id="37" name="Straight Connector 36"/>
          <p:cNvCxnSpPr/>
          <p:nvPr/>
        </p:nvCxnSpPr>
        <p:spPr>
          <a:xfrm>
            <a:off x="29088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966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2438400" y="5257800"/>
            <a:ext cx="590226" cy="276999"/>
          </a:xfrm>
          <a:prstGeom prst="rect">
            <a:avLst/>
          </a:prstGeom>
          <a:noFill/>
        </p:spPr>
        <p:txBody>
          <a:bodyPr wrap="none" rtlCol="0">
            <a:spAutoFit/>
          </a:bodyPr>
          <a:lstStyle/>
          <a:p>
            <a:r>
              <a:rPr lang="en-US" sz="1200" dirty="0" smtClean="0"/>
              <a:t>KHA</a:t>
            </a:r>
            <a:r>
              <a:rPr lang="en-US" sz="1200" baseline="-25000" dirty="0" smtClean="0"/>
              <a:t>M4</a:t>
            </a:r>
            <a:endParaRPr lang="en-US" sz="1200" dirty="0"/>
          </a:p>
        </p:txBody>
      </p:sp>
      <p:sp>
        <p:nvSpPr>
          <p:cNvPr id="40" name="TextBox 39"/>
          <p:cNvSpPr txBox="1"/>
          <p:nvPr/>
        </p:nvSpPr>
        <p:spPr>
          <a:xfrm>
            <a:off x="2438400" y="4724400"/>
            <a:ext cx="581057" cy="276999"/>
          </a:xfrm>
          <a:prstGeom prst="rect">
            <a:avLst/>
          </a:prstGeom>
          <a:noFill/>
        </p:spPr>
        <p:txBody>
          <a:bodyPr wrap="none" rtlCol="0">
            <a:spAutoFit/>
          </a:bodyPr>
          <a:lstStyle/>
          <a:p>
            <a:r>
              <a:rPr lang="en-US" sz="1200" dirty="0" smtClean="0"/>
              <a:t>TOR</a:t>
            </a:r>
            <a:r>
              <a:rPr lang="en-US" sz="1200" baseline="-25000" dirty="0" smtClean="0"/>
              <a:t>M4</a:t>
            </a:r>
            <a:endParaRPr lang="en-US" sz="1200" dirty="0"/>
          </a:p>
        </p:txBody>
      </p:sp>
      <p:sp>
        <p:nvSpPr>
          <p:cNvPr id="41" name="TextBox 40"/>
          <p:cNvSpPr txBox="1"/>
          <p:nvPr/>
        </p:nvSpPr>
        <p:spPr>
          <a:xfrm>
            <a:off x="2438400" y="4267200"/>
            <a:ext cx="620683" cy="276999"/>
          </a:xfrm>
          <a:prstGeom prst="rect">
            <a:avLst/>
          </a:prstGeom>
          <a:noFill/>
        </p:spPr>
        <p:txBody>
          <a:bodyPr wrap="none" rtlCol="0">
            <a:spAutoFit/>
          </a:bodyPr>
          <a:lstStyle/>
          <a:p>
            <a:r>
              <a:rPr lang="en-US" sz="1200" dirty="0" smtClean="0"/>
              <a:t>MCB</a:t>
            </a:r>
            <a:r>
              <a:rPr lang="en-US" sz="1200" baseline="-25000" dirty="0" smtClean="0"/>
              <a:t>M4</a:t>
            </a:r>
            <a:endParaRPr lang="en-US" sz="1200" baseline="-25000" dirty="0"/>
          </a:p>
        </p:txBody>
      </p:sp>
      <p:sp>
        <p:nvSpPr>
          <p:cNvPr id="42" name="TextBox 41"/>
          <p:cNvSpPr txBox="1"/>
          <p:nvPr/>
        </p:nvSpPr>
        <p:spPr>
          <a:xfrm>
            <a:off x="2471342" y="3733800"/>
            <a:ext cx="639919" cy="276999"/>
          </a:xfrm>
          <a:prstGeom prst="rect">
            <a:avLst/>
          </a:prstGeom>
          <a:noFill/>
        </p:spPr>
        <p:txBody>
          <a:bodyPr wrap="none" rtlCol="0">
            <a:spAutoFit/>
          </a:bodyPr>
          <a:lstStyle/>
          <a:p>
            <a:r>
              <a:rPr lang="en-US" sz="1200" dirty="0" smtClean="0"/>
              <a:t>FUSE</a:t>
            </a:r>
            <a:r>
              <a:rPr lang="en-US" sz="1200" baseline="-25000" dirty="0" smtClean="0"/>
              <a:t>M4</a:t>
            </a:r>
            <a:endParaRPr lang="en-US" sz="1200" baseline="-25000" dirty="0"/>
          </a:p>
        </p:txBody>
      </p:sp>
      <p:cxnSp>
        <p:nvCxnSpPr>
          <p:cNvPr id="43" name="Straight Connector 42"/>
          <p:cNvCxnSpPr/>
          <p:nvPr/>
        </p:nvCxnSpPr>
        <p:spPr>
          <a:xfrm>
            <a:off x="3641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829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3171565" y="5257800"/>
            <a:ext cx="590226" cy="276999"/>
          </a:xfrm>
          <a:prstGeom prst="rect">
            <a:avLst/>
          </a:prstGeom>
          <a:noFill/>
        </p:spPr>
        <p:txBody>
          <a:bodyPr wrap="none" rtlCol="0">
            <a:spAutoFit/>
          </a:bodyPr>
          <a:lstStyle/>
          <a:p>
            <a:r>
              <a:rPr lang="en-US" sz="1200" dirty="0" smtClean="0"/>
              <a:t>KHA</a:t>
            </a:r>
            <a:r>
              <a:rPr lang="en-US" sz="1200" baseline="-25000" dirty="0" smtClean="0"/>
              <a:t>M5</a:t>
            </a:r>
            <a:endParaRPr lang="en-US" sz="1200" dirty="0"/>
          </a:p>
        </p:txBody>
      </p:sp>
      <p:sp>
        <p:nvSpPr>
          <p:cNvPr id="46" name="TextBox 45"/>
          <p:cNvSpPr txBox="1"/>
          <p:nvPr/>
        </p:nvSpPr>
        <p:spPr>
          <a:xfrm>
            <a:off x="3171565" y="4724400"/>
            <a:ext cx="581057" cy="276999"/>
          </a:xfrm>
          <a:prstGeom prst="rect">
            <a:avLst/>
          </a:prstGeom>
          <a:noFill/>
        </p:spPr>
        <p:txBody>
          <a:bodyPr wrap="none" rtlCol="0">
            <a:spAutoFit/>
          </a:bodyPr>
          <a:lstStyle/>
          <a:p>
            <a:r>
              <a:rPr lang="en-US" sz="1200" dirty="0" smtClean="0"/>
              <a:t>TOR</a:t>
            </a:r>
            <a:r>
              <a:rPr lang="en-US" sz="1200" baseline="-25000" dirty="0" smtClean="0"/>
              <a:t>M5</a:t>
            </a:r>
            <a:endParaRPr lang="en-US" sz="1200" dirty="0"/>
          </a:p>
        </p:txBody>
      </p:sp>
      <p:sp>
        <p:nvSpPr>
          <p:cNvPr id="47" name="TextBox 46"/>
          <p:cNvSpPr txBox="1"/>
          <p:nvPr/>
        </p:nvSpPr>
        <p:spPr>
          <a:xfrm>
            <a:off x="3171565" y="4267200"/>
            <a:ext cx="620683" cy="276999"/>
          </a:xfrm>
          <a:prstGeom prst="rect">
            <a:avLst/>
          </a:prstGeom>
          <a:noFill/>
        </p:spPr>
        <p:txBody>
          <a:bodyPr wrap="none" rtlCol="0">
            <a:spAutoFit/>
          </a:bodyPr>
          <a:lstStyle/>
          <a:p>
            <a:r>
              <a:rPr lang="en-US" sz="1200" dirty="0" smtClean="0"/>
              <a:t>MCB</a:t>
            </a:r>
            <a:r>
              <a:rPr lang="en-US" sz="1200" baseline="-25000" dirty="0" smtClean="0"/>
              <a:t>M5</a:t>
            </a:r>
            <a:endParaRPr lang="en-US" sz="1200" baseline="-25000" dirty="0"/>
          </a:p>
        </p:txBody>
      </p:sp>
      <p:sp>
        <p:nvSpPr>
          <p:cNvPr id="48" name="TextBox 47"/>
          <p:cNvSpPr txBox="1"/>
          <p:nvPr/>
        </p:nvSpPr>
        <p:spPr>
          <a:xfrm>
            <a:off x="3204507" y="3733800"/>
            <a:ext cx="639919" cy="276999"/>
          </a:xfrm>
          <a:prstGeom prst="rect">
            <a:avLst/>
          </a:prstGeom>
          <a:noFill/>
        </p:spPr>
        <p:txBody>
          <a:bodyPr wrap="none" rtlCol="0">
            <a:spAutoFit/>
          </a:bodyPr>
          <a:lstStyle/>
          <a:p>
            <a:r>
              <a:rPr lang="en-US" sz="1200" dirty="0" smtClean="0"/>
              <a:t>FUSE</a:t>
            </a:r>
            <a:r>
              <a:rPr lang="en-US" sz="1200" baseline="-25000" dirty="0" smtClean="0"/>
              <a:t>M5</a:t>
            </a:r>
            <a:endParaRPr lang="en-US" sz="1200" baseline="-25000" dirty="0"/>
          </a:p>
        </p:txBody>
      </p:sp>
      <p:cxnSp>
        <p:nvCxnSpPr>
          <p:cNvPr id="49" name="Straight Connector 48"/>
          <p:cNvCxnSpPr/>
          <p:nvPr/>
        </p:nvCxnSpPr>
        <p:spPr>
          <a:xfrm>
            <a:off x="4403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91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933565" y="5257800"/>
            <a:ext cx="590226" cy="276999"/>
          </a:xfrm>
          <a:prstGeom prst="rect">
            <a:avLst/>
          </a:prstGeom>
          <a:noFill/>
        </p:spPr>
        <p:txBody>
          <a:bodyPr wrap="none" rtlCol="0">
            <a:spAutoFit/>
          </a:bodyPr>
          <a:lstStyle/>
          <a:p>
            <a:r>
              <a:rPr lang="en-US" sz="1200" dirty="0" smtClean="0"/>
              <a:t>KHA</a:t>
            </a:r>
            <a:r>
              <a:rPr lang="en-US" sz="1200" baseline="-25000" dirty="0" smtClean="0"/>
              <a:t>M6</a:t>
            </a:r>
            <a:endParaRPr lang="en-US" sz="1200" dirty="0"/>
          </a:p>
        </p:txBody>
      </p:sp>
      <p:sp>
        <p:nvSpPr>
          <p:cNvPr id="52" name="TextBox 51"/>
          <p:cNvSpPr txBox="1"/>
          <p:nvPr/>
        </p:nvSpPr>
        <p:spPr>
          <a:xfrm>
            <a:off x="3933565" y="4724400"/>
            <a:ext cx="581057" cy="276999"/>
          </a:xfrm>
          <a:prstGeom prst="rect">
            <a:avLst/>
          </a:prstGeom>
          <a:noFill/>
        </p:spPr>
        <p:txBody>
          <a:bodyPr wrap="none" rtlCol="0">
            <a:spAutoFit/>
          </a:bodyPr>
          <a:lstStyle/>
          <a:p>
            <a:r>
              <a:rPr lang="en-US" sz="1200" dirty="0" smtClean="0"/>
              <a:t>TOR</a:t>
            </a:r>
            <a:r>
              <a:rPr lang="en-US" sz="1200" baseline="-25000" dirty="0" smtClean="0"/>
              <a:t>M6</a:t>
            </a:r>
            <a:endParaRPr lang="en-US" sz="1200" dirty="0"/>
          </a:p>
        </p:txBody>
      </p:sp>
      <p:sp>
        <p:nvSpPr>
          <p:cNvPr id="53" name="TextBox 52"/>
          <p:cNvSpPr txBox="1"/>
          <p:nvPr/>
        </p:nvSpPr>
        <p:spPr>
          <a:xfrm>
            <a:off x="3933565" y="4267200"/>
            <a:ext cx="620683" cy="276999"/>
          </a:xfrm>
          <a:prstGeom prst="rect">
            <a:avLst/>
          </a:prstGeom>
          <a:noFill/>
        </p:spPr>
        <p:txBody>
          <a:bodyPr wrap="none" rtlCol="0">
            <a:spAutoFit/>
          </a:bodyPr>
          <a:lstStyle/>
          <a:p>
            <a:r>
              <a:rPr lang="en-US" sz="1200" dirty="0" smtClean="0"/>
              <a:t>MCB</a:t>
            </a:r>
            <a:r>
              <a:rPr lang="en-US" sz="1200" baseline="-25000" dirty="0" smtClean="0"/>
              <a:t>M6</a:t>
            </a:r>
            <a:endParaRPr lang="en-US" sz="1200" baseline="-25000" dirty="0"/>
          </a:p>
        </p:txBody>
      </p:sp>
      <p:sp>
        <p:nvSpPr>
          <p:cNvPr id="54" name="TextBox 53"/>
          <p:cNvSpPr txBox="1"/>
          <p:nvPr/>
        </p:nvSpPr>
        <p:spPr>
          <a:xfrm>
            <a:off x="3966507" y="3733800"/>
            <a:ext cx="639919" cy="276999"/>
          </a:xfrm>
          <a:prstGeom prst="rect">
            <a:avLst/>
          </a:prstGeom>
          <a:noFill/>
        </p:spPr>
        <p:txBody>
          <a:bodyPr wrap="none" rtlCol="0">
            <a:spAutoFit/>
          </a:bodyPr>
          <a:lstStyle/>
          <a:p>
            <a:r>
              <a:rPr lang="en-US" sz="1200" dirty="0" smtClean="0"/>
              <a:t>FUSE</a:t>
            </a:r>
            <a:r>
              <a:rPr lang="en-US" sz="1200" baseline="-25000" dirty="0" smtClean="0"/>
              <a:t>M6</a:t>
            </a:r>
            <a:endParaRPr lang="en-US" sz="1200" baseline="-25000" dirty="0"/>
          </a:p>
        </p:txBody>
      </p:sp>
      <p:cxnSp>
        <p:nvCxnSpPr>
          <p:cNvPr id="55" name="Straight Connector 54"/>
          <p:cNvCxnSpPr/>
          <p:nvPr/>
        </p:nvCxnSpPr>
        <p:spPr>
          <a:xfrm>
            <a:off x="5271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458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4800600" y="5257800"/>
            <a:ext cx="590226" cy="276999"/>
          </a:xfrm>
          <a:prstGeom prst="rect">
            <a:avLst/>
          </a:prstGeom>
          <a:noFill/>
        </p:spPr>
        <p:txBody>
          <a:bodyPr wrap="none" rtlCol="0">
            <a:spAutoFit/>
          </a:bodyPr>
          <a:lstStyle/>
          <a:p>
            <a:r>
              <a:rPr lang="en-US" sz="1200" dirty="0" smtClean="0"/>
              <a:t>KHA</a:t>
            </a:r>
            <a:r>
              <a:rPr lang="en-US" sz="1200" baseline="-25000" dirty="0" smtClean="0"/>
              <a:t>M7</a:t>
            </a:r>
            <a:endParaRPr lang="en-US" sz="1200" dirty="0"/>
          </a:p>
        </p:txBody>
      </p:sp>
      <p:sp>
        <p:nvSpPr>
          <p:cNvPr id="58" name="TextBox 57"/>
          <p:cNvSpPr txBox="1"/>
          <p:nvPr/>
        </p:nvSpPr>
        <p:spPr>
          <a:xfrm>
            <a:off x="4800600" y="4724400"/>
            <a:ext cx="581057" cy="276999"/>
          </a:xfrm>
          <a:prstGeom prst="rect">
            <a:avLst/>
          </a:prstGeom>
          <a:noFill/>
        </p:spPr>
        <p:txBody>
          <a:bodyPr wrap="none" rtlCol="0">
            <a:spAutoFit/>
          </a:bodyPr>
          <a:lstStyle/>
          <a:p>
            <a:r>
              <a:rPr lang="en-US" sz="1200" dirty="0" smtClean="0"/>
              <a:t>TOR</a:t>
            </a:r>
            <a:r>
              <a:rPr lang="en-US" sz="1200" baseline="-25000" dirty="0" smtClean="0"/>
              <a:t>M7</a:t>
            </a:r>
            <a:endParaRPr lang="en-US" sz="1200" dirty="0"/>
          </a:p>
        </p:txBody>
      </p:sp>
      <p:sp>
        <p:nvSpPr>
          <p:cNvPr id="59" name="TextBox 58"/>
          <p:cNvSpPr txBox="1"/>
          <p:nvPr/>
        </p:nvSpPr>
        <p:spPr>
          <a:xfrm>
            <a:off x="4800600" y="4267200"/>
            <a:ext cx="620683" cy="276999"/>
          </a:xfrm>
          <a:prstGeom prst="rect">
            <a:avLst/>
          </a:prstGeom>
          <a:noFill/>
        </p:spPr>
        <p:txBody>
          <a:bodyPr wrap="none" rtlCol="0">
            <a:spAutoFit/>
          </a:bodyPr>
          <a:lstStyle/>
          <a:p>
            <a:r>
              <a:rPr lang="en-US" sz="1200" dirty="0" smtClean="0"/>
              <a:t>MCB</a:t>
            </a:r>
            <a:r>
              <a:rPr lang="en-US" sz="1200" baseline="-25000" dirty="0" smtClean="0"/>
              <a:t>M7</a:t>
            </a:r>
            <a:endParaRPr lang="en-US" sz="1200" baseline="-25000" dirty="0"/>
          </a:p>
        </p:txBody>
      </p:sp>
      <p:sp>
        <p:nvSpPr>
          <p:cNvPr id="60" name="TextBox 59"/>
          <p:cNvSpPr txBox="1"/>
          <p:nvPr/>
        </p:nvSpPr>
        <p:spPr>
          <a:xfrm>
            <a:off x="4833542" y="3733800"/>
            <a:ext cx="639919" cy="276999"/>
          </a:xfrm>
          <a:prstGeom prst="rect">
            <a:avLst/>
          </a:prstGeom>
          <a:noFill/>
        </p:spPr>
        <p:txBody>
          <a:bodyPr wrap="none" rtlCol="0">
            <a:spAutoFit/>
          </a:bodyPr>
          <a:lstStyle/>
          <a:p>
            <a:r>
              <a:rPr lang="en-US" sz="1200" dirty="0" smtClean="0"/>
              <a:t>FUSE</a:t>
            </a:r>
            <a:r>
              <a:rPr lang="en-US" sz="1200" baseline="-25000" dirty="0" smtClean="0"/>
              <a:t>M7</a:t>
            </a:r>
            <a:endParaRPr lang="en-US" sz="1200" baseline="-25000" dirty="0"/>
          </a:p>
        </p:txBody>
      </p:sp>
      <p:cxnSp>
        <p:nvCxnSpPr>
          <p:cNvPr id="61" name="Straight Connector 60"/>
          <p:cNvCxnSpPr/>
          <p:nvPr/>
        </p:nvCxnSpPr>
        <p:spPr>
          <a:xfrm>
            <a:off x="600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19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63" name="TextBox 62"/>
          <p:cNvSpPr txBox="1"/>
          <p:nvPr/>
        </p:nvSpPr>
        <p:spPr>
          <a:xfrm>
            <a:off x="5533765" y="5257800"/>
            <a:ext cx="590226" cy="276999"/>
          </a:xfrm>
          <a:prstGeom prst="rect">
            <a:avLst/>
          </a:prstGeom>
          <a:noFill/>
        </p:spPr>
        <p:txBody>
          <a:bodyPr wrap="none" rtlCol="0">
            <a:spAutoFit/>
          </a:bodyPr>
          <a:lstStyle/>
          <a:p>
            <a:r>
              <a:rPr lang="en-US" sz="1200" dirty="0" smtClean="0"/>
              <a:t>KHA</a:t>
            </a:r>
            <a:r>
              <a:rPr lang="en-US" sz="1200" baseline="-25000" dirty="0" smtClean="0"/>
              <a:t>M8</a:t>
            </a:r>
            <a:endParaRPr lang="en-US" sz="1200" dirty="0"/>
          </a:p>
        </p:txBody>
      </p:sp>
      <p:sp>
        <p:nvSpPr>
          <p:cNvPr id="64" name="TextBox 63"/>
          <p:cNvSpPr txBox="1"/>
          <p:nvPr/>
        </p:nvSpPr>
        <p:spPr>
          <a:xfrm>
            <a:off x="5533765" y="4724400"/>
            <a:ext cx="581057" cy="276999"/>
          </a:xfrm>
          <a:prstGeom prst="rect">
            <a:avLst/>
          </a:prstGeom>
          <a:noFill/>
        </p:spPr>
        <p:txBody>
          <a:bodyPr wrap="none" rtlCol="0">
            <a:spAutoFit/>
          </a:bodyPr>
          <a:lstStyle/>
          <a:p>
            <a:r>
              <a:rPr lang="en-US" sz="1200" dirty="0" smtClean="0"/>
              <a:t>TOR</a:t>
            </a:r>
            <a:r>
              <a:rPr lang="en-US" sz="1200" baseline="-25000" dirty="0" smtClean="0"/>
              <a:t>M8</a:t>
            </a:r>
            <a:endParaRPr lang="en-US" sz="1200" dirty="0"/>
          </a:p>
        </p:txBody>
      </p:sp>
      <p:sp>
        <p:nvSpPr>
          <p:cNvPr id="65" name="TextBox 64"/>
          <p:cNvSpPr txBox="1"/>
          <p:nvPr/>
        </p:nvSpPr>
        <p:spPr>
          <a:xfrm>
            <a:off x="5533765" y="4267200"/>
            <a:ext cx="620683" cy="276999"/>
          </a:xfrm>
          <a:prstGeom prst="rect">
            <a:avLst/>
          </a:prstGeom>
          <a:noFill/>
        </p:spPr>
        <p:txBody>
          <a:bodyPr wrap="none" rtlCol="0">
            <a:spAutoFit/>
          </a:bodyPr>
          <a:lstStyle/>
          <a:p>
            <a:r>
              <a:rPr lang="en-US" sz="1200" dirty="0" smtClean="0"/>
              <a:t>MCB</a:t>
            </a:r>
            <a:r>
              <a:rPr lang="en-US" sz="1200" baseline="-25000" dirty="0" smtClean="0"/>
              <a:t>M8</a:t>
            </a:r>
            <a:endParaRPr lang="en-US" sz="1200" baseline="-25000" dirty="0"/>
          </a:p>
        </p:txBody>
      </p:sp>
      <p:sp>
        <p:nvSpPr>
          <p:cNvPr id="66" name="TextBox 65"/>
          <p:cNvSpPr txBox="1"/>
          <p:nvPr/>
        </p:nvSpPr>
        <p:spPr>
          <a:xfrm>
            <a:off x="5566707" y="3733800"/>
            <a:ext cx="639919" cy="276999"/>
          </a:xfrm>
          <a:prstGeom prst="rect">
            <a:avLst/>
          </a:prstGeom>
          <a:noFill/>
        </p:spPr>
        <p:txBody>
          <a:bodyPr wrap="none" rtlCol="0">
            <a:spAutoFit/>
          </a:bodyPr>
          <a:lstStyle/>
          <a:p>
            <a:r>
              <a:rPr lang="en-US" sz="1200" dirty="0" smtClean="0"/>
              <a:t>FUSE</a:t>
            </a:r>
            <a:r>
              <a:rPr lang="en-US" sz="1200" baseline="-25000" dirty="0" smtClean="0"/>
              <a:t>M8</a:t>
            </a:r>
            <a:endParaRPr lang="en-US" sz="1200" baseline="-25000" dirty="0"/>
          </a:p>
        </p:txBody>
      </p:sp>
      <p:cxnSp>
        <p:nvCxnSpPr>
          <p:cNvPr id="67" name="Straight Connector 66"/>
          <p:cNvCxnSpPr/>
          <p:nvPr/>
        </p:nvCxnSpPr>
        <p:spPr>
          <a:xfrm>
            <a:off x="6766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953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6295765" y="5257800"/>
            <a:ext cx="514885" cy="276999"/>
          </a:xfrm>
          <a:prstGeom prst="rect">
            <a:avLst/>
          </a:prstGeom>
          <a:noFill/>
        </p:spPr>
        <p:txBody>
          <a:bodyPr wrap="none" rtlCol="0">
            <a:spAutoFit/>
          </a:bodyPr>
          <a:lstStyle/>
          <a:p>
            <a:r>
              <a:rPr lang="en-US" sz="1200" dirty="0" smtClean="0"/>
              <a:t>KHA</a:t>
            </a:r>
            <a:r>
              <a:rPr lang="en-US" sz="1200" baseline="-25000" dirty="0" smtClean="0"/>
              <a:t>H</a:t>
            </a:r>
            <a:endParaRPr lang="en-US" sz="1200" dirty="0"/>
          </a:p>
        </p:txBody>
      </p:sp>
      <p:sp>
        <p:nvSpPr>
          <p:cNvPr id="70" name="TextBox 69"/>
          <p:cNvSpPr txBox="1"/>
          <p:nvPr/>
        </p:nvSpPr>
        <p:spPr>
          <a:xfrm>
            <a:off x="6295765" y="4724400"/>
            <a:ext cx="505716" cy="276999"/>
          </a:xfrm>
          <a:prstGeom prst="rect">
            <a:avLst/>
          </a:prstGeom>
          <a:noFill/>
        </p:spPr>
        <p:txBody>
          <a:bodyPr wrap="none" rtlCol="0">
            <a:spAutoFit/>
          </a:bodyPr>
          <a:lstStyle/>
          <a:p>
            <a:r>
              <a:rPr lang="en-US" sz="1200" dirty="0" smtClean="0"/>
              <a:t>TOR</a:t>
            </a:r>
            <a:r>
              <a:rPr lang="en-US" sz="1200" baseline="-25000" dirty="0"/>
              <a:t>H</a:t>
            </a:r>
            <a:endParaRPr lang="en-US" sz="1200" dirty="0"/>
          </a:p>
        </p:txBody>
      </p:sp>
      <p:sp>
        <p:nvSpPr>
          <p:cNvPr id="71" name="TextBox 70"/>
          <p:cNvSpPr txBox="1"/>
          <p:nvPr/>
        </p:nvSpPr>
        <p:spPr>
          <a:xfrm>
            <a:off x="6295765" y="4267200"/>
            <a:ext cx="545342" cy="276999"/>
          </a:xfrm>
          <a:prstGeom prst="rect">
            <a:avLst/>
          </a:prstGeom>
          <a:noFill/>
        </p:spPr>
        <p:txBody>
          <a:bodyPr wrap="none" rtlCol="0">
            <a:spAutoFit/>
          </a:bodyPr>
          <a:lstStyle/>
          <a:p>
            <a:r>
              <a:rPr lang="en-US" sz="1200" dirty="0" smtClean="0"/>
              <a:t>MCB</a:t>
            </a:r>
            <a:r>
              <a:rPr lang="en-US" sz="1200" baseline="-25000" dirty="0"/>
              <a:t>H</a:t>
            </a:r>
          </a:p>
        </p:txBody>
      </p:sp>
      <p:sp>
        <p:nvSpPr>
          <p:cNvPr id="72" name="TextBox 71"/>
          <p:cNvSpPr txBox="1"/>
          <p:nvPr/>
        </p:nvSpPr>
        <p:spPr>
          <a:xfrm>
            <a:off x="6328707" y="3733800"/>
            <a:ext cx="564578" cy="276999"/>
          </a:xfrm>
          <a:prstGeom prst="rect">
            <a:avLst/>
          </a:prstGeom>
          <a:noFill/>
        </p:spPr>
        <p:txBody>
          <a:bodyPr wrap="none" rtlCol="0">
            <a:spAutoFit/>
          </a:bodyPr>
          <a:lstStyle/>
          <a:p>
            <a:r>
              <a:rPr lang="en-US" sz="1200" dirty="0" smtClean="0"/>
              <a:t>FUSE</a:t>
            </a:r>
            <a:r>
              <a:rPr lang="en-US" sz="1200" baseline="-25000" dirty="0"/>
              <a:t>H</a:t>
            </a:r>
          </a:p>
        </p:txBody>
      </p:sp>
      <p:cxnSp>
        <p:nvCxnSpPr>
          <p:cNvPr id="73" name="Straight Connector 72"/>
          <p:cNvCxnSpPr/>
          <p:nvPr/>
        </p:nvCxnSpPr>
        <p:spPr>
          <a:xfrm>
            <a:off x="7493767"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681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75" name="TextBox 74"/>
          <p:cNvSpPr txBox="1"/>
          <p:nvPr/>
        </p:nvSpPr>
        <p:spPr>
          <a:xfrm>
            <a:off x="7023339" y="5257800"/>
            <a:ext cx="506870" cy="276999"/>
          </a:xfrm>
          <a:prstGeom prst="rect">
            <a:avLst/>
          </a:prstGeom>
          <a:noFill/>
        </p:spPr>
        <p:txBody>
          <a:bodyPr wrap="none" rtlCol="0">
            <a:spAutoFit/>
          </a:bodyPr>
          <a:lstStyle/>
          <a:p>
            <a:r>
              <a:rPr lang="en-US" sz="1200" dirty="0" smtClean="0"/>
              <a:t>KHA</a:t>
            </a:r>
            <a:r>
              <a:rPr lang="en-US" sz="1200" baseline="-25000" dirty="0"/>
              <a:t>B</a:t>
            </a:r>
            <a:endParaRPr lang="en-US" sz="1200" dirty="0"/>
          </a:p>
        </p:txBody>
      </p:sp>
      <p:sp>
        <p:nvSpPr>
          <p:cNvPr id="76" name="TextBox 75"/>
          <p:cNvSpPr txBox="1"/>
          <p:nvPr/>
        </p:nvSpPr>
        <p:spPr>
          <a:xfrm>
            <a:off x="7023339" y="4724400"/>
            <a:ext cx="497700" cy="276999"/>
          </a:xfrm>
          <a:prstGeom prst="rect">
            <a:avLst/>
          </a:prstGeom>
          <a:noFill/>
        </p:spPr>
        <p:txBody>
          <a:bodyPr wrap="none" rtlCol="0">
            <a:spAutoFit/>
          </a:bodyPr>
          <a:lstStyle/>
          <a:p>
            <a:r>
              <a:rPr lang="en-US" sz="1200" dirty="0" smtClean="0"/>
              <a:t>TOR</a:t>
            </a:r>
            <a:r>
              <a:rPr lang="en-US" sz="1200" baseline="-25000" dirty="0"/>
              <a:t>B</a:t>
            </a:r>
            <a:endParaRPr lang="en-US" sz="1200" dirty="0"/>
          </a:p>
        </p:txBody>
      </p:sp>
      <p:sp>
        <p:nvSpPr>
          <p:cNvPr id="77" name="TextBox 76"/>
          <p:cNvSpPr txBox="1"/>
          <p:nvPr/>
        </p:nvSpPr>
        <p:spPr>
          <a:xfrm>
            <a:off x="7023339" y="4267200"/>
            <a:ext cx="537327" cy="276999"/>
          </a:xfrm>
          <a:prstGeom prst="rect">
            <a:avLst/>
          </a:prstGeom>
          <a:noFill/>
        </p:spPr>
        <p:txBody>
          <a:bodyPr wrap="none" rtlCol="0">
            <a:spAutoFit/>
          </a:bodyPr>
          <a:lstStyle/>
          <a:p>
            <a:r>
              <a:rPr lang="en-US" sz="1200" dirty="0" smtClean="0"/>
              <a:t>MCB</a:t>
            </a:r>
            <a:r>
              <a:rPr lang="en-US" sz="1200" baseline="-25000" dirty="0"/>
              <a:t>B</a:t>
            </a:r>
          </a:p>
        </p:txBody>
      </p:sp>
      <p:sp>
        <p:nvSpPr>
          <p:cNvPr id="78" name="TextBox 77"/>
          <p:cNvSpPr txBox="1"/>
          <p:nvPr/>
        </p:nvSpPr>
        <p:spPr>
          <a:xfrm>
            <a:off x="7056281" y="3733800"/>
            <a:ext cx="556563" cy="276999"/>
          </a:xfrm>
          <a:prstGeom prst="rect">
            <a:avLst/>
          </a:prstGeom>
          <a:noFill/>
        </p:spPr>
        <p:txBody>
          <a:bodyPr wrap="none" rtlCol="0">
            <a:spAutoFit/>
          </a:bodyPr>
          <a:lstStyle/>
          <a:p>
            <a:r>
              <a:rPr lang="en-US" sz="1200" dirty="0" smtClean="0"/>
              <a:t>FUSE</a:t>
            </a:r>
            <a:r>
              <a:rPr lang="en-US" sz="1200" baseline="-25000" dirty="0"/>
              <a:t>B</a:t>
            </a:r>
          </a:p>
        </p:txBody>
      </p:sp>
      <p:cxnSp>
        <p:nvCxnSpPr>
          <p:cNvPr id="79" name="Straight Connector 78"/>
          <p:cNvCxnSpPr/>
          <p:nvPr/>
        </p:nvCxnSpPr>
        <p:spPr>
          <a:xfrm>
            <a:off x="8443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7785339" y="5257800"/>
            <a:ext cx="494046" cy="276999"/>
          </a:xfrm>
          <a:prstGeom prst="rect">
            <a:avLst/>
          </a:prstGeom>
          <a:noFill/>
        </p:spPr>
        <p:txBody>
          <a:bodyPr wrap="none" rtlCol="0">
            <a:spAutoFit/>
          </a:bodyPr>
          <a:lstStyle/>
          <a:p>
            <a:r>
              <a:rPr lang="en-US" sz="1200" dirty="0" smtClean="0"/>
              <a:t>KHA</a:t>
            </a:r>
            <a:r>
              <a:rPr lang="en-US" sz="1200" baseline="-25000" dirty="0"/>
              <a:t>L</a:t>
            </a:r>
            <a:endParaRPr lang="en-US" sz="1200" dirty="0"/>
          </a:p>
        </p:txBody>
      </p:sp>
      <p:sp>
        <p:nvSpPr>
          <p:cNvPr id="81" name="TextBox 80"/>
          <p:cNvSpPr txBox="1"/>
          <p:nvPr/>
        </p:nvSpPr>
        <p:spPr>
          <a:xfrm>
            <a:off x="7785339" y="4724400"/>
            <a:ext cx="484876" cy="276999"/>
          </a:xfrm>
          <a:prstGeom prst="rect">
            <a:avLst/>
          </a:prstGeom>
          <a:noFill/>
        </p:spPr>
        <p:txBody>
          <a:bodyPr wrap="none" rtlCol="0">
            <a:spAutoFit/>
          </a:bodyPr>
          <a:lstStyle/>
          <a:p>
            <a:r>
              <a:rPr lang="en-US" sz="1200" dirty="0" smtClean="0"/>
              <a:t>TOR</a:t>
            </a:r>
            <a:r>
              <a:rPr lang="en-US" sz="1200" baseline="-25000" dirty="0"/>
              <a:t>L</a:t>
            </a:r>
            <a:endParaRPr lang="en-US" sz="1200" dirty="0"/>
          </a:p>
        </p:txBody>
      </p:sp>
      <p:sp>
        <p:nvSpPr>
          <p:cNvPr id="82" name="TextBox 81"/>
          <p:cNvSpPr txBox="1"/>
          <p:nvPr/>
        </p:nvSpPr>
        <p:spPr>
          <a:xfrm>
            <a:off x="7785339" y="4267200"/>
            <a:ext cx="524503" cy="276999"/>
          </a:xfrm>
          <a:prstGeom prst="rect">
            <a:avLst/>
          </a:prstGeom>
          <a:noFill/>
        </p:spPr>
        <p:txBody>
          <a:bodyPr wrap="none" rtlCol="0">
            <a:spAutoFit/>
          </a:bodyPr>
          <a:lstStyle/>
          <a:p>
            <a:r>
              <a:rPr lang="en-US" sz="1200" dirty="0" smtClean="0"/>
              <a:t>MCB</a:t>
            </a:r>
            <a:r>
              <a:rPr lang="en-US" sz="1200" baseline="-25000" dirty="0"/>
              <a:t>L</a:t>
            </a:r>
          </a:p>
        </p:txBody>
      </p:sp>
      <p:sp>
        <p:nvSpPr>
          <p:cNvPr id="83" name="TextBox 82"/>
          <p:cNvSpPr txBox="1"/>
          <p:nvPr/>
        </p:nvSpPr>
        <p:spPr>
          <a:xfrm>
            <a:off x="7818281" y="3733800"/>
            <a:ext cx="543739" cy="276999"/>
          </a:xfrm>
          <a:prstGeom prst="rect">
            <a:avLst/>
          </a:prstGeom>
          <a:noFill/>
        </p:spPr>
        <p:txBody>
          <a:bodyPr wrap="none" rtlCol="0">
            <a:spAutoFit/>
          </a:bodyPr>
          <a:lstStyle/>
          <a:p>
            <a:r>
              <a:rPr lang="en-US" sz="1200" dirty="0" smtClean="0"/>
              <a:t>FUSE</a:t>
            </a:r>
            <a:r>
              <a:rPr lang="en-US" sz="1200" baseline="-25000" dirty="0"/>
              <a:t>L</a:t>
            </a:r>
          </a:p>
        </p:txBody>
      </p:sp>
      <p:cxnSp>
        <p:nvCxnSpPr>
          <p:cNvPr id="84" name="Straight Connector 83"/>
          <p:cNvCxnSpPr/>
          <p:nvPr/>
        </p:nvCxnSpPr>
        <p:spPr>
          <a:xfrm>
            <a:off x="82520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6200" y="76200"/>
            <a:ext cx="1204625" cy="369332"/>
          </a:xfrm>
          <a:prstGeom prst="rect">
            <a:avLst/>
          </a:prstGeom>
          <a:noFill/>
        </p:spPr>
        <p:txBody>
          <a:bodyPr wrap="none" rtlCol="0">
            <a:spAutoFit/>
          </a:bodyPr>
          <a:lstStyle/>
          <a:p>
            <a:r>
              <a:rPr lang="en-US" dirty="0" err="1" smtClean="0"/>
              <a:t>Rencana</a:t>
            </a:r>
            <a:r>
              <a:rPr lang="en-US" dirty="0" smtClean="0"/>
              <a:t>  4</a:t>
            </a:r>
            <a:endParaRPr lang="en-US" dirty="0"/>
          </a:p>
        </p:txBody>
      </p:sp>
      <p:sp>
        <p:nvSpPr>
          <p:cNvPr id="86"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Perencanaan sistem listrik untuk industri</a:t>
            </a:r>
            <a:endParaRPr lang="en-US" dirty="0"/>
          </a:p>
        </p:txBody>
      </p:sp>
      <p:pic>
        <p:nvPicPr>
          <p:cNvPr id="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64"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867400"/>
            <a:ext cx="602783" cy="26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952094"/>
            <a:ext cx="431018" cy="3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96"/>
          <p:cNvPicPr>
            <a:picLocks noChangeAspect="1" noChangeArrowheads="1"/>
          </p:cNvPicPr>
          <p:nvPr/>
        </p:nvPicPr>
        <p:blipFill>
          <a:blip r:embed="rId6" cstate="print">
            <a:lum bright="-40000" contrast="-40000"/>
            <a:extLst>
              <a:ext uri="{28A0092B-C50C-407E-A947-70E740481C1C}">
                <a14:useLocalDpi xmlns:a14="http://schemas.microsoft.com/office/drawing/2010/main" val="0"/>
              </a:ext>
            </a:extLst>
          </a:blip>
          <a:srcRect/>
          <a:stretch>
            <a:fillRect/>
          </a:stretch>
        </p:blipFill>
        <p:spPr bwMode="auto">
          <a:xfrm>
            <a:off x="8207642" y="5951111"/>
            <a:ext cx="479158" cy="45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8" name="Straight Connector 97"/>
          <p:cNvCxnSpPr/>
          <p:nvPr/>
        </p:nvCxnSpPr>
        <p:spPr>
          <a:xfrm>
            <a:off x="699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endCxn id="87" idx="0"/>
          </p:cNvCxnSpPr>
          <p:nvPr/>
        </p:nvCxnSpPr>
        <p:spPr>
          <a:xfrm>
            <a:off x="886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00" name="TextBox 99"/>
          <p:cNvSpPr txBox="1"/>
          <p:nvPr/>
        </p:nvSpPr>
        <p:spPr>
          <a:xfrm>
            <a:off x="228600" y="5257800"/>
            <a:ext cx="667170" cy="461665"/>
          </a:xfrm>
          <a:prstGeom prst="rect">
            <a:avLst/>
          </a:prstGeom>
          <a:noFill/>
        </p:spPr>
        <p:txBody>
          <a:bodyPr wrap="none" rtlCol="0">
            <a:spAutoFit/>
          </a:bodyPr>
          <a:lstStyle/>
          <a:p>
            <a:r>
              <a:rPr lang="en-US" sz="1200" dirty="0" smtClean="0"/>
              <a:t>KHA</a:t>
            </a:r>
            <a:r>
              <a:rPr lang="en-US" sz="1200" baseline="-25000" dirty="0" smtClean="0"/>
              <a:t>M1</a:t>
            </a:r>
            <a:r>
              <a:rPr lang="en-US" sz="1200" dirty="0" smtClean="0"/>
              <a:t>=</a:t>
            </a:r>
          </a:p>
          <a:p>
            <a:r>
              <a:rPr lang="en-US" sz="1200" dirty="0" smtClean="0"/>
              <a:t>167,8 A</a:t>
            </a:r>
            <a:endParaRPr lang="en-US" sz="1200" dirty="0"/>
          </a:p>
        </p:txBody>
      </p:sp>
      <p:sp>
        <p:nvSpPr>
          <p:cNvPr id="101" name="TextBox 100"/>
          <p:cNvSpPr txBox="1"/>
          <p:nvPr/>
        </p:nvSpPr>
        <p:spPr>
          <a:xfrm>
            <a:off x="228600" y="4724400"/>
            <a:ext cx="658001" cy="461665"/>
          </a:xfrm>
          <a:prstGeom prst="rect">
            <a:avLst/>
          </a:prstGeom>
          <a:noFill/>
        </p:spPr>
        <p:txBody>
          <a:bodyPr wrap="none" rtlCol="0">
            <a:spAutoFit/>
          </a:bodyPr>
          <a:lstStyle/>
          <a:p>
            <a:r>
              <a:rPr lang="en-US" sz="1200" dirty="0" smtClean="0"/>
              <a:t>TOR</a:t>
            </a:r>
            <a:r>
              <a:rPr lang="en-US" sz="1200" baseline="-25000" dirty="0" smtClean="0"/>
              <a:t>M1</a:t>
            </a:r>
            <a:r>
              <a:rPr lang="en-US" sz="1200" dirty="0"/>
              <a:t>=</a:t>
            </a:r>
          </a:p>
          <a:p>
            <a:r>
              <a:rPr lang="en-US" sz="1200" dirty="0" smtClean="0"/>
              <a:t>147,6 A</a:t>
            </a:r>
            <a:endParaRPr lang="en-US" sz="1200" dirty="0"/>
          </a:p>
        </p:txBody>
      </p:sp>
      <p:sp>
        <p:nvSpPr>
          <p:cNvPr id="102" name="TextBox 101"/>
          <p:cNvSpPr txBox="1"/>
          <p:nvPr/>
        </p:nvSpPr>
        <p:spPr>
          <a:xfrm>
            <a:off x="228600" y="4267200"/>
            <a:ext cx="697627" cy="461665"/>
          </a:xfrm>
          <a:prstGeom prst="rect">
            <a:avLst/>
          </a:prstGeom>
          <a:noFill/>
        </p:spPr>
        <p:txBody>
          <a:bodyPr wrap="none" rtlCol="0">
            <a:spAutoFit/>
          </a:bodyPr>
          <a:lstStyle/>
          <a:p>
            <a:r>
              <a:rPr lang="en-US" sz="1200" dirty="0" smtClean="0"/>
              <a:t>MCB</a:t>
            </a:r>
            <a:r>
              <a:rPr lang="en-US" sz="1200" baseline="-25000" dirty="0" smtClean="0"/>
              <a:t>M1</a:t>
            </a:r>
            <a:r>
              <a:rPr lang="en-US" sz="1200" dirty="0"/>
              <a:t>=</a:t>
            </a:r>
          </a:p>
          <a:p>
            <a:r>
              <a:rPr lang="en-US" sz="1200" dirty="0" smtClean="0"/>
              <a:t>201,3 A</a:t>
            </a:r>
            <a:endParaRPr lang="en-US" sz="1200" dirty="0"/>
          </a:p>
        </p:txBody>
      </p:sp>
      <p:sp>
        <p:nvSpPr>
          <p:cNvPr id="103" name="TextBox 102"/>
          <p:cNvSpPr txBox="1"/>
          <p:nvPr/>
        </p:nvSpPr>
        <p:spPr>
          <a:xfrm>
            <a:off x="261542" y="3733800"/>
            <a:ext cx="716863" cy="461665"/>
          </a:xfrm>
          <a:prstGeom prst="rect">
            <a:avLst/>
          </a:prstGeom>
          <a:noFill/>
        </p:spPr>
        <p:txBody>
          <a:bodyPr wrap="none" rtlCol="0">
            <a:spAutoFit/>
          </a:bodyPr>
          <a:lstStyle/>
          <a:p>
            <a:r>
              <a:rPr lang="en-US" sz="1200" dirty="0" smtClean="0"/>
              <a:t>FUSE</a:t>
            </a:r>
            <a:r>
              <a:rPr lang="en-US" sz="1200" baseline="-25000" dirty="0" smtClean="0"/>
              <a:t>M1</a:t>
            </a:r>
            <a:r>
              <a:rPr lang="en-US" sz="1200" dirty="0"/>
              <a:t>=</a:t>
            </a:r>
          </a:p>
          <a:p>
            <a:r>
              <a:rPr lang="en-US" sz="1200" dirty="0" smtClean="0"/>
              <a:t>536,9 A</a:t>
            </a:r>
            <a:endParaRPr lang="en-US" sz="1200" dirty="0"/>
          </a:p>
        </p:txBody>
      </p:sp>
      <p:cxnSp>
        <p:nvCxnSpPr>
          <p:cNvPr id="104" name="Straight Connector 103"/>
          <p:cNvCxnSpPr/>
          <p:nvPr/>
        </p:nvCxnSpPr>
        <p:spPr>
          <a:xfrm>
            <a:off x="1432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619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06" name="TextBox 105"/>
          <p:cNvSpPr txBox="1"/>
          <p:nvPr/>
        </p:nvSpPr>
        <p:spPr>
          <a:xfrm>
            <a:off x="961765" y="5257800"/>
            <a:ext cx="667170" cy="461665"/>
          </a:xfrm>
          <a:prstGeom prst="rect">
            <a:avLst/>
          </a:prstGeom>
          <a:noFill/>
        </p:spPr>
        <p:txBody>
          <a:bodyPr wrap="none" rtlCol="0">
            <a:spAutoFit/>
          </a:bodyPr>
          <a:lstStyle/>
          <a:p>
            <a:r>
              <a:rPr lang="en-US" sz="1200" dirty="0" smtClean="0"/>
              <a:t>KHA</a:t>
            </a:r>
            <a:r>
              <a:rPr lang="en-US" sz="1200" baseline="-25000" dirty="0" smtClean="0"/>
              <a:t>M2</a:t>
            </a:r>
            <a:r>
              <a:rPr lang="en-US" sz="1200" dirty="0"/>
              <a:t>=</a:t>
            </a:r>
          </a:p>
          <a:p>
            <a:r>
              <a:rPr lang="en-US" sz="1200" dirty="0"/>
              <a:t>167,8 </a:t>
            </a:r>
            <a:r>
              <a:rPr lang="en-US" sz="1200" dirty="0" smtClean="0"/>
              <a:t>A</a:t>
            </a:r>
            <a:endParaRPr lang="en-US" sz="1200" dirty="0"/>
          </a:p>
        </p:txBody>
      </p:sp>
      <p:sp>
        <p:nvSpPr>
          <p:cNvPr id="107" name="TextBox 106"/>
          <p:cNvSpPr txBox="1"/>
          <p:nvPr/>
        </p:nvSpPr>
        <p:spPr>
          <a:xfrm>
            <a:off x="961765" y="4724400"/>
            <a:ext cx="662361" cy="461665"/>
          </a:xfrm>
          <a:prstGeom prst="rect">
            <a:avLst/>
          </a:prstGeom>
          <a:noFill/>
        </p:spPr>
        <p:txBody>
          <a:bodyPr wrap="none" rtlCol="0">
            <a:spAutoFit/>
          </a:bodyPr>
          <a:lstStyle/>
          <a:p>
            <a:r>
              <a:rPr lang="en-US" sz="1200" dirty="0" smtClean="0"/>
              <a:t>TOR</a:t>
            </a:r>
            <a:r>
              <a:rPr lang="en-US" sz="1200" baseline="-25000" dirty="0" smtClean="0"/>
              <a:t>M2</a:t>
            </a:r>
            <a:r>
              <a:rPr lang="en-US" sz="1200" dirty="0"/>
              <a:t>=</a:t>
            </a:r>
          </a:p>
          <a:p>
            <a:r>
              <a:rPr lang="en-US" sz="1200" dirty="0"/>
              <a:t>147,6 </a:t>
            </a:r>
            <a:r>
              <a:rPr lang="en-US" sz="1200" dirty="0" smtClean="0"/>
              <a:t>A</a:t>
            </a:r>
            <a:endParaRPr lang="en-US" sz="1200" dirty="0"/>
          </a:p>
        </p:txBody>
      </p:sp>
      <p:sp>
        <p:nvSpPr>
          <p:cNvPr id="108" name="TextBox 107"/>
          <p:cNvSpPr txBox="1"/>
          <p:nvPr/>
        </p:nvSpPr>
        <p:spPr>
          <a:xfrm>
            <a:off x="961765" y="4267200"/>
            <a:ext cx="697627" cy="461665"/>
          </a:xfrm>
          <a:prstGeom prst="rect">
            <a:avLst/>
          </a:prstGeom>
          <a:noFill/>
        </p:spPr>
        <p:txBody>
          <a:bodyPr wrap="none" rtlCol="0">
            <a:spAutoFit/>
          </a:bodyPr>
          <a:lstStyle/>
          <a:p>
            <a:r>
              <a:rPr lang="en-US" sz="1200" dirty="0" smtClean="0"/>
              <a:t>MCB</a:t>
            </a:r>
            <a:r>
              <a:rPr lang="en-US" sz="1200" baseline="-25000" dirty="0" smtClean="0"/>
              <a:t>M2</a:t>
            </a:r>
            <a:r>
              <a:rPr lang="en-US" sz="1200" dirty="0"/>
              <a:t>=</a:t>
            </a:r>
          </a:p>
          <a:p>
            <a:r>
              <a:rPr lang="en-US" sz="1200" dirty="0"/>
              <a:t>201,3 </a:t>
            </a:r>
            <a:r>
              <a:rPr lang="en-US" sz="1200" dirty="0" smtClean="0"/>
              <a:t>A</a:t>
            </a:r>
            <a:endParaRPr lang="en-US" sz="1200" dirty="0"/>
          </a:p>
        </p:txBody>
      </p:sp>
      <p:sp>
        <p:nvSpPr>
          <p:cNvPr id="109" name="TextBox 108"/>
          <p:cNvSpPr txBox="1"/>
          <p:nvPr/>
        </p:nvSpPr>
        <p:spPr>
          <a:xfrm>
            <a:off x="994707" y="3733800"/>
            <a:ext cx="716863" cy="461665"/>
          </a:xfrm>
          <a:prstGeom prst="rect">
            <a:avLst/>
          </a:prstGeom>
          <a:noFill/>
        </p:spPr>
        <p:txBody>
          <a:bodyPr wrap="none" rtlCol="0">
            <a:spAutoFit/>
          </a:bodyPr>
          <a:lstStyle/>
          <a:p>
            <a:r>
              <a:rPr lang="en-US" sz="1200" dirty="0" smtClean="0"/>
              <a:t>FUSE</a:t>
            </a:r>
            <a:r>
              <a:rPr lang="en-US" sz="1200" baseline="-25000" dirty="0" smtClean="0"/>
              <a:t>M2</a:t>
            </a:r>
            <a:r>
              <a:rPr lang="en-US" sz="1200" dirty="0"/>
              <a:t>=</a:t>
            </a:r>
          </a:p>
          <a:p>
            <a:r>
              <a:rPr lang="en-US" sz="1200" dirty="0"/>
              <a:t>536,9 </a:t>
            </a:r>
            <a:r>
              <a:rPr lang="en-US" sz="1200" dirty="0" smtClean="0"/>
              <a:t>A</a:t>
            </a:r>
            <a:endParaRPr lang="en-US" sz="1200" dirty="0"/>
          </a:p>
        </p:txBody>
      </p:sp>
      <p:cxnSp>
        <p:nvCxnSpPr>
          <p:cNvPr id="110" name="Straight Connector 109"/>
          <p:cNvCxnSpPr/>
          <p:nvPr/>
        </p:nvCxnSpPr>
        <p:spPr>
          <a:xfrm>
            <a:off x="219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8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12" name="TextBox 111"/>
          <p:cNvSpPr txBox="1"/>
          <p:nvPr/>
        </p:nvSpPr>
        <p:spPr>
          <a:xfrm>
            <a:off x="1723765" y="5257800"/>
            <a:ext cx="667170" cy="461665"/>
          </a:xfrm>
          <a:prstGeom prst="rect">
            <a:avLst/>
          </a:prstGeom>
          <a:noFill/>
        </p:spPr>
        <p:txBody>
          <a:bodyPr wrap="none" rtlCol="0">
            <a:spAutoFit/>
          </a:bodyPr>
          <a:lstStyle/>
          <a:p>
            <a:r>
              <a:rPr lang="en-US" sz="1200" dirty="0" smtClean="0"/>
              <a:t>KHA</a:t>
            </a:r>
            <a:r>
              <a:rPr lang="en-US" sz="1200" baseline="-25000" dirty="0" smtClean="0"/>
              <a:t>M3</a:t>
            </a:r>
            <a:r>
              <a:rPr lang="en-US" sz="1200" dirty="0"/>
              <a:t>=</a:t>
            </a:r>
          </a:p>
          <a:p>
            <a:r>
              <a:rPr lang="en-US" sz="1200" dirty="0" smtClean="0"/>
              <a:t>67,1 A</a:t>
            </a:r>
            <a:endParaRPr lang="en-US" sz="1200" dirty="0"/>
          </a:p>
        </p:txBody>
      </p:sp>
      <p:sp>
        <p:nvSpPr>
          <p:cNvPr id="113" name="TextBox 112"/>
          <p:cNvSpPr txBox="1"/>
          <p:nvPr/>
        </p:nvSpPr>
        <p:spPr>
          <a:xfrm>
            <a:off x="1723765" y="4724400"/>
            <a:ext cx="662361" cy="461665"/>
          </a:xfrm>
          <a:prstGeom prst="rect">
            <a:avLst/>
          </a:prstGeom>
          <a:noFill/>
        </p:spPr>
        <p:txBody>
          <a:bodyPr wrap="none" rtlCol="0">
            <a:spAutoFit/>
          </a:bodyPr>
          <a:lstStyle/>
          <a:p>
            <a:r>
              <a:rPr lang="en-US" sz="1200" dirty="0" smtClean="0"/>
              <a:t>TOR</a:t>
            </a:r>
            <a:r>
              <a:rPr lang="en-US" sz="1200" baseline="-25000" dirty="0" smtClean="0"/>
              <a:t>M3</a:t>
            </a:r>
            <a:r>
              <a:rPr lang="en-US" sz="1200" dirty="0"/>
              <a:t>=</a:t>
            </a:r>
          </a:p>
          <a:p>
            <a:r>
              <a:rPr lang="en-US" sz="1200" dirty="0" smtClean="0"/>
              <a:t>59,1 A</a:t>
            </a:r>
            <a:endParaRPr lang="en-US" sz="1200" dirty="0"/>
          </a:p>
        </p:txBody>
      </p:sp>
      <p:sp>
        <p:nvSpPr>
          <p:cNvPr id="114" name="TextBox 113"/>
          <p:cNvSpPr txBox="1"/>
          <p:nvPr/>
        </p:nvSpPr>
        <p:spPr>
          <a:xfrm>
            <a:off x="1723765" y="4267200"/>
            <a:ext cx="697627" cy="461665"/>
          </a:xfrm>
          <a:prstGeom prst="rect">
            <a:avLst/>
          </a:prstGeom>
          <a:noFill/>
        </p:spPr>
        <p:txBody>
          <a:bodyPr wrap="none" rtlCol="0">
            <a:spAutoFit/>
          </a:bodyPr>
          <a:lstStyle/>
          <a:p>
            <a:r>
              <a:rPr lang="en-US" sz="1200" dirty="0" smtClean="0"/>
              <a:t>MCB</a:t>
            </a:r>
            <a:r>
              <a:rPr lang="en-US" sz="1200" baseline="-25000" dirty="0" smtClean="0"/>
              <a:t>M3</a:t>
            </a:r>
            <a:r>
              <a:rPr lang="en-US" sz="1200" dirty="0"/>
              <a:t>=</a:t>
            </a:r>
          </a:p>
          <a:p>
            <a:r>
              <a:rPr lang="en-US" sz="1200" dirty="0" smtClean="0"/>
              <a:t>134,2 A</a:t>
            </a:r>
            <a:endParaRPr lang="en-US" sz="1200" dirty="0"/>
          </a:p>
        </p:txBody>
      </p:sp>
      <p:sp>
        <p:nvSpPr>
          <p:cNvPr id="115" name="TextBox 114"/>
          <p:cNvSpPr txBox="1"/>
          <p:nvPr/>
        </p:nvSpPr>
        <p:spPr>
          <a:xfrm>
            <a:off x="1756707" y="3733800"/>
            <a:ext cx="716863" cy="461665"/>
          </a:xfrm>
          <a:prstGeom prst="rect">
            <a:avLst/>
          </a:prstGeom>
          <a:noFill/>
        </p:spPr>
        <p:txBody>
          <a:bodyPr wrap="none" rtlCol="0">
            <a:spAutoFit/>
          </a:bodyPr>
          <a:lstStyle/>
          <a:p>
            <a:r>
              <a:rPr lang="en-US" sz="1200" dirty="0" smtClean="0"/>
              <a:t>FUSE</a:t>
            </a:r>
            <a:r>
              <a:rPr lang="en-US" sz="1200" baseline="-25000" dirty="0" smtClean="0"/>
              <a:t>M3</a:t>
            </a:r>
            <a:r>
              <a:rPr lang="en-US" sz="1200" dirty="0"/>
              <a:t>=</a:t>
            </a:r>
          </a:p>
          <a:p>
            <a:r>
              <a:rPr lang="en-US" sz="1200" dirty="0" smtClean="0"/>
              <a:t>214,7 A</a:t>
            </a:r>
            <a:endParaRPr lang="en-US" sz="1200" dirty="0"/>
          </a:p>
        </p:txBody>
      </p:sp>
      <p:cxnSp>
        <p:nvCxnSpPr>
          <p:cNvPr id="116" name="Straight Connector 115"/>
          <p:cNvCxnSpPr/>
          <p:nvPr/>
        </p:nvCxnSpPr>
        <p:spPr>
          <a:xfrm>
            <a:off x="29088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0966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18" name="TextBox 117"/>
          <p:cNvSpPr txBox="1"/>
          <p:nvPr/>
        </p:nvSpPr>
        <p:spPr>
          <a:xfrm>
            <a:off x="2438400" y="5257800"/>
            <a:ext cx="667170" cy="461665"/>
          </a:xfrm>
          <a:prstGeom prst="rect">
            <a:avLst/>
          </a:prstGeom>
          <a:noFill/>
        </p:spPr>
        <p:txBody>
          <a:bodyPr wrap="none" rtlCol="0">
            <a:spAutoFit/>
          </a:bodyPr>
          <a:lstStyle/>
          <a:p>
            <a:r>
              <a:rPr lang="en-US" sz="1200" dirty="0" smtClean="0"/>
              <a:t>KHA</a:t>
            </a:r>
            <a:r>
              <a:rPr lang="en-US" sz="1200" baseline="-25000" dirty="0" smtClean="0"/>
              <a:t>M4</a:t>
            </a:r>
            <a:r>
              <a:rPr lang="en-US" sz="1200" dirty="0"/>
              <a:t>=</a:t>
            </a:r>
          </a:p>
          <a:p>
            <a:r>
              <a:rPr lang="en-US" sz="1200" dirty="0"/>
              <a:t>67,1 </a:t>
            </a:r>
            <a:r>
              <a:rPr lang="en-US" sz="1200" dirty="0" smtClean="0"/>
              <a:t>A</a:t>
            </a:r>
            <a:endParaRPr lang="en-US" sz="1200" dirty="0"/>
          </a:p>
        </p:txBody>
      </p:sp>
      <p:sp>
        <p:nvSpPr>
          <p:cNvPr id="119" name="TextBox 118"/>
          <p:cNvSpPr txBox="1"/>
          <p:nvPr/>
        </p:nvSpPr>
        <p:spPr>
          <a:xfrm>
            <a:off x="2438400" y="4724400"/>
            <a:ext cx="658001" cy="461665"/>
          </a:xfrm>
          <a:prstGeom prst="rect">
            <a:avLst/>
          </a:prstGeom>
          <a:noFill/>
        </p:spPr>
        <p:txBody>
          <a:bodyPr wrap="none" rtlCol="0">
            <a:spAutoFit/>
          </a:bodyPr>
          <a:lstStyle/>
          <a:p>
            <a:r>
              <a:rPr lang="en-US" sz="1200" dirty="0" smtClean="0"/>
              <a:t>TOR</a:t>
            </a:r>
            <a:r>
              <a:rPr lang="en-US" sz="1200" baseline="-25000" dirty="0" smtClean="0"/>
              <a:t>M4</a:t>
            </a:r>
            <a:r>
              <a:rPr lang="en-US" sz="1200" dirty="0"/>
              <a:t>=</a:t>
            </a:r>
          </a:p>
          <a:p>
            <a:r>
              <a:rPr lang="en-US" sz="1200" dirty="0"/>
              <a:t>59,1 </a:t>
            </a:r>
            <a:r>
              <a:rPr lang="en-US" sz="1200" dirty="0" smtClean="0"/>
              <a:t>A</a:t>
            </a:r>
            <a:endParaRPr lang="en-US" sz="1200" dirty="0"/>
          </a:p>
        </p:txBody>
      </p:sp>
      <p:sp>
        <p:nvSpPr>
          <p:cNvPr id="120" name="TextBox 119"/>
          <p:cNvSpPr txBox="1"/>
          <p:nvPr/>
        </p:nvSpPr>
        <p:spPr>
          <a:xfrm>
            <a:off x="2438400" y="4267200"/>
            <a:ext cx="697627" cy="461665"/>
          </a:xfrm>
          <a:prstGeom prst="rect">
            <a:avLst/>
          </a:prstGeom>
          <a:noFill/>
        </p:spPr>
        <p:txBody>
          <a:bodyPr wrap="none" rtlCol="0">
            <a:spAutoFit/>
          </a:bodyPr>
          <a:lstStyle/>
          <a:p>
            <a:r>
              <a:rPr lang="en-US" sz="1200" dirty="0" smtClean="0"/>
              <a:t>MCB</a:t>
            </a:r>
            <a:r>
              <a:rPr lang="en-US" sz="1200" baseline="-25000" dirty="0" smtClean="0"/>
              <a:t>M4</a:t>
            </a:r>
            <a:r>
              <a:rPr lang="en-US" sz="1200" dirty="0"/>
              <a:t>=</a:t>
            </a:r>
          </a:p>
          <a:p>
            <a:r>
              <a:rPr lang="en-US" sz="1200" dirty="0"/>
              <a:t>134,2 </a:t>
            </a:r>
            <a:r>
              <a:rPr lang="en-US" sz="1200" dirty="0" smtClean="0"/>
              <a:t>A</a:t>
            </a:r>
            <a:endParaRPr lang="en-US" sz="1200" dirty="0"/>
          </a:p>
        </p:txBody>
      </p:sp>
      <p:sp>
        <p:nvSpPr>
          <p:cNvPr id="121" name="TextBox 120"/>
          <p:cNvSpPr txBox="1"/>
          <p:nvPr/>
        </p:nvSpPr>
        <p:spPr>
          <a:xfrm>
            <a:off x="2471342" y="3733800"/>
            <a:ext cx="716863" cy="461665"/>
          </a:xfrm>
          <a:prstGeom prst="rect">
            <a:avLst/>
          </a:prstGeom>
          <a:noFill/>
        </p:spPr>
        <p:txBody>
          <a:bodyPr wrap="none" rtlCol="0">
            <a:spAutoFit/>
          </a:bodyPr>
          <a:lstStyle/>
          <a:p>
            <a:r>
              <a:rPr lang="en-US" sz="1200" dirty="0" smtClean="0"/>
              <a:t>FUSE</a:t>
            </a:r>
            <a:r>
              <a:rPr lang="en-US" sz="1200" baseline="-25000" dirty="0" smtClean="0"/>
              <a:t>M4</a:t>
            </a:r>
            <a:r>
              <a:rPr lang="en-US" sz="1200" dirty="0"/>
              <a:t>=</a:t>
            </a:r>
          </a:p>
          <a:p>
            <a:r>
              <a:rPr lang="en-US" sz="1200" dirty="0"/>
              <a:t>214,7 </a:t>
            </a:r>
            <a:r>
              <a:rPr lang="en-US" sz="1200" dirty="0" smtClean="0"/>
              <a:t>A</a:t>
            </a:r>
            <a:endParaRPr lang="en-US" sz="1200" dirty="0"/>
          </a:p>
        </p:txBody>
      </p:sp>
      <p:cxnSp>
        <p:nvCxnSpPr>
          <p:cNvPr id="122" name="Straight Connector 121"/>
          <p:cNvCxnSpPr/>
          <p:nvPr/>
        </p:nvCxnSpPr>
        <p:spPr>
          <a:xfrm>
            <a:off x="3641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829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24" name="TextBox 123"/>
          <p:cNvSpPr txBox="1"/>
          <p:nvPr/>
        </p:nvSpPr>
        <p:spPr>
          <a:xfrm>
            <a:off x="3171565" y="5257800"/>
            <a:ext cx="667170" cy="461665"/>
          </a:xfrm>
          <a:prstGeom prst="rect">
            <a:avLst/>
          </a:prstGeom>
          <a:noFill/>
        </p:spPr>
        <p:txBody>
          <a:bodyPr wrap="none" rtlCol="0">
            <a:spAutoFit/>
          </a:bodyPr>
          <a:lstStyle/>
          <a:p>
            <a:r>
              <a:rPr lang="en-US" sz="1200" dirty="0" smtClean="0"/>
              <a:t>KHA</a:t>
            </a:r>
            <a:r>
              <a:rPr lang="en-US" sz="1200" baseline="-25000" dirty="0" smtClean="0"/>
              <a:t>M5</a:t>
            </a:r>
            <a:r>
              <a:rPr lang="en-US" sz="1200" dirty="0"/>
              <a:t>=</a:t>
            </a:r>
          </a:p>
          <a:p>
            <a:r>
              <a:rPr lang="en-US" sz="1200" dirty="0" smtClean="0"/>
              <a:t>33,6 A</a:t>
            </a:r>
            <a:endParaRPr lang="en-US" sz="1200" dirty="0"/>
          </a:p>
        </p:txBody>
      </p:sp>
      <p:sp>
        <p:nvSpPr>
          <p:cNvPr id="125" name="TextBox 124"/>
          <p:cNvSpPr txBox="1"/>
          <p:nvPr/>
        </p:nvSpPr>
        <p:spPr>
          <a:xfrm>
            <a:off x="3171565" y="4724400"/>
            <a:ext cx="658001" cy="461665"/>
          </a:xfrm>
          <a:prstGeom prst="rect">
            <a:avLst/>
          </a:prstGeom>
          <a:noFill/>
        </p:spPr>
        <p:txBody>
          <a:bodyPr wrap="none" rtlCol="0">
            <a:spAutoFit/>
          </a:bodyPr>
          <a:lstStyle/>
          <a:p>
            <a:r>
              <a:rPr lang="en-US" sz="1200" dirty="0" smtClean="0"/>
              <a:t>TOR</a:t>
            </a:r>
            <a:r>
              <a:rPr lang="en-US" sz="1200" baseline="-25000" dirty="0" smtClean="0"/>
              <a:t>M5</a:t>
            </a:r>
            <a:r>
              <a:rPr lang="en-US" sz="1200" dirty="0"/>
              <a:t>=</a:t>
            </a:r>
          </a:p>
          <a:p>
            <a:r>
              <a:rPr lang="en-US" sz="1200" dirty="0" smtClean="0"/>
              <a:t>29,5 A</a:t>
            </a:r>
            <a:endParaRPr lang="en-US" sz="1200" dirty="0"/>
          </a:p>
        </p:txBody>
      </p:sp>
      <p:sp>
        <p:nvSpPr>
          <p:cNvPr id="126" name="TextBox 125"/>
          <p:cNvSpPr txBox="1"/>
          <p:nvPr/>
        </p:nvSpPr>
        <p:spPr>
          <a:xfrm>
            <a:off x="3171565" y="4267200"/>
            <a:ext cx="697627" cy="461665"/>
          </a:xfrm>
          <a:prstGeom prst="rect">
            <a:avLst/>
          </a:prstGeom>
          <a:noFill/>
        </p:spPr>
        <p:txBody>
          <a:bodyPr wrap="none" rtlCol="0">
            <a:spAutoFit/>
          </a:bodyPr>
          <a:lstStyle/>
          <a:p>
            <a:r>
              <a:rPr lang="en-US" sz="1200" dirty="0" smtClean="0"/>
              <a:t>MCB</a:t>
            </a:r>
            <a:r>
              <a:rPr lang="en-US" sz="1200" baseline="-25000" dirty="0" smtClean="0"/>
              <a:t>M5</a:t>
            </a:r>
            <a:r>
              <a:rPr lang="en-US" sz="1200" dirty="0"/>
              <a:t>=</a:t>
            </a:r>
          </a:p>
          <a:p>
            <a:r>
              <a:rPr lang="en-US" sz="1200" dirty="0" smtClean="0"/>
              <a:t>67,1 A</a:t>
            </a:r>
            <a:endParaRPr lang="en-US" sz="1200" dirty="0"/>
          </a:p>
        </p:txBody>
      </p:sp>
      <p:sp>
        <p:nvSpPr>
          <p:cNvPr id="127" name="TextBox 126"/>
          <p:cNvSpPr txBox="1"/>
          <p:nvPr/>
        </p:nvSpPr>
        <p:spPr>
          <a:xfrm>
            <a:off x="3204507" y="3733800"/>
            <a:ext cx="716863" cy="461665"/>
          </a:xfrm>
          <a:prstGeom prst="rect">
            <a:avLst/>
          </a:prstGeom>
          <a:noFill/>
        </p:spPr>
        <p:txBody>
          <a:bodyPr wrap="none" rtlCol="0">
            <a:spAutoFit/>
          </a:bodyPr>
          <a:lstStyle/>
          <a:p>
            <a:r>
              <a:rPr lang="en-US" sz="1200" dirty="0" smtClean="0"/>
              <a:t>FUSE</a:t>
            </a:r>
            <a:r>
              <a:rPr lang="en-US" sz="1200" baseline="-25000" dirty="0" smtClean="0"/>
              <a:t>M5</a:t>
            </a:r>
            <a:r>
              <a:rPr lang="en-US" sz="1200" dirty="0"/>
              <a:t>=</a:t>
            </a:r>
          </a:p>
          <a:p>
            <a:r>
              <a:rPr lang="en-US" sz="1200" dirty="0" smtClean="0"/>
              <a:t>107,4 A</a:t>
            </a:r>
            <a:endParaRPr lang="en-US" sz="1200" dirty="0"/>
          </a:p>
        </p:txBody>
      </p:sp>
      <p:cxnSp>
        <p:nvCxnSpPr>
          <p:cNvPr id="128" name="Straight Connector 127"/>
          <p:cNvCxnSpPr/>
          <p:nvPr/>
        </p:nvCxnSpPr>
        <p:spPr>
          <a:xfrm>
            <a:off x="4403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591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30" name="TextBox 129"/>
          <p:cNvSpPr txBox="1"/>
          <p:nvPr/>
        </p:nvSpPr>
        <p:spPr>
          <a:xfrm>
            <a:off x="3933565" y="5257800"/>
            <a:ext cx="667170" cy="461665"/>
          </a:xfrm>
          <a:prstGeom prst="rect">
            <a:avLst/>
          </a:prstGeom>
          <a:noFill/>
        </p:spPr>
        <p:txBody>
          <a:bodyPr wrap="none" rtlCol="0">
            <a:spAutoFit/>
          </a:bodyPr>
          <a:lstStyle/>
          <a:p>
            <a:r>
              <a:rPr lang="en-US" sz="1200" dirty="0" smtClean="0"/>
              <a:t>KHA</a:t>
            </a:r>
            <a:r>
              <a:rPr lang="en-US" sz="1200" baseline="-25000" dirty="0" smtClean="0"/>
              <a:t>M6</a:t>
            </a:r>
            <a:r>
              <a:rPr lang="en-US" sz="1200" dirty="0"/>
              <a:t>=</a:t>
            </a:r>
          </a:p>
          <a:p>
            <a:r>
              <a:rPr lang="en-US" sz="1200" dirty="0"/>
              <a:t>33,6 </a:t>
            </a:r>
            <a:r>
              <a:rPr lang="en-US" sz="1200" dirty="0" smtClean="0"/>
              <a:t>A</a:t>
            </a:r>
            <a:endParaRPr lang="en-US" sz="1200" dirty="0"/>
          </a:p>
        </p:txBody>
      </p:sp>
      <p:sp>
        <p:nvSpPr>
          <p:cNvPr id="131" name="TextBox 130"/>
          <p:cNvSpPr txBox="1"/>
          <p:nvPr/>
        </p:nvSpPr>
        <p:spPr>
          <a:xfrm>
            <a:off x="3933565" y="4724400"/>
            <a:ext cx="658001" cy="461665"/>
          </a:xfrm>
          <a:prstGeom prst="rect">
            <a:avLst/>
          </a:prstGeom>
          <a:noFill/>
        </p:spPr>
        <p:txBody>
          <a:bodyPr wrap="none" rtlCol="0">
            <a:spAutoFit/>
          </a:bodyPr>
          <a:lstStyle/>
          <a:p>
            <a:r>
              <a:rPr lang="en-US" sz="1200" dirty="0" smtClean="0"/>
              <a:t>TOR</a:t>
            </a:r>
            <a:r>
              <a:rPr lang="en-US" sz="1200" baseline="-25000" dirty="0" smtClean="0"/>
              <a:t>M6</a:t>
            </a:r>
            <a:r>
              <a:rPr lang="en-US" sz="1200" dirty="0"/>
              <a:t>=</a:t>
            </a:r>
          </a:p>
          <a:p>
            <a:r>
              <a:rPr lang="en-US" sz="1200" dirty="0"/>
              <a:t>29,5 </a:t>
            </a:r>
            <a:r>
              <a:rPr lang="en-US" sz="1200" dirty="0" smtClean="0"/>
              <a:t>A</a:t>
            </a:r>
            <a:endParaRPr lang="en-US" sz="1200" dirty="0"/>
          </a:p>
        </p:txBody>
      </p:sp>
      <p:sp>
        <p:nvSpPr>
          <p:cNvPr id="132" name="TextBox 131"/>
          <p:cNvSpPr txBox="1"/>
          <p:nvPr/>
        </p:nvSpPr>
        <p:spPr>
          <a:xfrm>
            <a:off x="3933565" y="4267200"/>
            <a:ext cx="697627" cy="461665"/>
          </a:xfrm>
          <a:prstGeom prst="rect">
            <a:avLst/>
          </a:prstGeom>
          <a:noFill/>
        </p:spPr>
        <p:txBody>
          <a:bodyPr wrap="none" rtlCol="0">
            <a:spAutoFit/>
          </a:bodyPr>
          <a:lstStyle/>
          <a:p>
            <a:r>
              <a:rPr lang="en-US" sz="1200" dirty="0" smtClean="0"/>
              <a:t>MCB</a:t>
            </a:r>
            <a:r>
              <a:rPr lang="en-US" sz="1200" baseline="-25000" dirty="0" smtClean="0"/>
              <a:t>M6</a:t>
            </a:r>
            <a:r>
              <a:rPr lang="en-US" sz="1200" dirty="0"/>
              <a:t>=</a:t>
            </a:r>
          </a:p>
          <a:p>
            <a:r>
              <a:rPr lang="en-US" sz="1200" dirty="0"/>
              <a:t>67,1 </a:t>
            </a:r>
            <a:r>
              <a:rPr lang="en-US" sz="1200" dirty="0" smtClean="0"/>
              <a:t>A</a:t>
            </a:r>
            <a:endParaRPr lang="en-US" sz="1200" dirty="0"/>
          </a:p>
        </p:txBody>
      </p:sp>
      <p:sp>
        <p:nvSpPr>
          <p:cNvPr id="133" name="TextBox 132"/>
          <p:cNvSpPr txBox="1"/>
          <p:nvPr/>
        </p:nvSpPr>
        <p:spPr>
          <a:xfrm>
            <a:off x="3966507" y="3733800"/>
            <a:ext cx="716863" cy="461665"/>
          </a:xfrm>
          <a:prstGeom prst="rect">
            <a:avLst/>
          </a:prstGeom>
          <a:noFill/>
        </p:spPr>
        <p:txBody>
          <a:bodyPr wrap="none" rtlCol="0">
            <a:spAutoFit/>
          </a:bodyPr>
          <a:lstStyle/>
          <a:p>
            <a:r>
              <a:rPr lang="en-US" sz="1200" dirty="0" smtClean="0"/>
              <a:t>FUSE</a:t>
            </a:r>
            <a:r>
              <a:rPr lang="en-US" sz="1200" baseline="-25000" dirty="0" smtClean="0"/>
              <a:t>M6</a:t>
            </a:r>
            <a:r>
              <a:rPr lang="en-US" sz="1200" dirty="0"/>
              <a:t>=</a:t>
            </a:r>
          </a:p>
          <a:p>
            <a:r>
              <a:rPr lang="en-US" sz="1200" dirty="0"/>
              <a:t>107,4 </a:t>
            </a:r>
            <a:r>
              <a:rPr lang="en-US" sz="1200" dirty="0" smtClean="0"/>
              <a:t>A</a:t>
            </a:r>
            <a:endParaRPr lang="en-US" sz="1200" dirty="0"/>
          </a:p>
        </p:txBody>
      </p:sp>
      <p:cxnSp>
        <p:nvCxnSpPr>
          <p:cNvPr id="134" name="Straight Connector 133"/>
          <p:cNvCxnSpPr/>
          <p:nvPr/>
        </p:nvCxnSpPr>
        <p:spPr>
          <a:xfrm>
            <a:off x="5271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458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36" name="TextBox 135"/>
          <p:cNvSpPr txBox="1"/>
          <p:nvPr/>
        </p:nvSpPr>
        <p:spPr>
          <a:xfrm>
            <a:off x="4800600" y="5257800"/>
            <a:ext cx="667170" cy="461665"/>
          </a:xfrm>
          <a:prstGeom prst="rect">
            <a:avLst/>
          </a:prstGeom>
          <a:noFill/>
        </p:spPr>
        <p:txBody>
          <a:bodyPr wrap="none" rtlCol="0">
            <a:spAutoFit/>
          </a:bodyPr>
          <a:lstStyle/>
          <a:p>
            <a:r>
              <a:rPr lang="en-US" sz="1200" dirty="0" smtClean="0"/>
              <a:t>KHA</a:t>
            </a:r>
            <a:r>
              <a:rPr lang="en-US" sz="1200" baseline="-25000" dirty="0" smtClean="0"/>
              <a:t>M7</a:t>
            </a:r>
            <a:r>
              <a:rPr lang="en-US" sz="1200" dirty="0" smtClean="0"/>
              <a:t>=</a:t>
            </a:r>
            <a:endParaRPr lang="en-US" sz="1200" dirty="0"/>
          </a:p>
          <a:p>
            <a:r>
              <a:rPr lang="en-US" sz="1200" dirty="0" smtClean="0"/>
              <a:t>16,8 A</a:t>
            </a:r>
            <a:endParaRPr lang="en-US" sz="1200" dirty="0"/>
          </a:p>
        </p:txBody>
      </p:sp>
      <p:sp>
        <p:nvSpPr>
          <p:cNvPr id="137" name="TextBox 136"/>
          <p:cNvSpPr txBox="1"/>
          <p:nvPr/>
        </p:nvSpPr>
        <p:spPr>
          <a:xfrm>
            <a:off x="4800600" y="4724400"/>
            <a:ext cx="658001" cy="461665"/>
          </a:xfrm>
          <a:prstGeom prst="rect">
            <a:avLst/>
          </a:prstGeom>
          <a:noFill/>
        </p:spPr>
        <p:txBody>
          <a:bodyPr wrap="none" rtlCol="0">
            <a:spAutoFit/>
          </a:bodyPr>
          <a:lstStyle/>
          <a:p>
            <a:r>
              <a:rPr lang="en-US" sz="1200" dirty="0" smtClean="0"/>
              <a:t>TOR</a:t>
            </a:r>
            <a:r>
              <a:rPr lang="en-US" sz="1200" baseline="-25000" dirty="0" smtClean="0"/>
              <a:t>M7</a:t>
            </a:r>
            <a:r>
              <a:rPr lang="en-US" sz="1200" dirty="0"/>
              <a:t>=</a:t>
            </a:r>
          </a:p>
          <a:p>
            <a:r>
              <a:rPr lang="en-US" sz="1200" dirty="0" smtClean="0"/>
              <a:t>14,8A</a:t>
            </a:r>
            <a:endParaRPr lang="en-US" sz="1200" dirty="0"/>
          </a:p>
        </p:txBody>
      </p:sp>
      <p:sp>
        <p:nvSpPr>
          <p:cNvPr id="138" name="TextBox 137"/>
          <p:cNvSpPr txBox="1"/>
          <p:nvPr/>
        </p:nvSpPr>
        <p:spPr>
          <a:xfrm>
            <a:off x="4800600" y="4267200"/>
            <a:ext cx="697627" cy="461665"/>
          </a:xfrm>
          <a:prstGeom prst="rect">
            <a:avLst/>
          </a:prstGeom>
          <a:noFill/>
        </p:spPr>
        <p:txBody>
          <a:bodyPr wrap="none" rtlCol="0">
            <a:spAutoFit/>
          </a:bodyPr>
          <a:lstStyle/>
          <a:p>
            <a:r>
              <a:rPr lang="en-US" sz="1200" dirty="0" smtClean="0"/>
              <a:t>MCB</a:t>
            </a:r>
            <a:r>
              <a:rPr lang="en-US" sz="1200" baseline="-25000" dirty="0" smtClean="0"/>
              <a:t>M7</a:t>
            </a:r>
            <a:r>
              <a:rPr lang="en-US" sz="1200" dirty="0"/>
              <a:t>=</a:t>
            </a:r>
          </a:p>
          <a:p>
            <a:r>
              <a:rPr lang="en-US" sz="1200" dirty="0" smtClean="0"/>
              <a:t>33,6 A</a:t>
            </a:r>
            <a:endParaRPr lang="en-US" sz="1200" dirty="0"/>
          </a:p>
        </p:txBody>
      </p:sp>
      <p:sp>
        <p:nvSpPr>
          <p:cNvPr id="139" name="TextBox 138"/>
          <p:cNvSpPr txBox="1"/>
          <p:nvPr/>
        </p:nvSpPr>
        <p:spPr>
          <a:xfrm>
            <a:off x="4833542" y="3733800"/>
            <a:ext cx="716863" cy="461665"/>
          </a:xfrm>
          <a:prstGeom prst="rect">
            <a:avLst/>
          </a:prstGeom>
          <a:noFill/>
        </p:spPr>
        <p:txBody>
          <a:bodyPr wrap="none" rtlCol="0">
            <a:spAutoFit/>
          </a:bodyPr>
          <a:lstStyle/>
          <a:p>
            <a:r>
              <a:rPr lang="en-US" sz="1200" dirty="0" smtClean="0"/>
              <a:t>FUSE</a:t>
            </a:r>
            <a:r>
              <a:rPr lang="en-US" sz="1200" baseline="-25000" dirty="0" smtClean="0"/>
              <a:t>M7</a:t>
            </a:r>
            <a:r>
              <a:rPr lang="en-US" sz="1200" dirty="0"/>
              <a:t>=</a:t>
            </a:r>
          </a:p>
          <a:p>
            <a:r>
              <a:rPr lang="en-US" sz="1200" dirty="0" smtClean="0"/>
              <a:t>53,7 A</a:t>
            </a:r>
            <a:endParaRPr lang="en-US" sz="1200" dirty="0"/>
          </a:p>
        </p:txBody>
      </p:sp>
      <p:cxnSp>
        <p:nvCxnSpPr>
          <p:cNvPr id="140" name="Straight Connector 139"/>
          <p:cNvCxnSpPr/>
          <p:nvPr/>
        </p:nvCxnSpPr>
        <p:spPr>
          <a:xfrm>
            <a:off x="600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19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42" name="TextBox 141"/>
          <p:cNvSpPr txBox="1"/>
          <p:nvPr/>
        </p:nvSpPr>
        <p:spPr>
          <a:xfrm>
            <a:off x="5533765" y="5257800"/>
            <a:ext cx="667170" cy="461665"/>
          </a:xfrm>
          <a:prstGeom prst="rect">
            <a:avLst/>
          </a:prstGeom>
          <a:noFill/>
        </p:spPr>
        <p:txBody>
          <a:bodyPr wrap="none" rtlCol="0">
            <a:spAutoFit/>
          </a:bodyPr>
          <a:lstStyle/>
          <a:p>
            <a:r>
              <a:rPr lang="en-US" sz="1200" dirty="0" smtClean="0"/>
              <a:t>KHA</a:t>
            </a:r>
            <a:r>
              <a:rPr lang="en-US" sz="1200" baseline="-25000" dirty="0" smtClean="0"/>
              <a:t>M8</a:t>
            </a:r>
            <a:r>
              <a:rPr lang="en-US" sz="1200" dirty="0"/>
              <a:t>=</a:t>
            </a:r>
          </a:p>
          <a:p>
            <a:r>
              <a:rPr lang="en-US" sz="1200" dirty="0"/>
              <a:t>16,8 </a:t>
            </a:r>
            <a:r>
              <a:rPr lang="en-US" sz="1200" dirty="0" smtClean="0"/>
              <a:t>A</a:t>
            </a:r>
            <a:endParaRPr lang="en-US" sz="1200" dirty="0"/>
          </a:p>
        </p:txBody>
      </p:sp>
      <p:sp>
        <p:nvSpPr>
          <p:cNvPr id="143" name="TextBox 142"/>
          <p:cNvSpPr txBox="1"/>
          <p:nvPr/>
        </p:nvSpPr>
        <p:spPr>
          <a:xfrm>
            <a:off x="5533765" y="4724400"/>
            <a:ext cx="658001" cy="461665"/>
          </a:xfrm>
          <a:prstGeom prst="rect">
            <a:avLst/>
          </a:prstGeom>
          <a:noFill/>
        </p:spPr>
        <p:txBody>
          <a:bodyPr wrap="none" rtlCol="0">
            <a:spAutoFit/>
          </a:bodyPr>
          <a:lstStyle/>
          <a:p>
            <a:r>
              <a:rPr lang="en-US" sz="1200" dirty="0" smtClean="0"/>
              <a:t>TOR</a:t>
            </a:r>
            <a:r>
              <a:rPr lang="en-US" sz="1200" baseline="-25000" dirty="0" smtClean="0"/>
              <a:t>M8</a:t>
            </a:r>
            <a:r>
              <a:rPr lang="en-US" sz="1200" dirty="0"/>
              <a:t>=</a:t>
            </a:r>
          </a:p>
          <a:p>
            <a:r>
              <a:rPr lang="en-US" sz="1200" dirty="0" smtClean="0"/>
              <a:t>14,8A</a:t>
            </a:r>
            <a:endParaRPr lang="en-US" sz="1200" dirty="0"/>
          </a:p>
        </p:txBody>
      </p:sp>
      <p:sp>
        <p:nvSpPr>
          <p:cNvPr id="144" name="TextBox 143"/>
          <p:cNvSpPr txBox="1"/>
          <p:nvPr/>
        </p:nvSpPr>
        <p:spPr>
          <a:xfrm>
            <a:off x="5533765" y="4267200"/>
            <a:ext cx="697627" cy="461665"/>
          </a:xfrm>
          <a:prstGeom prst="rect">
            <a:avLst/>
          </a:prstGeom>
          <a:noFill/>
        </p:spPr>
        <p:txBody>
          <a:bodyPr wrap="none" rtlCol="0">
            <a:spAutoFit/>
          </a:bodyPr>
          <a:lstStyle/>
          <a:p>
            <a:r>
              <a:rPr lang="en-US" sz="1200" dirty="0" smtClean="0"/>
              <a:t>MCB</a:t>
            </a:r>
            <a:r>
              <a:rPr lang="en-US" sz="1200" baseline="-25000" dirty="0" smtClean="0"/>
              <a:t>M8</a:t>
            </a:r>
            <a:r>
              <a:rPr lang="en-US" sz="1200" dirty="0"/>
              <a:t>=</a:t>
            </a:r>
          </a:p>
          <a:p>
            <a:r>
              <a:rPr lang="en-US" sz="1200" dirty="0"/>
              <a:t>33,6 </a:t>
            </a:r>
            <a:r>
              <a:rPr lang="en-US" sz="1200" dirty="0" smtClean="0"/>
              <a:t>A</a:t>
            </a:r>
            <a:endParaRPr lang="en-US" sz="1200" dirty="0"/>
          </a:p>
        </p:txBody>
      </p:sp>
      <p:sp>
        <p:nvSpPr>
          <p:cNvPr id="145" name="TextBox 144"/>
          <p:cNvSpPr txBox="1"/>
          <p:nvPr/>
        </p:nvSpPr>
        <p:spPr>
          <a:xfrm>
            <a:off x="5566707" y="3733800"/>
            <a:ext cx="716863" cy="461665"/>
          </a:xfrm>
          <a:prstGeom prst="rect">
            <a:avLst/>
          </a:prstGeom>
          <a:noFill/>
        </p:spPr>
        <p:txBody>
          <a:bodyPr wrap="none" rtlCol="0">
            <a:spAutoFit/>
          </a:bodyPr>
          <a:lstStyle/>
          <a:p>
            <a:r>
              <a:rPr lang="en-US" sz="1200" dirty="0" smtClean="0"/>
              <a:t>FUSE</a:t>
            </a:r>
            <a:r>
              <a:rPr lang="en-US" sz="1200" baseline="-25000" dirty="0" smtClean="0"/>
              <a:t>M8</a:t>
            </a:r>
            <a:r>
              <a:rPr lang="en-US" sz="1200" dirty="0"/>
              <a:t>=</a:t>
            </a:r>
          </a:p>
          <a:p>
            <a:r>
              <a:rPr lang="en-US" sz="1200" dirty="0"/>
              <a:t>53,7 </a:t>
            </a:r>
            <a:r>
              <a:rPr lang="en-US" sz="1200" dirty="0" smtClean="0"/>
              <a:t>A</a:t>
            </a:r>
            <a:endParaRPr lang="en-US" sz="1200" dirty="0"/>
          </a:p>
        </p:txBody>
      </p:sp>
      <p:cxnSp>
        <p:nvCxnSpPr>
          <p:cNvPr id="146" name="Straight Connector 145"/>
          <p:cNvCxnSpPr/>
          <p:nvPr/>
        </p:nvCxnSpPr>
        <p:spPr>
          <a:xfrm>
            <a:off x="6766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953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48" name="TextBox 147"/>
          <p:cNvSpPr txBox="1"/>
          <p:nvPr/>
        </p:nvSpPr>
        <p:spPr>
          <a:xfrm>
            <a:off x="6295765" y="5257800"/>
            <a:ext cx="591829" cy="461665"/>
          </a:xfrm>
          <a:prstGeom prst="rect">
            <a:avLst/>
          </a:prstGeom>
          <a:noFill/>
        </p:spPr>
        <p:txBody>
          <a:bodyPr wrap="none" rtlCol="0">
            <a:spAutoFit/>
          </a:bodyPr>
          <a:lstStyle/>
          <a:p>
            <a:r>
              <a:rPr lang="en-US" sz="1200" dirty="0" smtClean="0"/>
              <a:t>KHA</a:t>
            </a:r>
            <a:r>
              <a:rPr lang="en-US" sz="1200" baseline="-25000" dirty="0" smtClean="0"/>
              <a:t>H</a:t>
            </a:r>
            <a:r>
              <a:rPr lang="en-US" sz="1200" dirty="0"/>
              <a:t>=</a:t>
            </a:r>
          </a:p>
          <a:p>
            <a:r>
              <a:rPr lang="en-US" sz="1200" dirty="0" smtClean="0"/>
              <a:t>49,2 A</a:t>
            </a:r>
            <a:endParaRPr lang="en-US" sz="1200" dirty="0"/>
          </a:p>
        </p:txBody>
      </p:sp>
      <p:sp>
        <p:nvSpPr>
          <p:cNvPr id="149" name="TextBox 148"/>
          <p:cNvSpPr txBox="1"/>
          <p:nvPr/>
        </p:nvSpPr>
        <p:spPr>
          <a:xfrm>
            <a:off x="6295765" y="4724400"/>
            <a:ext cx="582660" cy="461665"/>
          </a:xfrm>
          <a:prstGeom prst="rect">
            <a:avLst/>
          </a:prstGeom>
          <a:noFill/>
        </p:spPr>
        <p:txBody>
          <a:bodyPr wrap="none" rtlCol="0">
            <a:spAutoFit/>
          </a:bodyPr>
          <a:lstStyle/>
          <a:p>
            <a:r>
              <a:rPr lang="en-US" sz="1200" dirty="0" smtClean="0"/>
              <a:t>TOR</a:t>
            </a:r>
            <a:r>
              <a:rPr lang="en-US" sz="1200" baseline="-25000" dirty="0" smtClean="0"/>
              <a:t>H</a:t>
            </a:r>
            <a:r>
              <a:rPr lang="en-US" sz="1200" dirty="0"/>
              <a:t>=</a:t>
            </a:r>
          </a:p>
          <a:p>
            <a:r>
              <a:rPr lang="en-US" sz="1200" dirty="0" smtClean="0"/>
              <a:t>43,3 A</a:t>
            </a:r>
            <a:endParaRPr lang="en-US" sz="1200" dirty="0"/>
          </a:p>
        </p:txBody>
      </p:sp>
      <p:sp>
        <p:nvSpPr>
          <p:cNvPr id="150" name="TextBox 149"/>
          <p:cNvSpPr txBox="1"/>
          <p:nvPr/>
        </p:nvSpPr>
        <p:spPr>
          <a:xfrm>
            <a:off x="6295765" y="4267200"/>
            <a:ext cx="622286" cy="461665"/>
          </a:xfrm>
          <a:prstGeom prst="rect">
            <a:avLst/>
          </a:prstGeom>
          <a:noFill/>
        </p:spPr>
        <p:txBody>
          <a:bodyPr wrap="none" rtlCol="0">
            <a:spAutoFit/>
          </a:bodyPr>
          <a:lstStyle/>
          <a:p>
            <a:r>
              <a:rPr lang="en-US" sz="1200" dirty="0" smtClean="0"/>
              <a:t>MCB</a:t>
            </a:r>
            <a:r>
              <a:rPr lang="en-US" sz="1200" baseline="-25000" dirty="0" smtClean="0"/>
              <a:t>H</a:t>
            </a:r>
            <a:r>
              <a:rPr lang="en-US" sz="1200" dirty="0"/>
              <a:t>=</a:t>
            </a:r>
          </a:p>
          <a:p>
            <a:r>
              <a:rPr lang="en-US" sz="1200" dirty="0" smtClean="0"/>
              <a:t>98,4 A</a:t>
            </a:r>
            <a:endParaRPr lang="en-US" sz="1200" dirty="0"/>
          </a:p>
        </p:txBody>
      </p:sp>
      <p:sp>
        <p:nvSpPr>
          <p:cNvPr id="151" name="TextBox 150"/>
          <p:cNvSpPr txBox="1"/>
          <p:nvPr/>
        </p:nvSpPr>
        <p:spPr>
          <a:xfrm>
            <a:off x="6328707" y="3733800"/>
            <a:ext cx="662361" cy="461665"/>
          </a:xfrm>
          <a:prstGeom prst="rect">
            <a:avLst/>
          </a:prstGeom>
          <a:noFill/>
        </p:spPr>
        <p:txBody>
          <a:bodyPr wrap="none" rtlCol="0">
            <a:spAutoFit/>
          </a:bodyPr>
          <a:lstStyle/>
          <a:p>
            <a:r>
              <a:rPr lang="en-US" sz="1200" dirty="0" smtClean="0"/>
              <a:t>FUSE</a:t>
            </a:r>
            <a:r>
              <a:rPr lang="en-US" sz="1200" baseline="-25000" dirty="0" smtClean="0"/>
              <a:t>H</a:t>
            </a:r>
            <a:r>
              <a:rPr lang="en-US" sz="1200" dirty="0"/>
              <a:t>=</a:t>
            </a:r>
          </a:p>
          <a:p>
            <a:r>
              <a:rPr lang="en-US" sz="1200" dirty="0" smtClean="0"/>
              <a:t>157,5 A</a:t>
            </a:r>
            <a:endParaRPr lang="en-US" sz="1200" dirty="0"/>
          </a:p>
        </p:txBody>
      </p:sp>
      <p:cxnSp>
        <p:nvCxnSpPr>
          <p:cNvPr id="152" name="Straight Connector 151"/>
          <p:cNvCxnSpPr/>
          <p:nvPr/>
        </p:nvCxnSpPr>
        <p:spPr>
          <a:xfrm>
            <a:off x="7493767"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681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54" name="TextBox 153"/>
          <p:cNvSpPr txBox="1"/>
          <p:nvPr/>
        </p:nvSpPr>
        <p:spPr>
          <a:xfrm>
            <a:off x="7023339" y="5257800"/>
            <a:ext cx="583814" cy="461665"/>
          </a:xfrm>
          <a:prstGeom prst="rect">
            <a:avLst/>
          </a:prstGeom>
          <a:noFill/>
        </p:spPr>
        <p:txBody>
          <a:bodyPr wrap="none" rtlCol="0">
            <a:spAutoFit/>
          </a:bodyPr>
          <a:lstStyle/>
          <a:p>
            <a:r>
              <a:rPr lang="en-US" sz="1200" dirty="0" smtClean="0"/>
              <a:t>KHA</a:t>
            </a:r>
            <a:r>
              <a:rPr lang="en-US" sz="1200" baseline="-25000" dirty="0" smtClean="0"/>
              <a:t>B</a:t>
            </a:r>
            <a:r>
              <a:rPr lang="en-US" sz="1200" dirty="0"/>
              <a:t>=</a:t>
            </a:r>
          </a:p>
          <a:p>
            <a:r>
              <a:rPr lang="en-US" sz="1200" dirty="0" smtClean="0"/>
              <a:t>40,3 A</a:t>
            </a:r>
            <a:endParaRPr lang="en-US" sz="1200" dirty="0"/>
          </a:p>
        </p:txBody>
      </p:sp>
      <p:sp>
        <p:nvSpPr>
          <p:cNvPr id="155" name="TextBox 154"/>
          <p:cNvSpPr txBox="1"/>
          <p:nvPr/>
        </p:nvSpPr>
        <p:spPr>
          <a:xfrm>
            <a:off x="7023339" y="4724400"/>
            <a:ext cx="574644" cy="461665"/>
          </a:xfrm>
          <a:prstGeom prst="rect">
            <a:avLst/>
          </a:prstGeom>
          <a:noFill/>
        </p:spPr>
        <p:txBody>
          <a:bodyPr wrap="none" rtlCol="0">
            <a:spAutoFit/>
          </a:bodyPr>
          <a:lstStyle/>
          <a:p>
            <a:r>
              <a:rPr lang="en-US" sz="1200" dirty="0" smtClean="0"/>
              <a:t>TOR</a:t>
            </a:r>
            <a:r>
              <a:rPr lang="en-US" sz="1200" baseline="-25000" dirty="0" smtClean="0"/>
              <a:t>B</a:t>
            </a:r>
            <a:r>
              <a:rPr lang="en-US" sz="1200" dirty="0"/>
              <a:t>=</a:t>
            </a:r>
          </a:p>
          <a:p>
            <a:r>
              <a:rPr lang="en-US" sz="1200" dirty="0" smtClean="0"/>
              <a:t>35,4A</a:t>
            </a:r>
            <a:endParaRPr lang="en-US" sz="1200" dirty="0"/>
          </a:p>
        </p:txBody>
      </p:sp>
      <p:sp>
        <p:nvSpPr>
          <p:cNvPr id="156" name="TextBox 155"/>
          <p:cNvSpPr txBox="1"/>
          <p:nvPr/>
        </p:nvSpPr>
        <p:spPr>
          <a:xfrm>
            <a:off x="7023339" y="4267200"/>
            <a:ext cx="614271" cy="461665"/>
          </a:xfrm>
          <a:prstGeom prst="rect">
            <a:avLst/>
          </a:prstGeom>
          <a:noFill/>
        </p:spPr>
        <p:txBody>
          <a:bodyPr wrap="none" rtlCol="0">
            <a:spAutoFit/>
          </a:bodyPr>
          <a:lstStyle/>
          <a:p>
            <a:r>
              <a:rPr lang="en-US" sz="1200" dirty="0" smtClean="0"/>
              <a:t>MCB</a:t>
            </a:r>
            <a:r>
              <a:rPr lang="en-US" sz="1200" baseline="-25000" dirty="0" smtClean="0"/>
              <a:t>B</a:t>
            </a:r>
            <a:r>
              <a:rPr lang="en-US" sz="1200" dirty="0"/>
              <a:t>=</a:t>
            </a:r>
          </a:p>
          <a:p>
            <a:r>
              <a:rPr lang="en-US" sz="1200" dirty="0" smtClean="0"/>
              <a:t>80,5 A</a:t>
            </a:r>
            <a:endParaRPr lang="en-US" sz="1200" dirty="0"/>
          </a:p>
        </p:txBody>
      </p:sp>
      <p:sp>
        <p:nvSpPr>
          <p:cNvPr id="157" name="TextBox 156"/>
          <p:cNvSpPr txBox="1"/>
          <p:nvPr/>
        </p:nvSpPr>
        <p:spPr>
          <a:xfrm>
            <a:off x="7056281" y="3733800"/>
            <a:ext cx="662361" cy="461665"/>
          </a:xfrm>
          <a:prstGeom prst="rect">
            <a:avLst/>
          </a:prstGeom>
          <a:noFill/>
        </p:spPr>
        <p:txBody>
          <a:bodyPr wrap="none" rtlCol="0">
            <a:spAutoFit/>
          </a:bodyPr>
          <a:lstStyle/>
          <a:p>
            <a:r>
              <a:rPr lang="en-US" sz="1200" dirty="0" smtClean="0"/>
              <a:t>FUSE</a:t>
            </a:r>
            <a:r>
              <a:rPr lang="en-US" sz="1200" baseline="-25000" dirty="0" smtClean="0"/>
              <a:t>B</a:t>
            </a:r>
            <a:r>
              <a:rPr lang="en-US" sz="1200" dirty="0"/>
              <a:t>=</a:t>
            </a:r>
          </a:p>
          <a:p>
            <a:r>
              <a:rPr lang="en-US" sz="1200" dirty="0" smtClean="0"/>
              <a:t>128,8 A</a:t>
            </a:r>
            <a:endParaRPr lang="en-US" sz="1200" dirty="0"/>
          </a:p>
        </p:txBody>
      </p:sp>
      <p:cxnSp>
        <p:nvCxnSpPr>
          <p:cNvPr id="158" name="Straight Connector 157"/>
          <p:cNvCxnSpPr/>
          <p:nvPr/>
        </p:nvCxnSpPr>
        <p:spPr>
          <a:xfrm>
            <a:off x="8443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59" name="TextBox 158"/>
          <p:cNvSpPr txBox="1"/>
          <p:nvPr/>
        </p:nvSpPr>
        <p:spPr>
          <a:xfrm>
            <a:off x="7785339" y="5257800"/>
            <a:ext cx="583814" cy="461665"/>
          </a:xfrm>
          <a:prstGeom prst="rect">
            <a:avLst/>
          </a:prstGeom>
          <a:noFill/>
        </p:spPr>
        <p:txBody>
          <a:bodyPr wrap="none" rtlCol="0">
            <a:spAutoFit/>
          </a:bodyPr>
          <a:lstStyle/>
          <a:p>
            <a:r>
              <a:rPr lang="en-US" sz="1200" dirty="0" smtClean="0"/>
              <a:t>KHA</a:t>
            </a:r>
            <a:r>
              <a:rPr lang="en-US" sz="1200" baseline="-25000" dirty="0" smtClean="0"/>
              <a:t>L</a:t>
            </a:r>
            <a:r>
              <a:rPr lang="en-US" sz="1200" dirty="0"/>
              <a:t>=</a:t>
            </a:r>
          </a:p>
          <a:p>
            <a:r>
              <a:rPr lang="en-US" sz="1200" dirty="0" smtClean="0"/>
              <a:t>16,7 A</a:t>
            </a:r>
            <a:endParaRPr lang="en-US" sz="1200" dirty="0"/>
          </a:p>
        </p:txBody>
      </p:sp>
      <p:sp>
        <p:nvSpPr>
          <p:cNvPr id="160" name="TextBox 159"/>
          <p:cNvSpPr txBox="1"/>
          <p:nvPr/>
        </p:nvSpPr>
        <p:spPr>
          <a:xfrm>
            <a:off x="7785339" y="4724400"/>
            <a:ext cx="561820" cy="461665"/>
          </a:xfrm>
          <a:prstGeom prst="rect">
            <a:avLst/>
          </a:prstGeom>
          <a:noFill/>
        </p:spPr>
        <p:txBody>
          <a:bodyPr wrap="none" rtlCol="0">
            <a:spAutoFit/>
          </a:bodyPr>
          <a:lstStyle/>
          <a:p>
            <a:r>
              <a:rPr lang="en-US" sz="1200" dirty="0" smtClean="0"/>
              <a:t>TOR</a:t>
            </a:r>
            <a:r>
              <a:rPr lang="en-US" sz="1200" baseline="-25000" dirty="0" smtClean="0"/>
              <a:t>L</a:t>
            </a:r>
            <a:r>
              <a:rPr lang="en-US" sz="1200" dirty="0"/>
              <a:t>=</a:t>
            </a:r>
          </a:p>
          <a:p>
            <a:r>
              <a:rPr lang="en-US" sz="1200" dirty="0" smtClean="0"/>
              <a:t>14,7A</a:t>
            </a:r>
            <a:endParaRPr lang="en-US" sz="1200" dirty="0"/>
          </a:p>
        </p:txBody>
      </p:sp>
      <p:sp>
        <p:nvSpPr>
          <p:cNvPr id="161" name="TextBox 160"/>
          <p:cNvSpPr txBox="1"/>
          <p:nvPr/>
        </p:nvSpPr>
        <p:spPr>
          <a:xfrm>
            <a:off x="7785339" y="4267200"/>
            <a:ext cx="601447" cy="461665"/>
          </a:xfrm>
          <a:prstGeom prst="rect">
            <a:avLst/>
          </a:prstGeom>
          <a:noFill/>
        </p:spPr>
        <p:txBody>
          <a:bodyPr wrap="none" rtlCol="0">
            <a:spAutoFit/>
          </a:bodyPr>
          <a:lstStyle/>
          <a:p>
            <a:r>
              <a:rPr lang="en-US" sz="1200" dirty="0" smtClean="0"/>
              <a:t>MCB</a:t>
            </a:r>
            <a:r>
              <a:rPr lang="en-US" sz="1200" baseline="-25000" dirty="0" smtClean="0"/>
              <a:t>L</a:t>
            </a:r>
            <a:r>
              <a:rPr lang="en-US" sz="1200" dirty="0"/>
              <a:t>=</a:t>
            </a:r>
          </a:p>
          <a:p>
            <a:r>
              <a:rPr lang="en-US" sz="1200" dirty="0" smtClean="0"/>
              <a:t>33,4 A</a:t>
            </a:r>
            <a:endParaRPr lang="en-US" sz="1200" dirty="0"/>
          </a:p>
        </p:txBody>
      </p:sp>
      <p:sp>
        <p:nvSpPr>
          <p:cNvPr id="162" name="TextBox 161"/>
          <p:cNvSpPr txBox="1"/>
          <p:nvPr/>
        </p:nvSpPr>
        <p:spPr>
          <a:xfrm>
            <a:off x="7818281" y="3733800"/>
            <a:ext cx="620683" cy="461665"/>
          </a:xfrm>
          <a:prstGeom prst="rect">
            <a:avLst/>
          </a:prstGeom>
          <a:noFill/>
        </p:spPr>
        <p:txBody>
          <a:bodyPr wrap="none" rtlCol="0">
            <a:spAutoFit/>
          </a:bodyPr>
          <a:lstStyle/>
          <a:p>
            <a:r>
              <a:rPr lang="en-US" sz="1200" dirty="0" smtClean="0"/>
              <a:t>FUSE</a:t>
            </a:r>
            <a:r>
              <a:rPr lang="en-US" sz="1200" baseline="-25000" dirty="0" smtClean="0"/>
              <a:t>L</a:t>
            </a:r>
            <a:r>
              <a:rPr lang="en-US" sz="1200" dirty="0"/>
              <a:t>=</a:t>
            </a:r>
          </a:p>
          <a:p>
            <a:r>
              <a:rPr lang="en-US" sz="1200" dirty="0" smtClean="0"/>
              <a:t>53,5 A</a:t>
            </a:r>
            <a:endParaRPr lang="en-US" sz="1200" dirty="0"/>
          </a:p>
        </p:txBody>
      </p:sp>
      <p:cxnSp>
        <p:nvCxnSpPr>
          <p:cNvPr id="163" name="Straight Connector 162"/>
          <p:cNvCxnSpPr/>
          <p:nvPr/>
        </p:nvCxnSpPr>
        <p:spPr>
          <a:xfrm>
            <a:off x="82520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57200" y="6291590"/>
            <a:ext cx="809837"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134,2A</a:t>
            </a:r>
            <a:endParaRPr lang="en-US" sz="1100" dirty="0"/>
          </a:p>
        </p:txBody>
      </p:sp>
      <p:sp>
        <p:nvSpPr>
          <p:cNvPr id="165" name="TextBox 164"/>
          <p:cNvSpPr txBox="1"/>
          <p:nvPr/>
        </p:nvSpPr>
        <p:spPr>
          <a:xfrm>
            <a:off x="1171363" y="6291590"/>
            <a:ext cx="809837"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134,2A</a:t>
            </a:r>
            <a:endParaRPr lang="en-US" sz="1100" dirty="0"/>
          </a:p>
        </p:txBody>
      </p:sp>
      <p:sp>
        <p:nvSpPr>
          <p:cNvPr id="166" name="TextBox 165"/>
          <p:cNvSpPr txBox="1"/>
          <p:nvPr/>
        </p:nvSpPr>
        <p:spPr>
          <a:xfrm>
            <a:off x="2009563" y="624840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53,7A</a:t>
            </a:r>
            <a:endParaRPr lang="en-US" sz="1100" dirty="0"/>
          </a:p>
        </p:txBody>
      </p:sp>
      <p:sp>
        <p:nvSpPr>
          <p:cNvPr id="167" name="TextBox 166"/>
          <p:cNvSpPr txBox="1"/>
          <p:nvPr/>
        </p:nvSpPr>
        <p:spPr>
          <a:xfrm>
            <a:off x="2767498" y="624840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53,7A</a:t>
            </a:r>
            <a:endParaRPr lang="en-US" sz="1100" dirty="0"/>
          </a:p>
        </p:txBody>
      </p:sp>
      <p:sp>
        <p:nvSpPr>
          <p:cNvPr id="168" name="TextBox 167"/>
          <p:cNvSpPr txBox="1"/>
          <p:nvPr/>
        </p:nvSpPr>
        <p:spPr>
          <a:xfrm>
            <a:off x="3553246" y="6265653"/>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26,8A</a:t>
            </a:r>
            <a:endParaRPr lang="en-US" sz="1100" dirty="0"/>
          </a:p>
        </p:txBody>
      </p:sp>
      <p:sp>
        <p:nvSpPr>
          <p:cNvPr id="169" name="TextBox 168"/>
          <p:cNvSpPr txBox="1"/>
          <p:nvPr/>
        </p:nvSpPr>
        <p:spPr>
          <a:xfrm>
            <a:off x="4291498" y="629159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26,8A</a:t>
            </a:r>
            <a:endParaRPr lang="en-US" sz="1100" dirty="0"/>
          </a:p>
        </p:txBody>
      </p:sp>
      <p:sp>
        <p:nvSpPr>
          <p:cNvPr id="170" name="TextBox 169"/>
          <p:cNvSpPr txBox="1"/>
          <p:nvPr/>
        </p:nvSpPr>
        <p:spPr>
          <a:xfrm>
            <a:off x="5105400"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sp>
        <p:nvSpPr>
          <p:cNvPr id="171" name="TextBox 170"/>
          <p:cNvSpPr txBox="1"/>
          <p:nvPr/>
        </p:nvSpPr>
        <p:spPr>
          <a:xfrm>
            <a:off x="5859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sp>
        <p:nvSpPr>
          <p:cNvPr id="172" name="TextBox 171"/>
          <p:cNvSpPr txBox="1"/>
          <p:nvPr/>
        </p:nvSpPr>
        <p:spPr>
          <a:xfrm>
            <a:off x="6621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39,4 A</a:t>
            </a:r>
            <a:endParaRPr lang="en-US" sz="1100" dirty="0"/>
          </a:p>
        </p:txBody>
      </p:sp>
      <p:sp>
        <p:nvSpPr>
          <p:cNvPr id="173" name="TextBox 172"/>
          <p:cNvSpPr txBox="1"/>
          <p:nvPr/>
        </p:nvSpPr>
        <p:spPr>
          <a:xfrm>
            <a:off x="7383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32,2 A</a:t>
            </a:r>
            <a:endParaRPr lang="en-US" sz="1100" dirty="0"/>
          </a:p>
        </p:txBody>
      </p:sp>
      <p:sp>
        <p:nvSpPr>
          <p:cNvPr id="174" name="TextBox 173"/>
          <p:cNvSpPr txBox="1"/>
          <p:nvPr/>
        </p:nvSpPr>
        <p:spPr>
          <a:xfrm>
            <a:off x="8145637" y="63677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spTree>
    <p:extLst>
      <p:ext uri="{BB962C8B-B14F-4D97-AF65-F5344CB8AC3E}">
        <p14:creationId xmlns:p14="http://schemas.microsoft.com/office/powerpoint/2010/main" val="37469465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Introduction to Power Electronic by DMZ</a:t>
            </a: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64"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867400"/>
            <a:ext cx="602783" cy="26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952094"/>
            <a:ext cx="431018" cy="3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6" cstate="print">
            <a:lum bright="-40000" contrast="-40000"/>
            <a:extLst>
              <a:ext uri="{28A0092B-C50C-407E-A947-70E740481C1C}">
                <a14:useLocalDpi xmlns:a14="http://schemas.microsoft.com/office/drawing/2010/main" val="0"/>
              </a:ext>
            </a:extLst>
          </a:blip>
          <a:srcRect/>
          <a:stretch>
            <a:fillRect/>
          </a:stretch>
        </p:blipFill>
        <p:spPr bwMode="auto">
          <a:xfrm>
            <a:off x="8207642" y="5951111"/>
            <a:ext cx="479158" cy="45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699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 idx="0"/>
          </p:cNvCxnSpPr>
          <p:nvPr/>
        </p:nvCxnSpPr>
        <p:spPr>
          <a:xfrm>
            <a:off x="886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28600" y="5257800"/>
            <a:ext cx="590226" cy="276999"/>
          </a:xfrm>
          <a:prstGeom prst="rect">
            <a:avLst/>
          </a:prstGeom>
          <a:noFill/>
        </p:spPr>
        <p:txBody>
          <a:bodyPr wrap="none" rtlCol="0">
            <a:spAutoFit/>
          </a:bodyPr>
          <a:lstStyle/>
          <a:p>
            <a:r>
              <a:rPr lang="en-US" sz="1200" dirty="0" smtClean="0"/>
              <a:t>KHA</a:t>
            </a:r>
            <a:r>
              <a:rPr lang="en-US" sz="1200" baseline="-25000" dirty="0" smtClean="0"/>
              <a:t>M1</a:t>
            </a:r>
            <a:endParaRPr lang="en-US" sz="1200" dirty="0"/>
          </a:p>
        </p:txBody>
      </p:sp>
      <p:sp>
        <p:nvSpPr>
          <p:cNvPr id="22" name="TextBox 21"/>
          <p:cNvSpPr txBox="1"/>
          <p:nvPr/>
        </p:nvSpPr>
        <p:spPr>
          <a:xfrm>
            <a:off x="228600" y="4724400"/>
            <a:ext cx="581057" cy="276999"/>
          </a:xfrm>
          <a:prstGeom prst="rect">
            <a:avLst/>
          </a:prstGeom>
          <a:noFill/>
        </p:spPr>
        <p:txBody>
          <a:bodyPr wrap="none" rtlCol="0">
            <a:spAutoFit/>
          </a:bodyPr>
          <a:lstStyle/>
          <a:p>
            <a:r>
              <a:rPr lang="en-US" sz="1200" dirty="0" smtClean="0"/>
              <a:t>TOR</a:t>
            </a:r>
            <a:r>
              <a:rPr lang="en-US" sz="1200" baseline="-25000" dirty="0" smtClean="0"/>
              <a:t>M1</a:t>
            </a:r>
            <a:endParaRPr lang="en-US" sz="1200" dirty="0"/>
          </a:p>
        </p:txBody>
      </p:sp>
      <p:sp>
        <p:nvSpPr>
          <p:cNvPr id="23" name="TextBox 22"/>
          <p:cNvSpPr txBox="1"/>
          <p:nvPr/>
        </p:nvSpPr>
        <p:spPr>
          <a:xfrm>
            <a:off x="228600" y="4267200"/>
            <a:ext cx="620683" cy="276999"/>
          </a:xfrm>
          <a:prstGeom prst="rect">
            <a:avLst/>
          </a:prstGeom>
          <a:noFill/>
        </p:spPr>
        <p:txBody>
          <a:bodyPr wrap="none" rtlCol="0">
            <a:spAutoFit/>
          </a:bodyPr>
          <a:lstStyle/>
          <a:p>
            <a:r>
              <a:rPr lang="en-US" sz="1200" dirty="0" smtClean="0"/>
              <a:t>MCB</a:t>
            </a:r>
            <a:r>
              <a:rPr lang="en-US" sz="1200" baseline="-25000" dirty="0" smtClean="0"/>
              <a:t>M1</a:t>
            </a:r>
            <a:endParaRPr lang="en-US" sz="1200" baseline="-25000" dirty="0"/>
          </a:p>
        </p:txBody>
      </p:sp>
      <p:sp>
        <p:nvSpPr>
          <p:cNvPr id="24" name="TextBox 23"/>
          <p:cNvSpPr txBox="1"/>
          <p:nvPr/>
        </p:nvSpPr>
        <p:spPr>
          <a:xfrm>
            <a:off x="261542" y="3733800"/>
            <a:ext cx="639919" cy="276999"/>
          </a:xfrm>
          <a:prstGeom prst="rect">
            <a:avLst/>
          </a:prstGeom>
          <a:noFill/>
        </p:spPr>
        <p:txBody>
          <a:bodyPr wrap="none" rtlCol="0">
            <a:spAutoFit/>
          </a:bodyPr>
          <a:lstStyle/>
          <a:p>
            <a:r>
              <a:rPr lang="en-US" sz="1200" dirty="0" smtClean="0"/>
              <a:t>FUSE</a:t>
            </a:r>
            <a:r>
              <a:rPr lang="en-US" sz="1200" baseline="-25000" dirty="0" smtClean="0"/>
              <a:t>M1</a:t>
            </a:r>
            <a:endParaRPr lang="en-US" sz="1200" baseline="-25000" dirty="0"/>
          </a:p>
        </p:txBody>
      </p:sp>
      <p:cxnSp>
        <p:nvCxnSpPr>
          <p:cNvPr id="25" name="Straight Connector 24"/>
          <p:cNvCxnSpPr/>
          <p:nvPr/>
        </p:nvCxnSpPr>
        <p:spPr>
          <a:xfrm>
            <a:off x="1432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19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961765" y="5257800"/>
            <a:ext cx="590226" cy="276999"/>
          </a:xfrm>
          <a:prstGeom prst="rect">
            <a:avLst/>
          </a:prstGeom>
          <a:noFill/>
        </p:spPr>
        <p:txBody>
          <a:bodyPr wrap="none" rtlCol="0">
            <a:spAutoFit/>
          </a:bodyPr>
          <a:lstStyle/>
          <a:p>
            <a:r>
              <a:rPr lang="en-US" sz="1200" dirty="0" smtClean="0"/>
              <a:t>KHA</a:t>
            </a:r>
            <a:r>
              <a:rPr lang="en-US" sz="1200" baseline="-25000" dirty="0" smtClean="0"/>
              <a:t>M2</a:t>
            </a:r>
            <a:endParaRPr lang="en-US" sz="1200" dirty="0"/>
          </a:p>
        </p:txBody>
      </p:sp>
      <p:sp>
        <p:nvSpPr>
          <p:cNvPr id="28" name="TextBox 27"/>
          <p:cNvSpPr txBox="1"/>
          <p:nvPr/>
        </p:nvSpPr>
        <p:spPr>
          <a:xfrm>
            <a:off x="961765" y="4724400"/>
            <a:ext cx="581057" cy="276999"/>
          </a:xfrm>
          <a:prstGeom prst="rect">
            <a:avLst/>
          </a:prstGeom>
          <a:noFill/>
        </p:spPr>
        <p:txBody>
          <a:bodyPr wrap="none" rtlCol="0">
            <a:spAutoFit/>
          </a:bodyPr>
          <a:lstStyle/>
          <a:p>
            <a:r>
              <a:rPr lang="en-US" sz="1200" dirty="0" smtClean="0"/>
              <a:t>TOR</a:t>
            </a:r>
            <a:r>
              <a:rPr lang="en-US" sz="1200" baseline="-25000" dirty="0" smtClean="0"/>
              <a:t>M2</a:t>
            </a:r>
            <a:endParaRPr lang="en-US" sz="1200" dirty="0"/>
          </a:p>
        </p:txBody>
      </p:sp>
      <p:sp>
        <p:nvSpPr>
          <p:cNvPr id="29" name="TextBox 28"/>
          <p:cNvSpPr txBox="1"/>
          <p:nvPr/>
        </p:nvSpPr>
        <p:spPr>
          <a:xfrm>
            <a:off x="961765" y="4267200"/>
            <a:ext cx="620683" cy="276999"/>
          </a:xfrm>
          <a:prstGeom prst="rect">
            <a:avLst/>
          </a:prstGeom>
          <a:noFill/>
        </p:spPr>
        <p:txBody>
          <a:bodyPr wrap="none" rtlCol="0">
            <a:spAutoFit/>
          </a:bodyPr>
          <a:lstStyle/>
          <a:p>
            <a:r>
              <a:rPr lang="en-US" sz="1200" dirty="0" smtClean="0"/>
              <a:t>MCB</a:t>
            </a:r>
            <a:r>
              <a:rPr lang="en-US" sz="1200" baseline="-25000" dirty="0" smtClean="0"/>
              <a:t>M2</a:t>
            </a:r>
            <a:endParaRPr lang="en-US" sz="1200" baseline="-25000" dirty="0"/>
          </a:p>
        </p:txBody>
      </p:sp>
      <p:sp>
        <p:nvSpPr>
          <p:cNvPr id="30" name="TextBox 29"/>
          <p:cNvSpPr txBox="1"/>
          <p:nvPr/>
        </p:nvSpPr>
        <p:spPr>
          <a:xfrm>
            <a:off x="994707" y="3733800"/>
            <a:ext cx="639919" cy="276999"/>
          </a:xfrm>
          <a:prstGeom prst="rect">
            <a:avLst/>
          </a:prstGeom>
          <a:noFill/>
        </p:spPr>
        <p:txBody>
          <a:bodyPr wrap="none" rtlCol="0">
            <a:spAutoFit/>
          </a:bodyPr>
          <a:lstStyle/>
          <a:p>
            <a:r>
              <a:rPr lang="en-US" sz="1200" dirty="0" smtClean="0"/>
              <a:t>FUSE</a:t>
            </a:r>
            <a:r>
              <a:rPr lang="en-US" sz="1200" baseline="-25000" dirty="0" smtClean="0"/>
              <a:t>M2</a:t>
            </a:r>
            <a:endParaRPr lang="en-US" sz="1200" baseline="-25000" dirty="0"/>
          </a:p>
        </p:txBody>
      </p:sp>
      <p:cxnSp>
        <p:nvCxnSpPr>
          <p:cNvPr id="31" name="Straight Connector 30"/>
          <p:cNvCxnSpPr/>
          <p:nvPr/>
        </p:nvCxnSpPr>
        <p:spPr>
          <a:xfrm>
            <a:off x="219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1723765" y="5257800"/>
            <a:ext cx="590226" cy="276999"/>
          </a:xfrm>
          <a:prstGeom prst="rect">
            <a:avLst/>
          </a:prstGeom>
          <a:noFill/>
        </p:spPr>
        <p:txBody>
          <a:bodyPr wrap="none" rtlCol="0">
            <a:spAutoFit/>
          </a:bodyPr>
          <a:lstStyle/>
          <a:p>
            <a:r>
              <a:rPr lang="en-US" sz="1200" dirty="0" smtClean="0"/>
              <a:t>KHA</a:t>
            </a:r>
            <a:r>
              <a:rPr lang="en-US" sz="1200" baseline="-25000" dirty="0" smtClean="0"/>
              <a:t>M3</a:t>
            </a:r>
            <a:endParaRPr lang="en-US" sz="1200" dirty="0"/>
          </a:p>
        </p:txBody>
      </p:sp>
      <p:sp>
        <p:nvSpPr>
          <p:cNvPr id="34" name="TextBox 33"/>
          <p:cNvSpPr txBox="1"/>
          <p:nvPr/>
        </p:nvSpPr>
        <p:spPr>
          <a:xfrm>
            <a:off x="1723765" y="4724400"/>
            <a:ext cx="581057" cy="276999"/>
          </a:xfrm>
          <a:prstGeom prst="rect">
            <a:avLst/>
          </a:prstGeom>
          <a:noFill/>
        </p:spPr>
        <p:txBody>
          <a:bodyPr wrap="none" rtlCol="0">
            <a:spAutoFit/>
          </a:bodyPr>
          <a:lstStyle/>
          <a:p>
            <a:r>
              <a:rPr lang="en-US" sz="1200" dirty="0" smtClean="0"/>
              <a:t>TOR</a:t>
            </a:r>
            <a:r>
              <a:rPr lang="en-US" sz="1200" baseline="-25000" dirty="0" smtClean="0"/>
              <a:t>M3</a:t>
            </a:r>
            <a:endParaRPr lang="en-US" sz="1200" dirty="0"/>
          </a:p>
        </p:txBody>
      </p:sp>
      <p:sp>
        <p:nvSpPr>
          <p:cNvPr id="35" name="TextBox 34"/>
          <p:cNvSpPr txBox="1"/>
          <p:nvPr/>
        </p:nvSpPr>
        <p:spPr>
          <a:xfrm>
            <a:off x="1723765" y="4267200"/>
            <a:ext cx="620683" cy="276999"/>
          </a:xfrm>
          <a:prstGeom prst="rect">
            <a:avLst/>
          </a:prstGeom>
          <a:noFill/>
        </p:spPr>
        <p:txBody>
          <a:bodyPr wrap="none" rtlCol="0">
            <a:spAutoFit/>
          </a:bodyPr>
          <a:lstStyle/>
          <a:p>
            <a:r>
              <a:rPr lang="en-US" sz="1200" dirty="0" smtClean="0"/>
              <a:t>MCB</a:t>
            </a:r>
            <a:r>
              <a:rPr lang="en-US" sz="1200" baseline="-25000" dirty="0" smtClean="0"/>
              <a:t>M3</a:t>
            </a:r>
            <a:endParaRPr lang="en-US" sz="1200" baseline="-25000" dirty="0"/>
          </a:p>
        </p:txBody>
      </p:sp>
      <p:sp>
        <p:nvSpPr>
          <p:cNvPr id="36" name="TextBox 35"/>
          <p:cNvSpPr txBox="1"/>
          <p:nvPr/>
        </p:nvSpPr>
        <p:spPr>
          <a:xfrm>
            <a:off x="1756707" y="3733800"/>
            <a:ext cx="639919" cy="276999"/>
          </a:xfrm>
          <a:prstGeom prst="rect">
            <a:avLst/>
          </a:prstGeom>
          <a:noFill/>
        </p:spPr>
        <p:txBody>
          <a:bodyPr wrap="none" rtlCol="0">
            <a:spAutoFit/>
          </a:bodyPr>
          <a:lstStyle/>
          <a:p>
            <a:r>
              <a:rPr lang="en-US" sz="1200" dirty="0" smtClean="0"/>
              <a:t>FUSE</a:t>
            </a:r>
            <a:r>
              <a:rPr lang="en-US" sz="1200" baseline="-25000" dirty="0" smtClean="0"/>
              <a:t>M3</a:t>
            </a:r>
            <a:endParaRPr lang="en-US" sz="1200" baseline="-25000" dirty="0"/>
          </a:p>
        </p:txBody>
      </p:sp>
      <p:cxnSp>
        <p:nvCxnSpPr>
          <p:cNvPr id="37" name="Straight Connector 36"/>
          <p:cNvCxnSpPr/>
          <p:nvPr/>
        </p:nvCxnSpPr>
        <p:spPr>
          <a:xfrm>
            <a:off x="29088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966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2438400" y="5257800"/>
            <a:ext cx="590226" cy="276999"/>
          </a:xfrm>
          <a:prstGeom prst="rect">
            <a:avLst/>
          </a:prstGeom>
          <a:noFill/>
        </p:spPr>
        <p:txBody>
          <a:bodyPr wrap="none" rtlCol="0">
            <a:spAutoFit/>
          </a:bodyPr>
          <a:lstStyle/>
          <a:p>
            <a:r>
              <a:rPr lang="en-US" sz="1200" dirty="0" smtClean="0"/>
              <a:t>KHA</a:t>
            </a:r>
            <a:r>
              <a:rPr lang="en-US" sz="1200" baseline="-25000" dirty="0" smtClean="0"/>
              <a:t>M4</a:t>
            </a:r>
            <a:endParaRPr lang="en-US" sz="1200" dirty="0"/>
          </a:p>
        </p:txBody>
      </p:sp>
      <p:sp>
        <p:nvSpPr>
          <p:cNvPr id="40" name="TextBox 39"/>
          <p:cNvSpPr txBox="1"/>
          <p:nvPr/>
        </p:nvSpPr>
        <p:spPr>
          <a:xfrm>
            <a:off x="2438400" y="4724400"/>
            <a:ext cx="581057" cy="276999"/>
          </a:xfrm>
          <a:prstGeom prst="rect">
            <a:avLst/>
          </a:prstGeom>
          <a:noFill/>
        </p:spPr>
        <p:txBody>
          <a:bodyPr wrap="none" rtlCol="0">
            <a:spAutoFit/>
          </a:bodyPr>
          <a:lstStyle/>
          <a:p>
            <a:r>
              <a:rPr lang="en-US" sz="1200" dirty="0" smtClean="0"/>
              <a:t>TOR</a:t>
            </a:r>
            <a:r>
              <a:rPr lang="en-US" sz="1200" baseline="-25000" dirty="0" smtClean="0"/>
              <a:t>M4</a:t>
            </a:r>
            <a:endParaRPr lang="en-US" sz="1200" dirty="0"/>
          </a:p>
        </p:txBody>
      </p:sp>
      <p:sp>
        <p:nvSpPr>
          <p:cNvPr id="41" name="TextBox 40"/>
          <p:cNvSpPr txBox="1"/>
          <p:nvPr/>
        </p:nvSpPr>
        <p:spPr>
          <a:xfrm>
            <a:off x="2438400" y="4267200"/>
            <a:ext cx="620683" cy="276999"/>
          </a:xfrm>
          <a:prstGeom prst="rect">
            <a:avLst/>
          </a:prstGeom>
          <a:noFill/>
        </p:spPr>
        <p:txBody>
          <a:bodyPr wrap="none" rtlCol="0">
            <a:spAutoFit/>
          </a:bodyPr>
          <a:lstStyle/>
          <a:p>
            <a:r>
              <a:rPr lang="en-US" sz="1200" dirty="0" smtClean="0"/>
              <a:t>MCB</a:t>
            </a:r>
            <a:r>
              <a:rPr lang="en-US" sz="1200" baseline="-25000" dirty="0" smtClean="0"/>
              <a:t>M4</a:t>
            </a:r>
            <a:endParaRPr lang="en-US" sz="1200" baseline="-25000" dirty="0"/>
          </a:p>
        </p:txBody>
      </p:sp>
      <p:sp>
        <p:nvSpPr>
          <p:cNvPr id="42" name="TextBox 41"/>
          <p:cNvSpPr txBox="1"/>
          <p:nvPr/>
        </p:nvSpPr>
        <p:spPr>
          <a:xfrm>
            <a:off x="2471342" y="3733800"/>
            <a:ext cx="639919" cy="276999"/>
          </a:xfrm>
          <a:prstGeom prst="rect">
            <a:avLst/>
          </a:prstGeom>
          <a:noFill/>
        </p:spPr>
        <p:txBody>
          <a:bodyPr wrap="none" rtlCol="0">
            <a:spAutoFit/>
          </a:bodyPr>
          <a:lstStyle/>
          <a:p>
            <a:r>
              <a:rPr lang="en-US" sz="1200" dirty="0" smtClean="0"/>
              <a:t>FUSE</a:t>
            </a:r>
            <a:r>
              <a:rPr lang="en-US" sz="1200" baseline="-25000" dirty="0" smtClean="0"/>
              <a:t>M4</a:t>
            </a:r>
            <a:endParaRPr lang="en-US" sz="1200" baseline="-25000" dirty="0"/>
          </a:p>
        </p:txBody>
      </p:sp>
      <p:cxnSp>
        <p:nvCxnSpPr>
          <p:cNvPr id="43" name="Straight Connector 42"/>
          <p:cNvCxnSpPr/>
          <p:nvPr/>
        </p:nvCxnSpPr>
        <p:spPr>
          <a:xfrm>
            <a:off x="3641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829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3171565" y="5257800"/>
            <a:ext cx="590226" cy="276999"/>
          </a:xfrm>
          <a:prstGeom prst="rect">
            <a:avLst/>
          </a:prstGeom>
          <a:noFill/>
        </p:spPr>
        <p:txBody>
          <a:bodyPr wrap="none" rtlCol="0">
            <a:spAutoFit/>
          </a:bodyPr>
          <a:lstStyle/>
          <a:p>
            <a:r>
              <a:rPr lang="en-US" sz="1200" dirty="0" smtClean="0"/>
              <a:t>KHA</a:t>
            </a:r>
            <a:r>
              <a:rPr lang="en-US" sz="1200" baseline="-25000" dirty="0" smtClean="0"/>
              <a:t>M5</a:t>
            </a:r>
            <a:endParaRPr lang="en-US" sz="1200" dirty="0"/>
          </a:p>
        </p:txBody>
      </p:sp>
      <p:sp>
        <p:nvSpPr>
          <p:cNvPr id="46" name="TextBox 45"/>
          <p:cNvSpPr txBox="1"/>
          <p:nvPr/>
        </p:nvSpPr>
        <p:spPr>
          <a:xfrm>
            <a:off x="3171565" y="4724400"/>
            <a:ext cx="581057" cy="276999"/>
          </a:xfrm>
          <a:prstGeom prst="rect">
            <a:avLst/>
          </a:prstGeom>
          <a:noFill/>
        </p:spPr>
        <p:txBody>
          <a:bodyPr wrap="none" rtlCol="0">
            <a:spAutoFit/>
          </a:bodyPr>
          <a:lstStyle/>
          <a:p>
            <a:r>
              <a:rPr lang="en-US" sz="1200" dirty="0" smtClean="0"/>
              <a:t>TOR</a:t>
            </a:r>
            <a:r>
              <a:rPr lang="en-US" sz="1200" baseline="-25000" dirty="0" smtClean="0"/>
              <a:t>M5</a:t>
            </a:r>
            <a:endParaRPr lang="en-US" sz="1200" dirty="0"/>
          </a:p>
        </p:txBody>
      </p:sp>
      <p:sp>
        <p:nvSpPr>
          <p:cNvPr id="47" name="TextBox 46"/>
          <p:cNvSpPr txBox="1"/>
          <p:nvPr/>
        </p:nvSpPr>
        <p:spPr>
          <a:xfrm>
            <a:off x="3171565" y="4267200"/>
            <a:ext cx="620683" cy="276999"/>
          </a:xfrm>
          <a:prstGeom prst="rect">
            <a:avLst/>
          </a:prstGeom>
          <a:noFill/>
        </p:spPr>
        <p:txBody>
          <a:bodyPr wrap="none" rtlCol="0">
            <a:spAutoFit/>
          </a:bodyPr>
          <a:lstStyle/>
          <a:p>
            <a:r>
              <a:rPr lang="en-US" sz="1200" dirty="0" smtClean="0"/>
              <a:t>MCB</a:t>
            </a:r>
            <a:r>
              <a:rPr lang="en-US" sz="1200" baseline="-25000" dirty="0" smtClean="0"/>
              <a:t>M5</a:t>
            </a:r>
            <a:endParaRPr lang="en-US" sz="1200" baseline="-25000" dirty="0"/>
          </a:p>
        </p:txBody>
      </p:sp>
      <p:sp>
        <p:nvSpPr>
          <p:cNvPr id="48" name="TextBox 47"/>
          <p:cNvSpPr txBox="1"/>
          <p:nvPr/>
        </p:nvSpPr>
        <p:spPr>
          <a:xfrm>
            <a:off x="3204507" y="3733800"/>
            <a:ext cx="639919" cy="276999"/>
          </a:xfrm>
          <a:prstGeom prst="rect">
            <a:avLst/>
          </a:prstGeom>
          <a:noFill/>
        </p:spPr>
        <p:txBody>
          <a:bodyPr wrap="none" rtlCol="0">
            <a:spAutoFit/>
          </a:bodyPr>
          <a:lstStyle/>
          <a:p>
            <a:r>
              <a:rPr lang="en-US" sz="1200" dirty="0" smtClean="0"/>
              <a:t>FUSE</a:t>
            </a:r>
            <a:r>
              <a:rPr lang="en-US" sz="1200" baseline="-25000" dirty="0" smtClean="0"/>
              <a:t>M5</a:t>
            </a:r>
            <a:endParaRPr lang="en-US" sz="1200" baseline="-25000" dirty="0"/>
          </a:p>
        </p:txBody>
      </p:sp>
      <p:cxnSp>
        <p:nvCxnSpPr>
          <p:cNvPr id="49" name="Straight Connector 48"/>
          <p:cNvCxnSpPr/>
          <p:nvPr/>
        </p:nvCxnSpPr>
        <p:spPr>
          <a:xfrm>
            <a:off x="4403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91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3933565" y="5257800"/>
            <a:ext cx="590226" cy="276999"/>
          </a:xfrm>
          <a:prstGeom prst="rect">
            <a:avLst/>
          </a:prstGeom>
          <a:noFill/>
        </p:spPr>
        <p:txBody>
          <a:bodyPr wrap="none" rtlCol="0">
            <a:spAutoFit/>
          </a:bodyPr>
          <a:lstStyle/>
          <a:p>
            <a:r>
              <a:rPr lang="en-US" sz="1200" dirty="0" smtClean="0"/>
              <a:t>KHA</a:t>
            </a:r>
            <a:r>
              <a:rPr lang="en-US" sz="1200" baseline="-25000" dirty="0" smtClean="0"/>
              <a:t>M6</a:t>
            </a:r>
            <a:endParaRPr lang="en-US" sz="1200" dirty="0"/>
          </a:p>
        </p:txBody>
      </p:sp>
      <p:sp>
        <p:nvSpPr>
          <p:cNvPr id="52" name="TextBox 51"/>
          <p:cNvSpPr txBox="1"/>
          <p:nvPr/>
        </p:nvSpPr>
        <p:spPr>
          <a:xfrm>
            <a:off x="3933565" y="4724400"/>
            <a:ext cx="581057" cy="276999"/>
          </a:xfrm>
          <a:prstGeom prst="rect">
            <a:avLst/>
          </a:prstGeom>
          <a:noFill/>
        </p:spPr>
        <p:txBody>
          <a:bodyPr wrap="none" rtlCol="0">
            <a:spAutoFit/>
          </a:bodyPr>
          <a:lstStyle/>
          <a:p>
            <a:r>
              <a:rPr lang="en-US" sz="1200" dirty="0" smtClean="0"/>
              <a:t>TOR</a:t>
            </a:r>
            <a:r>
              <a:rPr lang="en-US" sz="1200" baseline="-25000" dirty="0" smtClean="0"/>
              <a:t>M6</a:t>
            </a:r>
            <a:endParaRPr lang="en-US" sz="1200" dirty="0"/>
          </a:p>
        </p:txBody>
      </p:sp>
      <p:sp>
        <p:nvSpPr>
          <p:cNvPr id="53" name="TextBox 52"/>
          <p:cNvSpPr txBox="1"/>
          <p:nvPr/>
        </p:nvSpPr>
        <p:spPr>
          <a:xfrm>
            <a:off x="3933565" y="4267200"/>
            <a:ext cx="620683" cy="276999"/>
          </a:xfrm>
          <a:prstGeom prst="rect">
            <a:avLst/>
          </a:prstGeom>
          <a:noFill/>
        </p:spPr>
        <p:txBody>
          <a:bodyPr wrap="none" rtlCol="0">
            <a:spAutoFit/>
          </a:bodyPr>
          <a:lstStyle/>
          <a:p>
            <a:r>
              <a:rPr lang="en-US" sz="1200" dirty="0" smtClean="0"/>
              <a:t>MCB</a:t>
            </a:r>
            <a:r>
              <a:rPr lang="en-US" sz="1200" baseline="-25000" dirty="0" smtClean="0"/>
              <a:t>M6</a:t>
            </a:r>
            <a:endParaRPr lang="en-US" sz="1200" baseline="-25000" dirty="0"/>
          </a:p>
        </p:txBody>
      </p:sp>
      <p:sp>
        <p:nvSpPr>
          <p:cNvPr id="54" name="TextBox 53"/>
          <p:cNvSpPr txBox="1"/>
          <p:nvPr/>
        </p:nvSpPr>
        <p:spPr>
          <a:xfrm>
            <a:off x="3966507" y="3733800"/>
            <a:ext cx="639919" cy="276999"/>
          </a:xfrm>
          <a:prstGeom prst="rect">
            <a:avLst/>
          </a:prstGeom>
          <a:noFill/>
        </p:spPr>
        <p:txBody>
          <a:bodyPr wrap="none" rtlCol="0">
            <a:spAutoFit/>
          </a:bodyPr>
          <a:lstStyle/>
          <a:p>
            <a:r>
              <a:rPr lang="en-US" sz="1200" dirty="0" smtClean="0"/>
              <a:t>FUSE</a:t>
            </a:r>
            <a:r>
              <a:rPr lang="en-US" sz="1200" baseline="-25000" dirty="0" smtClean="0"/>
              <a:t>M6</a:t>
            </a:r>
            <a:endParaRPr lang="en-US" sz="1200" baseline="-25000" dirty="0"/>
          </a:p>
        </p:txBody>
      </p:sp>
      <p:cxnSp>
        <p:nvCxnSpPr>
          <p:cNvPr id="55" name="Straight Connector 54"/>
          <p:cNvCxnSpPr/>
          <p:nvPr/>
        </p:nvCxnSpPr>
        <p:spPr>
          <a:xfrm>
            <a:off x="5271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458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4800600" y="5257800"/>
            <a:ext cx="590226" cy="276999"/>
          </a:xfrm>
          <a:prstGeom prst="rect">
            <a:avLst/>
          </a:prstGeom>
          <a:noFill/>
        </p:spPr>
        <p:txBody>
          <a:bodyPr wrap="none" rtlCol="0">
            <a:spAutoFit/>
          </a:bodyPr>
          <a:lstStyle/>
          <a:p>
            <a:r>
              <a:rPr lang="en-US" sz="1200" dirty="0" smtClean="0"/>
              <a:t>KHA</a:t>
            </a:r>
            <a:r>
              <a:rPr lang="en-US" sz="1200" baseline="-25000" dirty="0" smtClean="0"/>
              <a:t>M7</a:t>
            </a:r>
            <a:endParaRPr lang="en-US" sz="1200" dirty="0"/>
          </a:p>
        </p:txBody>
      </p:sp>
      <p:sp>
        <p:nvSpPr>
          <p:cNvPr id="58" name="TextBox 57"/>
          <p:cNvSpPr txBox="1"/>
          <p:nvPr/>
        </p:nvSpPr>
        <p:spPr>
          <a:xfrm>
            <a:off x="4800600" y="4724400"/>
            <a:ext cx="581057" cy="276999"/>
          </a:xfrm>
          <a:prstGeom prst="rect">
            <a:avLst/>
          </a:prstGeom>
          <a:noFill/>
        </p:spPr>
        <p:txBody>
          <a:bodyPr wrap="none" rtlCol="0">
            <a:spAutoFit/>
          </a:bodyPr>
          <a:lstStyle/>
          <a:p>
            <a:r>
              <a:rPr lang="en-US" sz="1200" dirty="0" smtClean="0"/>
              <a:t>TOR</a:t>
            </a:r>
            <a:r>
              <a:rPr lang="en-US" sz="1200" baseline="-25000" dirty="0" smtClean="0"/>
              <a:t>M7</a:t>
            </a:r>
            <a:endParaRPr lang="en-US" sz="1200" dirty="0"/>
          </a:p>
        </p:txBody>
      </p:sp>
      <p:sp>
        <p:nvSpPr>
          <p:cNvPr id="59" name="TextBox 58"/>
          <p:cNvSpPr txBox="1"/>
          <p:nvPr/>
        </p:nvSpPr>
        <p:spPr>
          <a:xfrm>
            <a:off x="4800600" y="4267200"/>
            <a:ext cx="620683" cy="276999"/>
          </a:xfrm>
          <a:prstGeom prst="rect">
            <a:avLst/>
          </a:prstGeom>
          <a:noFill/>
        </p:spPr>
        <p:txBody>
          <a:bodyPr wrap="none" rtlCol="0">
            <a:spAutoFit/>
          </a:bodyPr>
          <a:lstStyle/>
          <a:p>
            <a:r>
              <a:rPr lang="en-US" sz="1200" dirty="0" smtClean="0"/>
              <a:t>MCB</a:t>
            </a:r>
            <a:r>
              <a:rPr lang="en-US" sz="1200" baseline="-25000" dirty="0" smtClean="0"/>
              <a:t>M7</a:t>
            </a:r>
            <a:endParaRPr lang="en-US" sz="1200" baseline="-25000" dirty="0"/>
          </a:p>
        </p:txBody>
      </p:sp>
      <p:sp>
        <p:nvSpPr>
          <p:cNvPr id="60" name="TextBox 59"/>
          <p:cNvSpPr txBox="1"/>
          <p:nvPr/>
        </p:nvSpPr>
        <p:spPr>
          <a:xfrm>
            <a:off x="4833542" y="3733800"/>
            <a:ext cx="639919" cy="276999"/>
          </a:xfrm>
          <a:prstGeom prst="rect">
            <a:avLst/>
          </a:prstGeom>
          <a:noFill/>
        </p:spPr>
        <p:txBody>
          <a:bodyPr wrap="none" rtlCol="0">
            <a:spAutoFit/>
          </a:bodyPr>
          <a:lstStyle/>
          <a:p>
            <a:r>
              <a:rPr lang="en-US" sz="1200" dirty="0" smtClean="0"/>
              <a:t>FUSE</a:t>
            </a:r>
            <a:r>
              <a:rPr lang="en-US" sz="1200" baseline="-25000" dirty="0" smtClean="0"/>
              <a:t>M7</a:t>
            </a:r>
            <a:endParaRPr lang="en-US" sz="1200" baseline="-25000" dirty="0"/>
          </a:p>
        </p:txBody>
      </p:sp>
      <p:cxnSp>
        <p:nvCxnSpPr>
          <p:cNvPr id="61" name="Straight Connector 60"/>
          <p:cNvCxnSpPr/>
          <p:nvPr/>
        </p:nvCxnSpPr>
        <p:spPr>
          <a:xfrm>
            <a:off x="600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19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63" name="TextBox 62"/>
          <p:cNvSpPr txBox="1"/>
          <p:nvPr/>
        </p:nvSpPr>
        <p:spPr>
          <a:xfrm>
            <a:off x="5533765" y="5257800"/>
            <a:ext cx="590226" cy="276999"/>
          </a:xfrm>
          <a:prstGeom prst="rect">
            <a:avLst/>
          </a:prstGeom>
          <a:noFill/>
        </p:spPr>
        <p:txBody>
          <a:bodyPr wrap="none" rtlCol="0">
            <a:spAutoFit/>
          </a:bodyPr>
          <a:lstStyle/>
          <a:p>
            <a:r>
              <a:rPr lang="en-US" sz="1200" dirty="0" smtClean="0"/>
              <a:t>KHA</a:t>
            </a:r>
            <a:r>
              <a:rPr lang="en-US" sz="1200" baseline="-25000" dirty="0" smtClean="0"/>
              <a:t>M8</a:t>
            </a:r>
            <a:endParaRPr lang="en-US" sz="1200" dirty="0"/>
          </a:p>
        </p:txBody>
      </p:sp>
      <p:sp>
        <p:nvSpPr>
          <p:cNvPr id="64" name="TextBox 63"/>
          <p:cNvSpPr txBox="1"/>
          <p:nvPr/>
        </p:nvSpPr>
        <p:spPr>
          <a:xfrm>
            <a:off x="5533765" y="4724400"/>
            <a:ext cx="581057" cy="276999"/>
          </a:xfrm>
          <a:prstGeom prst="rect">
            <a:avLst/>
          </a:prstGeom>
          <a:noFill/>
        </p:spPr>
        <p:txBody>
          <a:bodyPr wrap="none" rtlCol="0">
            <a:spAutoFit/>
          </a:bodyPr>
          <a:lstStyle/>
          <a:p>
            <a:r>
              <a:rPr lang="en-US" sz="1200" dirty="0" smtClean="0"/>
              <a:t>TOR</a:t>
            </a:r>
            <a:r>
              <a:rPr lang="en-US" sz="1200" baseline="-25000" dirty="0" smtClean="0"/>
              <a:t>M8</a:t>
            </a:r>
            <a:endParaRPr lang="en-US" sz="1200" dirty="0"/>
          </a:p>
        </p:txBody>
      </p:sp>
      <p:sp>
        <p:nvSpPr>
          <p:cNvPr id="65" name="TextBox 64"/>
          <p:cNvSpPr txBox="1"/>
          <p:nvPr/>
        </p:nvSpPr>
        <p:spPr>
          <a:xfrm>
            <a:off x="5533765" y="4267200"/>
            <a:ext cx="620683" cy="276999"/>
          </a:xfrm>
          <a:prstGeom prst="rect">
            <a:avLst/>
          </a:prstGeom>
          <a:noFill/>
        </p:spPr>
        <p:txBody>
          <a:bodyPr wrap="none" rtlCol="0">
            <a:spAutoFit/>
          </a:bodyPr>
          <a:lstStyle/>
          <a:p>
            <a:r>
              <a:rPr lang="en-US" sz="1200" dirty="0" smtClean="0"/>
              <a:t>MCB</a:t>
            </a:r>
            <a:r>
              <a:rPr lang="en-US" sz="1200" baseline="-25000" dirty="0" smtClean="0"/>
              <a:t>M8</a:t>
            </a:r>
            <a:endParaRPr lang="en-US" sz="1200" baseline="-25000" dirty="0"/>
          </a:p>
        </p:txBody>
      </p:sp>
      <p:sp>
        <p:nvSpPr>
          <p:cNvPr id="66" name="TextBox 65"/>
          <p:cNvSpPr txBox="1"/>
          <p:nvPr/>
        </p:nvSpPr>
        <p:spPr>
          <a:xfrm>
            <a:off x="5566707" y="3733800"/>
            <a:ext cx="639919" cy="276999"/>
          </a:xfrm>
          <a:prstGeom prst="rect">
            <a:avLst/>
          </a:prstGeom>
          <a:noFill/>
        </p:spPr>
        <p:txBody>
          <a:bodyPr wrap="none" rtlCol="0">
            <a:spAutoFit/>
          </a:bodyPr>
          <a:lstStyle/>
          <a:p>
            <a:r>
              <a:rPr lang="en-US" sz="1200" dirty="0" smtClean="0"/>
              <a:t>FUSE</a:t>
            </a:r>
            <a:r>
              <a:rPr lang="en-US" sz="1200" baseline="-25000" dirty="0" smtClean="0"/>
              <a:t>M8</a:t>
            </a:r>
            <a:endParaRPr lang="en-US" sz="1200" baseline="-25000" dirty="0"/>
          </a:p>
        </p:txBody>
      </p:sp>
      <p:cxnSp>
        <p:nvCxnSpPr>
          <p:cNvPr id="67" name="Straight Connector 66"/>
          <p:cNvCxnSpPr/>
          <p:nvPr/>
        </p:nvCxnSpPr>
        <p:spPr>
          <a:xfrm>
            <a:off x="6766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953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6295765" y="5257800"/>
            <a:ext cx="514885" cy="276999"/>
          </a:xfrm>
          <a:prstGeom prst="rect">
            <a:avLst/>
          </a:prstGeom>
          <a:noFill/>
        </p:spPr>
        <p:txBody>
          <a:bodyPr wrap="none" rtlCol="0">
            <a:spAutoFit/>
          </a:bodyPr>
          <a:lstStyle/>
          <a:p>
            <a:r>
              <a:rPr lang="en-US" sz="1200" dirty="0" smtClean="0"/>
              <a:t>KHA</a:t>
            </a:r>
            <a:r>
              <a:rPr lang="en-US" sz="1200" baseline="-25000" dirty="0" smtClean="0"/>
              <a:t>H</a:t>
            </a:r>
            <a:endParaRPr lang="en-US" sz="1200" dirty="0"/>
          </a:p>
        </p:txBody>
      </p:sp>
      <p:sp>
        <p:nvSpPr>
          <p:cNvPr id="70" name="TextBox 69"/>
          <p:cNvSpPr txBox="1"/>
          <p:nvPr/>
        </p:nvSpPr>
        <p:spPr>
          <a:xfrm>
            <a:off x="6295765" y="4724400"/>
            <a:ext cx="505716" cy="276999"/>
          </a:xfrm>
          <a:prstGeom prst="rect">
            <a:avLst/>
          </a:prstGeom>
          <a:noFill/>
        </p:spPr>
        <p:txBody>
          <a:bodyPr wrap="none" rtlCol="0">
            <a:spAutoFit/>
          </a:bodyPr>
          <a:lstStyle/>
          <a:p>
            <a:r>
              <a:rPr lang="en-US" sz="1200" dirty="0" smtClean="0"/>
              <a:t>TOR</a:t>
            </a:r>
            <a:r>
              <a:rPr lang="en-US" sz="1200" baseline="-25000" dirty="0"/>
              <a:t>H</a:t>
            </a:r>
            <a:endParaRPr lang="en-US" sz="1200" dirty="0"/>
          </a:p>
        </p:txBody>
      </p:sp>
      <p:sp>
        <p:nvSpPr>
          <p:cNvPr id="71" name="TextBox 70"/>
          <p:cNvSpPr txBox="1"/>
          <p:nvPr/>
        </p:nvSpPr>
        <p:spPr>
          <a:xfrm>
            <a:off x="6295765" y="4267200"/>
            <a:ext cx="545342" cy="276999"/>
          </a:xfrm>
          <a:prstGeom prst="rect">
            <a:avLst/>
          </a:prstGeom>
          <a:noFill/>
        </p:spPr>
        <p:txBody>
          <a:bodyPr wrap="none" rtlCol="0">
            <a:spAutoFit/>
          </a:bodyPr>
          <a:lstStyle/>
          <a:p>
            <a:r>
              <a:rPr lang="en-US" sz="1200" dirty="0" smtClean="0"/>
              <a:t>MCB</a:t>
            </a:r>
            <a:r>
              <a:rPr lang="en-US" sz="1200" baseline="-25000" dirty="0"/>
              <a:t>H</a:t>
            </a:r>
          </a:p>
        </p:txBody>
      </p:sp>
      <p:sp>
        <p:nvSpPr>
          <p:cNvPr id="72" name="TextBox 71"/>
          <p:cNvSpPr txBox="1"/>
          <p:nvPr/>
        </p:nvSpPr>
        <p:spPr>
          <a:xfrm>
            <a:off x="6328707" y="3733800"/>
            <a:ext cx="564578" cy="276999"/>
          </a:xfrm>
          <a:prstGeom prst="rect">
            <a:avLst/>
          </a:prstGeom>
          <a:noFill/>
        </p:spPr>
        <p:txBody>
          <a:bodyPr wrap="none" rtlCol="0">
            <a:spAutoFit/>
          </a:bodyPr>
          <a:lstStyle/>
          <a:p>
            <a:r>
              <a:rPr lang="en-US" sz="1200" dirty="0" smtClean="0"/>
              <a:t>FUSE</a:t>
            </a:r>
            <a:r>
              <a:rPr lang="en-US" sz="1200" baseline="-25000" dirty="0"/>
              <a:t>H</a:t>
            </a:r>
          </a:p>
        </p:txBody>
      </p:sp>
      <p:cxnSp>
        <p:nvCxnSpPr>
          <p:cNvPr id="73" name="Straight Connector 72"/>
          <p:cNvCxnSpPr/>
          <p:nvPr/>
        </p:nvCxnSpPr>
        <p:spPr>
          <a:xfrm>
            <a:off x="7493767"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681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75" name="TextBox 74"/>
          <p:cNvSpPr txBox="1"/>
          <p:nvPr/>
        </p:nvSpPr>
        <p:spPr>
          <a:xfrm>
            <a:off x="7023339" y="5257800"/>
            <a:ext cx="506870" cy="276999"/>
          </a:xfrm>
          <a:prstGeom prst="rect">
            <a:avLst/>
          </a:prstGeom>
          <a:noFill/>
        </p:spPr>
        <p:txBody>
          <a:bodyPr wrap="none" rtlCol="0">
            <a:spAutoFit/>
          </a:bodyPr>
          <a:lstStyle/>
          <a:p>
            <a:r>
              <a:rPr lang="en-US" sz="1200" dirty="0" smtClean="0"/>
              <a:t>KHA</a:t>
            </a:r>
            <a:r>
              <a:rPr lang="en-US" sz="1200" baseline="-25000" dirty="0"/>
              <a:t>B</a:t>
            </a:r>
            <a:endParaRPr lang="en-US" sz="1200" dirty="0"/>
          </a:p>
        </p:txBody>
      </p:sp>
      <p:sp>
        <p:nvSpPr>
          <p:cNvPr id="76" name="TextBox 75"/>
          <p:cNvSpPr txBox="1"/>
          <p:nvPr/>
        </p:nvSpPr>
        <p:spPr>
          <a:xfrm>
            <a:off x="7023339" y="4724400"/>
            <a:ext cx="497700" cy="276999"/>
          </a:xfrm>
          <a:prstGeom prst="rect">
            <a:avLst/>
          </a:prstGeom>
          <a:noFill/>
        </p:spPr>
        <p:txBody>
          <a:bodyPr wrap="none" rtlCol="0">
            <a:spAutoFit/>
          </a:bodyPr>
          <a:lstStyle/>
          <a:p>
            <a:r>
              <a:rPr lang="en-US" sz="1200" dirty="0" smtClean="0"/>
              <a:t>TOR</a:t>
            </a:r>
            <a:r>
              <a:rPr lang="en-US" sz="1200" baseline="-25000" dirty="0"/>
              <a:t>B</a:t>
            </a:r>
            <a:endParaRPr lang="en-US" sz="1200" dirty="0"/>
          </a:p>
        </p:txBody>
      </p:sp>
      <p:sp>
        <p:nvSpPr>
          <p:cNvPr id="77" name="TextBox 76"/>
          <p:cNvSpPr txBox="1"/>
          <p:nvPr/>
        </p:nvSpPr>
        <p:spPr>
          <a:xfrm>
            <a:off x="7023339" y="4267200"/>
            <a:ext cx="537327" cy="276999"/>
          </a:xfrm>
          <a:prstGeom prst="rect">
            <a:avLst/>
          </a:prstGeom>
          <a:noFill/>
        </p:spPr>
        <p:txBody>
          <a:bodyPr wrap="none" rtlCol="0">
            <a:spAutoFit/>
          </a:bodyPr>
          <a:lstStyle/>
          <a:p>
            <a:r>
              <a:rPr lang="en-US" sz="1200" dirty="0" smtClean="0"/>
              <a:t>MCB</a:t>
            </a:r>
            <a:r>
              <a:rPr lang="en-US" sz="1200" baseline="-25000" dirty="0"/>
              <a:t>B</a:t>
            </a:r>
          </a:p>
        </p:txBody>
      </p:sp>
      <p:sp>
        <p:nvSpPr>
          <p:cNvPr id="78" name="TextBox 77"/>
          <p:cNvSpPr txBox="1"/>
          <p:nvPr/>
        </p:nvSpPr>
        <p:spPr>
          <a:xfrm>
            <a:off x="7056281" y="3733800"/>
            <a:ext cx="556563" cy="276999"/>
          </a:xfrm>
          <a:prstGeom prst="rect">
            <a:avLst/>
          </a:prstGeom>
          <a:noFill/>
        </p:spPr>
        <p:txBody>
          <a:bodyPr wrap="none" rtlCol="0">
            <a:spAutoFit/>
          </a:bodyPr>
          <a:lstStyle/>
          <a:p>
            <a:r>
              <a:rPr lang="en-US" sz="1200" dirty="0" smtClean="0"/>
              <a:t>FUSE</a:t>
            </a:r>
            <a:r>
              <a:rPr lang="en-US" sz="1200" baseline="-25000" dirty="0"/>
              <a:t>B</a:t>
            </a:r>
          </a:p>
        </p:txBody>
      </p:sp>
      <p:cxnSp>
        <p:nvCxnSpPr>
          <p:cNvPr id="79" name="Straight Connector 78"/>
          <p:cNvCxnSpPr/>
          <p:nvPr/>
        </p:nvCxnSpPr>
        <p:spPr>
          <a:xfrm>
            <a:off x="8443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7785339" y="5257800"/>
            <a:ext cx="494046" cy="276999"/>
          </a:xfrm>
          <a:prstGeom prst="rect">
            <a:avLst/>
          </a:prstGeom>
          <a:noFill/>
        </p:spPr>
        <p:txBody>
          <a:bodyPr wrap="none" rtlCol="0">
            <a:spAutoFit/>
          </a:bodyPr>
          <a:lstStyle/>
          <a:p>
            <a:r>
              <a:rPr lang="en-US" sz="1200" dirty="0" smtClean="0"/>
              <a:t>KHA</a:t>
            </a:r>
            <a:r>
              <a:rPr lang="en-US" sz="1200" baseline="-25000" dirty="0"/>
              <a:t>L</a:t>
            </a:r>
            <a:endParaRPr lang="en-US" sz="1200" dirty="0"/>
          </a:p>
        </p:txBody>
      </p:sp>
      <p:sp>
        <p:nvSpPr>
          <p:cNvPr id="81" name="TextBox 80"/>
          <p:cNvSpPr txBox="1"/>
          <p:nvPr/>
        </p:nvSpPr>
        <p:spPr>
          <a:xfrm>
            <a:off x="7785339" y="4724400"/>
            <a:ext cx="484876" cy="276999"/>
          </a:xfrm>
          <a:prstGeom prst="rect">
            <a:avLst/>
          </a:prstGeom>
          <a:noFill/>
        </p:spPr>
        <p:txBody>
          <a:bodyPr wrap="none" rtlCol="0">
            <a:spAutoFit/>
          </a:bodyPr>
          <a:lstStyle/>
          <a:p>
            <a:r>
              <a:rPr lang="en-US" sz="1200" dirty="0" smtClean="0"/>
              <a:t>TOR</a:t>
            </a:r>
            <a:r>
              <a:rPr lang="en-US" sz="1200" baseline="-25000" dirty="0"/>
              <a:t>L</a:t>
            </a:r>
            <a:endParaRPr lang="en-US" sz="1200" dirty="0"/>
          </a:p>
        </p:txBody>
      </p:sp>
      <p:sp>
        <p:nvSpPr>
          <p:cNvPr id="82" name="TextBox 81"/>
          <p:cNvSpPr txBox="1"/>
          <p:nvPr/>
        </p:nvSpPr>
        <p:spPr>
          <a:xfrm>
            <a:off x="7785339" y="4267200"/>
            <a:ext cx="524503" cy="276999"/>
          </a:xfrm>
          <a:prstGeom prst="rect">
            <a:avLst/>
          </a:prstGeom>
          <a:noFill/>
        </p:spPr>
        <p:txBody>
          <a:bodyPr wrap="none" rtlCol="0">
            <a:spAutoFit/>
          </a:bodyPr>
          <a:lstStyle/>
          <a:p>
            <a:r>
              <a:rPr lang="en-US" sz="1200" dirty="0" smtClean="0"/>
              <a:t>MCB</a:t>
            </a:r>
            <a:r>
              <a:rPr lang="en-US" sz="1200" baseline="-25000" dirty="0"/>
              <a:t>L</a:t>
            </a:r>
          </a:p>
        </p:txBody>
      </p:sp>
      <p:sp>
        <p:nvSpPr>
          <p:cNvPr id="83" name="TextBox 82"/>
          <p:cNvSpPr txBox="1"/>
          <p:nvPr/>
        </p:nvSpPr>
        <p:spPr>
          <a:xfrm>
            <a:off x="7818281" y="3733800"/>
            <a:ext cx="543739" cy="276999"/>
          </a:xfrm>
          <a:prstGeom prst="rect">
            <a:avLst/>
          </a:prstGeom>
          <a:noFill/>
        </p:spPr>
        <p:txBody>
          <a:bodyPr wrap="none" rtlCol="0">
            <a:spAutoFit/>
          </a:bodyPr>
          <a:lstStyle/>
          <a:p>
            <a:r>
              <a:rPr lang="en-US" sz="1200" dirty="0" smtClean="0"/>
              <a:t>FUSE</a:t>
            </a:r>
            <a:r>
              <a:rPr lang="en-US" sz="1200" baseline="-25000" dirty="0"/>
              <a:t>L</a:t>
            </a:r>
          </a:p>
        </p:txBody>
      </p:sp>
      <p:cxnSp>
        <p:nvCxnSpPr>
          <p:cNvPr id="84" name="Straight Connector 83"/>
          <p:cNvCxnSpPr/>
          <p:nvPr/>
        </p:nvCxnSpPr>
        <p:spPr>
          <a:xfrm>
            <a:off x="82520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6200" y="76200"/>
            <a:ext cx="1151726" cy="369332"/>
          </a:xfrm>
          <a:prstGeom prst="rect">
            <a:avLst/>
          </a:prstGeom>
          <a:noFill/>
        </p:spPr>
        <p:txBody>
          <a:bodyPr wrap="none" rtlCol="0">
            <a:spAutoFit/>
          </a:bodyPr>
          <a:lstStyle/>
          <a:p>
            <a:r>
              <a:rPr lang="en-US" dirty="0" err="1" smtClean="0"/>
              <a:t>Rencana</a:t>
            </a:r>
            <a:r>
              <a:rPr lang="en-US" dirty="0" smtClean="0"/>
              <a:t> 5</a:t>
            </a:r>
            <a:endParaRPr lang="en-US" dirty="0"/>
          </a:p>
        </p:txBody>
      </p:sp>
      <p:sp>
        <p:nvSpPr>
          <p:cNvPr id="86"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Perencanaan sistem listrik untuk industri</a:t>
            </a:r>
            <a:endParaRPr lang="en-US" dirty="0"/>
          </a:p>
        </p:txBody>
      </p:sp>
      <p:pic>
        <p:nvPicPr>
          <p:cNvPr id="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64"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82888"/>
            <a:ext cx="580674" cy="39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5867400"/>
            <a:ext cx="602783" cy="26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952094"/>
            <a:ext cx="431018" cy="3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96"/>
          <p:cNvPicPr>
            <a:picLocks noChangeAspect="1" noChangeArrowheads="1"/>
          </p:cNvPicPr>
          <p:nvPr/>
        </p:nvPicPr>
        <p:blipFill>
          <a:blip r:embed="rId6" cstate="print">
            <a:lum bright="-40000" contrast="-40000"/>
            <a:extLst>
              <a:ext uri="{28A0092B-C50C-407E-A947-70E740481C1C}">
                <a14:useLocalDpi xmlns:a14="http://schemas.microsoft.com/office/drawing/2010/main" val="0"/>
              </a:ext>
            </a:extLst>
          </a:blip>
          <a:srcRect/>
          <a:stretch>
            <a:fillRect/>
          </a:stretch>
        </p:blipFill>
        <p:spPr bwMode="auto">
          <a:xfrm>
            <a:off x="8207642" y="5951111"/>
            <a:ext cx="479158" cy="45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8" name="Straight Connector 97"/>
          <p:cNvCxnSpPr/>
          <p:nvPr/>
        </p:nvCxnSpPr>
        <p:spPr>
          <a:xfrm>
            <a:off x="699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endCxn id="87" idx="0"/>
          </p:cNvCxnSpPr>
          <p:nvPr/>
        </p:nvCxnSpPr>
        <p:spPr>
          <a:xfrm>
            <a:off x="886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00" name="TextBox 99"/>
          <p:cNvSpPr txBox="1"/>
          <p:nvPr/>
        </p:nvSpPr>
        <p:spPr>
          <a:xfrm>
            <a:off x="228600" y="5257800"/>
            <a:ext cx="667170" cy="461665"/>
          </a:xfrm>
          <a:prstGeom prst="rect">
            <a:avLst/>
          </a:prstGeom>
          <a:noFill/>
        </p:spPr>
        <p:txBody>
          <a:bodyPr wrap="none" rtlCol="0">
            <a:spAutoFit/>
          </a:bodyPr>
          <a:lstStyle/>
          <a:p>
            <a:r>
              <a:rPr lang="en-US" sz="1200" dirty="0" smtClean="0"/>
              <a:t>KHA</a:t>
            </a:r>
            <a:r>
              <a:rPr lang="en-US" sz="1200" baseline="-25000" dirty="0" smtClean="0"/>
              <a:t>M1</a:t>
            </a:r>
            <a:r>
              <a:rPr lang="en-US" sz="1200" dirty="0" smtClean="0"/>
              <a:t>=</a:t>
            </a:r>
          </a:p>
          <a:p>
            <a:r>
              <a:rPr lang="en-US" sz="1200" dirty="0" smtClean="0"/>
              <a:t>167,8 A</a:t>
            </a:r>
            <a:endParaRPr lang="en-US" sz="1200" dirty="0"/>
          </a:p>
        </p:txBody>
      </p:sp>
      <p:sp>
        <p:nvSpPr>
          <p:cNvPr id="101" name="TextBox 100"/>
          <p:cNvSpPr txBox="1"/>
          <p:nvPr/>
        </p:nvSpPr>
        <p:spPr>
          <a:xfrm>
            <a:off x="228600" y="4724400"/>
            <a:ext cx="658001" cy="461665"/>
          </a:xfrm>
          <a:prstGeom prst="rect">
            <a:avLst/>
          </a:prstGeom>
          <a:noFill/>
        </p:spPr>
        <p:txBody>
          <a:bodyPr wrap="none" rtlCol="0">
            <a:spAutoFit/>
          </a:bodyPr>
          <a:lstStyle/>
          <a:p>
            <a:r>
              <a:rPr lang="en-US" sz="1200" dirty="0" smtClean="0"/>
              <a:t>TOR</a:t>
            </a:r>
            <a:r>
              <a:rPr lang="en-US" sz="1200" baseline="-25000" dirty="0" smtClean="0"/>
              <a:t>M1</a:t>
            </a:r>
            <a:r>
              <a:rPr lang="en-US" sz="1200" dirty="0"/>
              <a:t>=</a:t>
            </a:r>
          </a:p>
          <a:p>
            <a:r>
              <a:rPr lang="en-US" sz="1200" dirty="0" smtClean="0"/>
              <a:t>147,6 A</a:t>
            </a:r>
            <a:endParaRPr lang="en-US" sz="1200" dirty="0"/>
          </a:p>
        </p:txBody>
      </p:sp>
      <p:sp>
        <p:nvSpPr>
          <p:cNvPr id="102" name="TextBox 101"/>
          <p:cNvSpPr txBox="1"/>
          <p:nvPr/>
        </p:nvSpPr>
        <p:spPr>
          <a:xfrm>
            <a:off x="228600" y="4267200"/>
            <a:ext cx="697627" cy="461665"/>
          </a:xfrm>
          <a:prstGeom prst="rect">
            <a:avLst/>
          </a:prstGeom>
          <a:noFill/>
        </p:spPr>
        <p:txBody>
          <a:bodyPr wrap="none" rtlCol="0">
            <a:spAutoFit/>
          </a:bodyPr>
          <a:lstStyle/>
          <a:p>
            <a:r>
              <a:rPr lang="en-US" sz="1200" dirty="0" smtClean="0"/>
              <a:t>MCB</a:t>
            </a:r>
            <a:r>
              <a:rPr lang="en-US" sz="1200" baseline="-25000" dirty="0" smtClean="0"/>
              <a:t>M1</a:t>
            </a:r>
            <a:r>
              <a:rPr lang="en-US" sz="1200" dirty="0"/>
              <a:t>=</a:t>
            </a:r>
          </a:p>
          <a:p>
            <a:r>
              <a:rPr lang="en-US" sz="1200" dirty="0" smtClean="0"/>
              <a:t>201,3 A</a:t>
            </a:r>
            <a:endParaRPr lang="en-US" sz="1200" dirty="0"/>
          </a:p>
        </p:txBody>
      </p:sp>
      <p:sp>
        <p:nvSpPr>
          <p:cNvPr id="103" name="TextBox 102"/>
          <p:cNvSpPr txBox="1"/>
          <p:nvPr/>
        </p:nvSpPr>
        <p:spPr>
          <a:xfrm>
            <a:off x="261542" y="3733800"/>
            <a:ext cx="716863" cy="461665"/>
          </a:xfrm>
          <a:prstGeom prst="rect">
            <a:avLst/>
          </a:prstGeom>
          <a:noFill/>
        </p:spPr>
        <p:txBody>
          <a:bodyPr wrap="none" rtlCol="0">
            <a:spAutoFit/>
          </a:bodyPr>
          <a:lstStyle/>
          <a:p>
            <a:r>
              <a:rPr lang="en-US" sz="1200" dirty="0" smtClean="0"/>
              <a:t>FUSE</a:t>
            </a:r>
            <a:r>
              <a:rPr lang="en-US" sz="1200" baseline="-25000" dirty="0" smtClean="0"/>
              <a:t>M1</a:t>
            </a:r>
            <a:r>
              <a:rPr lang="en-US" sz="1200" dirty="0"/>
              <a:t>=</a:t>
            </a:r>
          </a:p>
          <a:p>
            <a:r>
              <a:rPr lang="en-US" sz="1200" dirty="0" smtClean="0"/>
              <a:t>536,9 A</a:t>
            </a:r>
            <a:endParaRPr lang="en-US" sz="1200" dirty="0"/>
          </a:p>
        </p:txBody>
      </p:sp>
      <p:cxnSp>
        <p:nvCxnSpPr>
          <p:cNvPr id="104" name="Straight Connector 103"/>
          <p:cNvCxnSpPr/>
          <p:nvPr/>
        </p:nvCxnSpPr>
        <p:spPr>
          <a:xfrm>
            <a:off x="1432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619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06" name="TextBox 105"/>
          <p:cNvSpPr txBox="1"/>
          <p:nvPr/>
        </p:nvSpPr>
        <p:spPr>
          <a:xfrm>
            <a:off x="961765" y="5257800"/>
            <a:ext cx="667170" cy="461665"/>
          </a:xfrm>
          <a:prstGeom prst="rect">
            <a:avLst/>
          </a:prstGeom>
          <a:noFill/>
        </p:spPr>
        <p:txBody>
          <a:bodyPr wrap="none" rtlCol="0">
            <a:spAutoFit/>
          </a:bodyPr>
          <a:lstStyle/>
          <a:p>
            <a:r>
              <a:rPr lang="en-US" sz="1200" dirty="0" smtClean="0"/>
              <a:t>KHA</a:t>
            </a:r>
            <a:r>
              <a:rPr lang="en-US" sz="1200" baseline="-25000" dirty="0" smtClean="0"/>
              <a:t>M2</a:t>
            </a:r>
            <a:r>
              <a:rPr lang="en-US" sz="1200" dirty="0"/>
              <a:t>=</a:t>
            </a:r>
          </a:p>
          <a:p>
            <a:r>
              <a:rPr lang="en-US" sz="1200" dirty="0"/>
              <a:t>167,8 </a:t>
            </a:r>
            <a:r>
              <a:rPr lang="en-US" sz="1200" dirty="0" smtClean="0"/>
              <a:t>A</a:t>
            </a:r>
            <a:endParaRPr lang="en-US" sz="1200" dirty="0"/>
          </a:p>
        </p:txBody>
      </p:sp>
      <p:sp>
        <p:nvSpPr>
          <p:cNvPr id="107" name="TextBox 106"/>
          <p:cNvSpPr txBox="1"/>
          <p:nvPr/>
        </p:nvSpPr>
        <p:spPr>
          <a:xfrm>
            <a:off x="961765" y="4724400"/>
            <a:ext cx="662361" cy="461665"/>
          </a:xfrm>
          <a:prstGeom prst="rect">
            <a:avLst/>
          </a:prstGeom>
          <a:noFill/>
        </p:spPr>
        <p:txBody>
          <a:bodyPr wrap="none" rtlCol="0">
            <a:spAutoFit/>
          </a:bodyPr>
          <a:lstStyle/>
          <a:p>
            <a:r>
              <a:rPr lang="en-US" sz="1200" dirty="0" smtClean="0"/>
              <a:t>TOR</a:t>
            </a:r>
            <a:r>
              <a:rPr lang="en-US" sz="1200" baseline="-25000" dirty="0" smtClean="0"/>
              <a:t>M2</a:t>
            </a:r>
            <a:r>
              <a:rPr lang="en-US" sz="1200" dirty="0"/>
              <a:t>=</a:t>
            </a:r>
          </a:p>
          <a:p>
            <a:r>
              <a:rPr lang="en-US" sz="1200" dirty="0"/>
              <a:t>147,6 </a:t>
            </a:r>
            <a:r>
              <a:rPr lang="en-US" sz="1200" dirty="0" smtClean="0"/>
              <a:t>A</a:t>
            </a:r>
            <a:endParaRPr lang="en-US" sz="1200" dirty="0"/>
          </a:p>
        </p:txBody>
      </p:sp>
      <p:sp>
        <p:nvSpPr>
          <p:cNvPr id="108" name="TextBox 107"/>
          <p:cNvSpPr txBox="1"/>
          <p:nvPr/>
        </p:nvSpPr>
        <p:spPr>
          <a:xfrm>
            <a:off x="961765" y="4267200"/>
            <a:ext cx="697627" cy="461665"/>
          </a:xfrm>
          <a:prstGeom prst="rect">
            <a:avLst/>
          </a:prstGeom>
          <a:noFill/>
        </p:spPr>
        <p:txBody>
          <a:bodyPr wrap="none" rtlCol="0">
            <a:spAutoFit/>
          </a:bodyPr>
          <a:lstStyle/>
          <a:p>
            <a:r>
              <a:rPr lang="en-US" sz="1200" dirty="0" smtClean="0"/>
              <a:t>MCB</a:t>
            </a:r>
            <a:r>
              <a:rPr lang="en-US" sz="1200" baseline="-25000" dirty="0" smtClean="0"/>
              <a:t>M2</a:t>
            </a:r>
            <a:r>
              <a:rPr lang="en-US" sz="1200" dirty="0"/>
              <a:t>=</a:t>
            </a:r>
          </a:p>
          <a:p>
            <a:r>
              <a:rPr lang="en-US" sz="1200" dirty="0"/>
              <a:t>201,3 </a:t>
            </a:r>
            <a:r>
              <a:rPr lang="en-US" sz="1200" dirty="0" smtClean="0"/>
              <a:t>A</a:t>
            </a:r>
            <a:endParaRPr lang="en-US" sz="1200" dirty="0"/>
          </a:p>
        </p:txBody>
      </p:sp>
      <p:sp>
        <p:nvSpPr>
          <p:cNvPr id="109" name="TextBox 108"/>
          <p:cNvSpPr txBox="1"/>
          <p:nvPr/>
        </p:nvSpPr>
        <p:spPr>
          <a:xfrm>
            <a:off x="994707" y="3733800"/>
            <a:ext cx="716863" cy="461665"/>
          </a:xfrm>
          <a:prstGeom prst="rect">
            <a:avLst/>
          </a:prstGeom>
          <a:noFill/>
        </p:spPr>
        <p:txBody>
          <a:bodyPr wrap="none" rtlCol="0">
            <a:spAutoFit/>
          </a:bodyPr>
          <a:lstStyle/>
          <a:p>
            <a:r>
              <a:rPr lang="en-US" sz="1200" dirty="0" smtClean="0"/>
              <a:t>FUSE</a:t>
            </a:r>
            <a:r>
              <a:rPr lang="en-US" sz="1200" baseline="-25000" dirty="0" smtClean="0"/>
              <a:t>M2</a:t>
            </a:r>
            <a:r>
              <a:rPr lang="en-US" sz="1200" dirty="0"/>
              <a:t>=</a:t>
            </a:r>
          </a:p>
          <a:p>
            <a:r>
              <a:rPr lang="en-US" sz="1200" dirty="0"/>
              <a:t>536,9 </a:t>
            </a:r>
            <a:r>
              <a:rPr lang="en-US" sz="1200" dirty="0" smtClean="0"/>
              <a:t>A</a:t>
            </a:r>
            <a:endParaRPr lang="en-US" sz="1200" dirty="0"/>
          </a:p>
        </p:txBody>
      </p:sp>
      <p:cxnSp>
        <p:nvCxnSpPr>
          <p:cNvPr id="110" name="Straight Connector 109"/>
          <p:cNvCxnSpPr/>
          <p:nvPr/>
        </p:nvCxnSpPr>
        <p:spPr>
          <a:xfrm>
            <a:off x="219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38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12" name="TextBox 111"/>
          <p:cNvSpPr txBox="1"/>
          <p:nvPr/>
        </p:nvSpPr>
        <p:spPr>
          <a:xfrm>
            <a:off x="1723765" y="5257800"/>
            <a:ext cx="667170" cy="461665"/>
          </a:xfrm>
          <a:prstGeom prst="rect">
            <a:avLst/>
          </a:prstGeom>
          <a:noFill/>
        </p:spPr>
        <p:txBody>
          <a:bodyPr wrap="none" rtlCol="0">
            <a:spAutoFit/>
          </a:bodyPr>
          <a:lstStyle/>
          <a:p>
            <a:r>
              <a:rPr lang="en-US" sz="1200" dirty="0" smtClean="0"/>
              <a:t>KHA</a:t>
            </a:r>
            <a:r>
              <a:rPr lang="en-US" sz="1200" baseline="-25000" dirty="0" smtClean="0"/>
              <a:t>M3</a:t>
            </a:r>
            <a:r>
              <a:rPr lang="en-US" sz="1200" dirty="0"/>
              <a:t>=</a:t>
            </a:r>
          </a:p>
          <a:p>
            <a:r>
              <a:rPr lang="en-US" sz="1200" dirty="0" smtClean="0"/>
              <a:t>67,1 A</a:t>
            </a:r>
            <a:endParaRPr lang="en-US" sz="1200" dirty="0"/>
          </a:p>
        </p:txBody>
      </p:sp>
      <p:sp>
        <p:nvSpPr>
          <p:cNvPr id="113" name="TextBox 112"/>
          <p:cNvSpPr txBox="1"/>
          <p:nvPr/>
        </p:nvSpPr>
        <p:spPr>
          <a:xfrm>
            <a:off x="1723765" y="4724400"/>
            <a:ext cx="662361" cy="461665"/>
          </a:xfrm>
          <a:prstGeom prst="rect">
            <a:avLst/>
          </a:prstGeom>
          <a:noFill/>
        </p:spPr>
        <p:txBody>
          <a:bodyPr wrap="none" rtlCol="0">
            <a:spAutoFit/>
          </a:bodyPr>
          <a:lstStyle/>
          <a:p>
            <a:r>
              <a:rPr lang="en-US" sz="1200" dirty="0" smtClean="0"/>
              <a:t>TOR</a:t>
            </a:r>
            <a:r>
              <a:rPr lang="en-US" sz="1200" baseline="-25000" dirty="0" smtClean="0"/>
              <a:t>M3</a:t>
            </a:r>
            <a:r>
              <a:rPr lang="en-US" sz="1200" dirty="0"/>
              <a:t>=</a:t>
            </a:r>
          </a:p>
          <a:p>
            <a:r>
              <a:rPr lang="en-US" sz="1200" dirty="0" smtClean="0"/>
              <a:t>59,1 A</a:t>
            </a:r>
            <a:endParaRPr lang="en-US" sz="1200" dirty="0"/>
          </a:p>
        </p:txBody>
      </p:sp>
      <p:sp>
        <p:nvSpPr>
          <p:cNvPr id="114" name="TextBox 113"/>
          <p:cNvSpPr txBox="1"/>
          <p:nvPr/>
        </p:nvSpPr>
        <p:spPr>
          <a:xfrm>
            <a:off x="1723765" y="4267200"/>
            <a:ext cx="697627" cy="461665"/>
          </a:xfrm>
          <a:prstGeom prst="rect">
            <a:avLst/>
          </a:prstGeom>
          <a:noFill/>
        </p:spPr>
        <p:txBody>
          <a:bodyPr wrap="none" rtlCol="0">
            <a:spAutoFit/>
          </a:bodyPr>
          <a:lstStyle/>
          <a:p>
            <a:r>
              <a:rPr lang="en-US" sz="1200" dirty="0" smtClean="0"/>
              <a:t>MCB</a:t>
            </a:r>
            <a:r>
              <a:rPr lang="en-US" sz="1200" baseline="-25000" dirty="0" smtClean="0"/>
              <a:t>M3</a:t>
            </a:r>
            <a:r>
              <a:rPr lang="en-US" sz="1200" dirty="0"/>
              <a:t>=</a:t>
            </a:r>
          </a:p>
          <a:p>
            <a:r>
              <a:rPr lang="en-US" sz="1200" dirty="0" smtClean="0"/>
              <a:t>134,2 A</a:t>
            </a:r>
            <a:endParaRPr lang="en-US" sz="1200" dirty="0"/>
          </a:p>
        </p:txBody>
      </p:sp>
      <p:sp>
        <p:nvSpPr>
          <p:cNvPr id="115" name="TextBox 114"/>
          <p:cNvSpPr txBox="1"/>
          <p:nvPr/>
        </p:nvSpPr>
        <p:spPr>
          <a:xfrm>
            <a:off x="1756707" y="3733800"/>
            <a:ext cx="716863" cy="461665"/>
          </a:xfrm>
          <a:prstGeom prst="rect">
            <a:avLst/>
          </a:prstGeom>
          <a:noFill/>
        </p:spPr>
        <p:txBody>
          <a:bodyPr wrap="none" rtlCol="0">
            <a:spAutoFit/>
          </a:bodyPr>
          <a:lstStyle/>
          <a:p>
            <a:r>
              <a:rPr lang="en-US" sz="1200" dirty="0" smtClean="0"/>
              <a:t>FUSE</a:t>
            </a:r>
            <a:r>
              <a:rPr lang="en-US" sz="1200" baseline="-25000" dirty="0" smtClean="0"/>
              <a:t>M3</a:t>
            </a:r>
            <a:r>
              <a:rPr lang="en-US" sz="1200" dirty="0"/>
              <a:t>=</a:t>
            </a:r>
          </a:p>
          <a:p>
            <a:r>
              <a:rPr lang="en-US" sz="1200" dirty="0" smtClean="0"/>
              <a:t>214,7 A</a:t>
            </a:r>
            <a:endParaRPr lang="en-US" sz="1200" dirty="0"/>
          </a:p>
        </p:txBody>
      </p:sp>
      <p:cxnSp>
        <p:nvCxnSpPr>
          <p:cNvPr id="116" name="Straight Connector 115"/>
          <p:cNvCxnSpPr/>
          <p:nvPr/>
        </p:nvCxnSpPr>
        <p:spPr>
          <a:xfrm>
            <a:off x="29088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0966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18" name="TextBox 117"/>
          <p:cNvSpPr txBox="1"/>
          <p:nvPr/>
        </p:nvSpPr>
        <p:spPr>
          <a:xfrm>
            <a:off x="2438400" y="5257800"/>
            <a:ext cx="667170" cy="461665"/>
          </a:xfrm>
          <a:prstGeom prst="rect">
            <a:avLst/>
          </a:prstGeom>
          <a:noFill/>
        </p:spPr>
        <p:txBody>
          <a:bodyPr wrap="none" rtlCol="0">
            <a:spAutoFit/>
          </a:bodyPr>
          <a:lstStyle/>
          <a:p>
            <a:r>
              <a:rPr lang="en-US" sz="1200" dirty="0" smtClean="0"/>
              <a:t>KHA</a:t>
            </a:r>
            <a:r>
              <a:rPr lang="en-US" sz="1200" baseline="-25000" dirty="0" smtClean="0"/>
              <a:t>M4</a:t>
            </a:r>
            <a:r>
              <a:rPr lang="en-US" sz="1200" dirty="0"/>
              <a:t>=</a:t>
            </a:r>
          </a:p>
          <a:p>
            <a:r>
              <a:rPr lang="en-US" sz="1200" dirty="0"/>
              <a:t>67,1 </a:t>
            </a:r>
            <a:r>
              <a:rPr lang="en-US" sz="1200" dirty="0" smtClean="0"/>
              <a:t>A</a:t>
            </a:r>
            <a:endParaRPr lang="en-US" sz="1200" dirty="0"/>
          </a:p>
        </p:txBody>
      </p:sp>
      <p:sp>
        <p:nvSpPr>
          <p:cNvPr id="119" name="TextBox 118"/>
          <p:cNvSpPr txBox="1"/>
          <p:nvPr/>
        </p:nvSpPr>
        <p:spPr>
          <a:xfrm>
            <a:off x="2438400" y="4724400"/>
            <a:ext cx="658001" cy="461665"/>
          </a:xfrm>
          <a:prstGeom prst="rect">
            <a:avLst/>
          </a:prstGeom>
          <a:noFill/>
        </p:spPr>
        <p:txBody>
          <a:bodyPr wrap="none" rtlCol="0">
            <a:spAutoFit/>
          </a:bodyPr>
          <a:lstStyle/>
          <a:p>
            <a:r>
              <a:rPr lang="en-US" sz="1200" dirty="0" smtClean="0"/>
              <a:t>TOR</a:t>
            </a:r>
            <a:r>
              <a:rPr lang="en-US" sz="1200" baseline="-25000" dirty="0" smtClean="0"/>
              <a:t>M4</a:t>
            </a:r>
            <a:r>
              <a:rPr lang="en-US" sz="1200" dirty="0"/>
              <a:t>=</a:t>
            </a:r>
          </a:p>
          <a:p>
            <a:r>
              <a:rPr lang="en-US" sz="1200" dirty="0"/>
              <a:t>59,1 </a:t>
            </a:r>
            <a:r>
              <a:rPr lang="en-US" sz="1200" dirty="0" smtClean="0"/>
              <a:t>A</a:t>
            </a:r>
            <a:endParaRPr lang="en-US" sz="1200" dirty="0"/>
          </a:p>
        </p:txBody>
      </p:sp>
      <p:sp>
        <p:nvSpPr>
          <p:cNvPr id="120" name="TextBox 119"/>
          <p:cNvSpPr txBox="1"/>
          <p:nvPr/>
        </p:nvSpPr>
        <p:spPr>
          <a:xfrm>
            <a:off x="2438400" y="4267200"/>
            <a:ext cx="697627" cy="461665"/>
          </a:xfrm>
          <a:prstGeom prst="rect">
            <a:avLst/>
          </a:prstGeom>
          <a:noFill/>
        </p:spPr>
        <p:txBody>
          <a:bodyPr wrap="none" rtlCol="0">
            <a:spAutoFit/>
          </a:bodyPr>
          <a:lstStyle/>
          <a:p>
            <a:r>
              <a:rPr lang="en-US" sz="1200" dirty="0" smtClean="0"/>
              <a:t>MCB</a:t>
            </a:r>
            <a:r>
              <a:rPr lang="en-US" sz="1200" baseline="-25000" dirty="0" smtClean="0"/>
              <a:t>M4</a:t>
            </a:r>
            <a:r>
              <a:rPr lang="en-US" sz="1200" dirty="0"/>
              <a:t>=</a:t>
            </a:r>
          </a:p>
          <a:p>
            <a:r>
              <a:rPr lang="en-US" sz="1200" dirty="0"/>
              <a:t>134,2 </a:t>
            </a:r>
            <a:r>
              <a:rPr lang="en-US" sz="1200" dirty="0" smtClean="0"/>
              <a:t>A</a:t>
            </a:r>
            <a:endParaRPr lang="en-US" sz="1200" dirty="0"/>
          </a:p>
        </p:txBody>
      </p:sp>
      <p:sp>
        <p:nvSpPr>
          <p:cNvPr id="121" name="TextBox 120"/>
          <p:cNvSpPr txBox="1"/>
          <p:nvPr/>
        </p:nvSpPr>
        <p:spPr>
          <a:xfrm>
            <a:off x="2471342" y="3733800"/>
            <a:ext cx="716863" cy="461665"/>
          </a:xfrm>
          <a:prstGeom prst="rect">
            <a:avLst/>
          </a:prstGeom>
          <a:noFill/>
        </p:spPr>
        <p:txBody>
          <a:bodyPr wrap="none" rtlCol="0">
            <a:spAutoFit/>
          </a:bodyPr>
          <a:lstStyle/>
          <a:p>
            <a:r>
              <a:rPr lang="en-US" sz="1200" dirty="0" smtClean="0"/>
              <a:t>FUSE</a:t>
            </a:r>
            <a:r>
              <a:rPr lang="en-US" sz="1200" baseline="-25000" dirty="0" smtClean="0"/>
              <a:t>M4</a:t>
            </a:r>
            <a:r>
              <a:rPr lang="en-US" sz="1200" dirty="0"/>
              <a:t>=</a:t>
            </a:r>
          </a:p>
          <a:p>
            <a:r>
              <a:rPr lang="en-US" sz="1200" dirty="0"/>
              <a:t>214,7 </a:t>
            </a:r>
            <a:r>
              <a:rPr lang="en-US" sz="1200" dirty="0" smtClean="0"/>
              <a:t>A</a:t>
            </a:r>
            <a:endParaRPr lang="en-US" sz="1200" dirty="0"/>
          </a:p>
        </p:txBody>
      </p:sp>
      <p:cxnSp>
        <p:nvCxnSpPr>
          <p:cNvPr id="122" name="Straight Connector 121"/>
          <p:cNvCxnSpPr/>
          <p:nvPr/>
        </p:nvCxnSpPr>
        <p:spPr>
          <a:xfrm>
            <a:off x="3641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829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24" name="TextBox 123"/>
          <p:cNvSpPr txBox="1"/>
          <p:nvPr/>
        </p:nvSpPr>
        <p:spPr>
          <a:xfrm>
            <a:off x="3171565" y="5257800"/>
            <a:ext cx="667170" cy="461665"/>
          </a:xfrm>
          <a:prstGeom prst="rect">
            <a:avLst/>
          </a:prstGeom>
          <a:noFill/>
        </p:spPr>
        <p:txBody>
          <a:bodyPr wrap="none" rtlCol="0">
            <a:spAutoFit/>
          </a:bodyPr>
          <a:lstStyle/>
          <a:p>
            <a:r>
              <a:rPr lang="en-US" sz="1200" dirty="0" smtClean="0"/>
              <a:t>KHA</a:t>
            </a:r>
            <a:r>
              <a:rPr lang="en-US" sz="1200" baseline="-25000" dirty="0" smtClean="0"/>
              <a:t>M5</a:t>
            </a:r>
            <a:r>
              <a:rPr lang="en-US" sz="1200" dirty="0"/>
              <a:t>=</a:t>
            </a:r>
          </a:p>
          <a:p>
            <a:r>
              <a:rPr lang="en-US" sz="1200" dirty="0" smtClean="0"/>
              <a:t>33,6 A</a:t>
            </a:r>
            <a:endParaRPr lang="en-US" sz="1200" dirty="0"/>
          </a:p>
        </p:txBody>
      </p:sp>
      <p:sp>
        <p:nvSpPr>
          <p:cNvPr id="125" name="TextBox 124"/>
          <p:cNvSpPr txBox="1"/>
          <p:nvPr/>
        </p:nvSpPr>
        <p:spPr>
          <a:xfrm>
            <a:off x="3171565" y="4724400"/>
            <a:ext cx="658001" cy="461665"/>
          </a:xfrm>
          <a:prstGeom prst="rect">
            <a:avLst/>
          </a:prstGeom>
          <a:noFill/>
        </p:spPr>
        <p:txBody>
          <a:bodyPr wrap="none" rtlCol="0">
            <a:spAutoFit/>
          </a:bodyPr>
          <a:lstStyle/>
          <a:p>
            <a:r>
              <a:rPr lang="en-US" sz="1200" dirty="0" smtClean="0"/>
              <a:t>TOR</a:t>
            </a:r>
            <a:r>
              <a:rPr lang="en-US" sz="1200" baseline="-25000" dirty="0" smtClean="0"/>
              <a:t>M5</a:t>
            </a:r>
            <a:r>
              <a:rPr lang="en-US" sz="1200" dirty="0"/>
              <a:t>=</a:t>
            </a:r>
          </a:p>
          <a:p>
            <a:r>
              <a:rPr lang="en-US" sz="1200" dirty="0" smtClean="0"/>
              <a:t>29,5 A</a:t>
            </a:r>
            <a:endParaRPr lang="en-US" sz="1200" dirty="0"/>
          </a:p>
        </p:txBody>
      </p:sp>
      <p:sp>
        <p:nvSpPr>
          <p:cNvPr id="126" name="TextBox 125"/>
          <p:cNvSpPr txBox="1"/>
          <p:nvPr/>
        </p:nvSpPr>
        <p:spPr>
          <a:xfrm>
            <a:off x="3171565" y="4267200"/>
            <a:ext cx="697627" cy="461665"/>
          </a:xfrm>
          <a:prstGeom prst="rect">
            <a:avLst/>
          </a:prstGeom>
          <a:noFill/>
        </p:spPr>
        <p:txBody>
          <a:bodyPr wrap="none" rtlCol="0">
            <a:spAutoFit/>
          </a:bodyPr>
          <a:lstStyle/>
          <a:p>
            <a:r>
              <a:rPr lang="en-US" sz="1200" dirty="0" smtClean="0"/>
              <a:t>MCB</a:t>
            </a:r>
            <a:r>
              <a:rPr lang="en-US" sz="1200" baseline="-25000" dirty="0" smtClean="0"/>
              <a:t>M5</a:t>
            </a:r>
            <a:r>
              <a:rPr lang="en-US" sz="1200" dirty="0"/>
              <a:t>=</a:t>
            </a:r>
          </a:p>
          <a:p>
            <a:r>
              <a:rPr lang="en-US" sz="1200" dirty="0" smtClean="0"/>
              <a:t>67,1 A</a:t>
            </a:r>
            <a:endParaRPr lang="en-US" sz="1200" dirty="0"/>
          </a:p>
        </p:txBody>
      </p:sp>
      <p:sp>
        <p:nvSpPr>
          <p:cNvPr id="127" name="TextBox 126"/>
          <p:cNvSpPr txBox="1"/>
          <p:nvPr/>
        </p:nvSpPr>
        <p:spPr>
          <a:xfrm>
            <a:off x="3204507" y="3733800"/>
            <a:ext cx="716863" cy="461665"/>
          </a:xfrm>
          <a:prstGeom prst="rect">
            <a:avLst/>
          </a:prstGeom>
          <a:noFill/>
        </p:spPr>
        <p:txBody>
          <a:bodyPr wrap="none" rtlCol="0">
            <a:spAutoFit/>
          </a:bodyPr>
          <a:lstStyle/>
          <a:p>
            <a:r>
              <a:rPr lang="en-US" sz="1200" dirty="0" smtClean="0"/>
              <a:t>FUSE</a:t>
            </a:r>
            <a:r>
              <a:rPr lang="en-US" sz="1200" baseline="-25000" dirty="0" smtClean="0"/>
              <a:t>M5</a:t>
            </a:r>
            <a:r>
              <a:rPr lang="en-US" sz="1200" dirty="0"/>
              <a:t>=</a:t>
            </a:r>
          </a:p>
          <a:p>
            <a:r>
              <a:rPr lang="en-US" sz="1200" dirty="0" smtClean="0"/>
              <a:t>107,4 A</a:t>
            </a:r>
            <a:endParaRPr lang="en-US" sz="1200" dirty="0"/>
          </a:p>
        </p:txBody>
      </p:sp>
      <p:cxnSp>
        <p:nvCxnSpPr>
          <p:cNvPr id="128" name="Straight Connector 127"/>
          <p:cNvCxnSpPr/>
          <p:nvPr/>
        </p:nvCxnSpPr>
        <p:spPr>
          <a:xfrm>
            <a:off x="44039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5917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30" name="TextBox 129"/>
          <p:cNvSpPr txBox="1"/>
          <p:nvPr/>
        </p:nvSpPr>
        <p:spPr>
          <a:xfrm>
            <a:off x="3933565" y="5257800"/>
            <a:ext cx="667170" cy="461665"/>
          </a:xfrm>
          <a:prstGeom prst="rect">
            <a:avLst/>
          </a:prstGeom>
          <a:noFill/>
        </p:spPr>
        <p:txBody>
          <a:bodyPr wrap="none" rtlCol="0">
            <a:spAutoFit/>
          </a:bodyPr>
          <a:lstStyle/>
          <a:p>
            <a:r>
              <a:rPr lang="en-US" sz="1200" dirty="0" smtClean="0"/>
              <a:t>KHA</a:t>
            </a:r>
            <a:r>
              <a:rPr lang="en-US" sz="1200" baseline="-25000" dirty="0" smtClean="0"/>
              <a:t>M6</a:t>
            </a:r>
            <a:r>
              <a:rPr lang="en-US" sz="1200" dirty="0"/>
              <a:t>=</a:t>
            </a:r>
          </a:p>
          <a:p>
            <a:r>
              <a:rPr lang="en-US" sz="1200" dirty="0"/>
              <a:t>33,6 </a:t>
            </a:r>
            <a:r>
              <a:rPr lang="en-US" sz="1200" dirty="0" smtClean="0"/>
              <a:t>A</a:t>
            </a:r>
            <a:endParaRPr lang="en-US" sz="1200" dirty="0"/>
          </a:p>
        </p:txBody>
      </p:sp>
      <p:sp>
        <p:nvSpPr>
          <p:cNvPr id="131" name="TextBox 130"/>
          <p:cNvSpPr txBox="1"/>
          <p:nvPr/>
        </p:nvSpPr>
        <p:spPr>
          <a:xfrm>
            <a:off x="3933565" y="4724400"/>
            <a:ext cx="658001" cy="461665"/>
          </a:xfrm>
          <a:prstGeom prst="rect">
            <a:avLst/>
          </a:prstGeom>
          <a:noFill/>
        </p:spPr>
        <p:txBody>
          <a:bodyPr wrap="none" rtlCol="0">
            <a:spAutoFit/>
          </a:bodyPr>
          <a:lstStyle/>
          <a:p>
            <a:r>
              <a:rPr lang="en-US" sz="1200" dirty="0" smtClean="0"/>
              <a:t>TOR</a:t>
            </a:r>
            <a:r>
              <a:rPr lang="en-US" sz="1200" baseline="-25000" dirty="0" smtClean="0"/>
              <a:t>M6</a:t>
            </a:r>
            <a:r>
              <a:rPr lang="en-US" sz="1200" dirty="0"/>
              <a:t>=</a:t>
            </a:r>
          </a:p>
          <a:p>
            <a:r>
              <a:rPr lang="en-US" sz="1200" dirty="0"/>
              <a:t>29,5 </a:t>
            </a:r>
            <a:r>
              <a:rPr lang="en-US" sz="1200" dirty="0" smtClean="0"/>
              <a:t>A</a:t>
            </a:r>
            <a:endParaRPr lang="en-US" sz="1200" dirty="0"/>
          </a:p>
        </p:txBody>
      </p:sp>
      <p:sp>
        <p:nvSpPr>
          <p:cNvPr id="132" name="TextBox 131"/>
          <p:cNvSpPr txBox="1"/>
          <p:nvPr/>
        </p:nvSpPr>
        <p:spPr>
          <a:xfrm>
            <a:off x="3933565" y="4267200"/>
            <a:ext cx="697627" cy="461665"/>
          </a:xfrm>
          <a:prstGeom prst="rect">
            <a:avLst/>
          </a:prstGeom>
          <a:noFill/>
        </p:spPr>
        <p:txBody>
          <a:bodyPr wrap="none" rtlCol="0">
            <a:spAutoFit/>
          </a:bodyPr>
          <a:lstStyle/>
          <a:p>
            <a:r>
              <a:rPr lang="en-US" sz="1200" dirty="0" smtClean="0"/>
              <a:t>MCB</a:t>
            </a:r>
            <a:r>
              <a:rPr lang="en-US" sz="1200" baseline="-25000" dirty="0" smtClean="0"/>
              <a:t>M6</a:t>
            </a:r>
            <a:r>
              <a:rPr lang="en-US" sz="1200" dirty="0"/>
              <a:t>=</a:t>
            </a:r>
          </a:p>
          <a:p>
            <a:r>
              <a:rPr lang="en-US" sz="1200" dirty="0"/>
              <a:t>67,1 </a:t>
            </a:r>
            <a:r>
              <a:rPr lang="en-US" sz="1200" dirty="0" smtClean="0"/>
              <a:t>A</a:t>
            </a:r>
            <a:endParaRPr lang="en-US" sz="1200" dirty="0"/>
          </a:p>
        </p:txBody>
      </p:sp>
      <p:sp>
        <p:nvSpPr>
          <p:cNvPr id="133" name="TextBox 132"/>
          <p:cNvSpPr txBox="1"/>
          <p:nvPr/>
        </p:nvSpPr>
        <p:spPr>
          <a:xfrm>
            <a:off x="3966507" y="3733800"/>
            <a:ext cx="716863" cy="461665"/>
          </a:xfrm>
          <a:prstGeom prst="rect">
            <a:avLst/>
          </a:prstGeom>
          <a:noFill/>
        </p:spPr>
        <p:txBody>
          <a:bodyPr wrap="none" rtlCol="0">
            <a:spAutoFit/>
          </a:bodyPr>
          <a:lstStyle/>
          <a:p>
            <a:r>
              <a:rPr lang="en-US" sz="1200" dirty="0" smtClean="0"/>
              <a:t>FUSE</a:t>
            </a:r>
            <a:r>
              <a:rPr lang="en-US" sz="1200" baseline="-25000" dirty="0" smtClean="0"/>
              <a:t>M6</a:t>
            </a:r>
            <a:r>
              <a:rPr lang="en-US" sz="1200" dirty="0"/>
              <a:t>=</a:t>
            </a:r>
          </a:p>
          <a:p>
            <a:r>
              <a:rPr lang="en-US" sz="1200" dirty="0"/>
              <a:t>107,4 </a:t>
            </a:r>
            <a:r>
              <a:rPr lang="en-US" sz="1200" dirty="0" smtClean="0"/>
              <a:t>A</a:t>
            </a:r>
            <a:endParaRPr lang="en-US" sz="1200" dirty="0"/>
          </a:p>
        </p:txBody>
      </p:sp>
      <p:cxnSp>
        <p:nvCxnSpPr>
          <p:cNvPr id="134" name="Straight Connector 133"/>
          <p:cNvCxnSpPr/>
          <p:nvPr/>
        </p:nvCxnSpPr>
        <p:spPr>
          <a:xfrm>
            <a:off x="5271028"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458801"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36" name="TextBox 135"/>
          <p:cNvSpPr txBox="1"/>
          <p:nvPr/>
        </p:nvSpPr>
        <p:spPr>
          <a:xfrm>
            <a:off x="4800600" y="5257800"/>
            <a:ext cx="667170" cy="461665"/>
          </a:xfrm>
          <a:prstGeom prst="rect">
            <a:avLst/>
          </a:prstGeom>
          <a:noFill/>
        </p:spPr>
        <p:txBody>
          <a:bodyPr wrap="none" rtlCol="0">
            <a:spAutoFit/>
          </a:bodyPr>
          <a:lstStyle/>
          <a:p>
            <a:r>
              <a:rPr lang="en-US" sz="1200" dirty="0" smtClean="0"/>
              <a:t>KHA</a:t>
            </a:r>
            <a:r>
              <a:rPr lang="en-US" sz="1200" baseline="-25000" dirty="0" smtClean="0"/>
              <a:t>M7</a:t>
            </a:r>
            <a:r>
              <a:rPr lang="en-US" sz="1200" dirty="0" smtClean="0"/>
              <a:t>=</a:t>
            </a:r>
            <a:endParaRPr lang="en-US" sz="1200" dirty="0"/>
          </a:p>
          <a:p>
            <a:r>
              <a:rPr lang="en-US" sz="1200" dirty="0" smtClean="0"/>
              <a:t>16,8 A</a:t>
            </a:r>
            <a:endParaRPr lang="en-US" sz="1200" dirty="0"/>
          </a:p>
        </p:txBody>
      </p:sp>
      <p:sp>
        <p:nvSpPr>
          <p:cNvPr id="137" name="TextBox 136"/>
          <p:cNvSpPr txBox="1"/>
          <p:nvPr/>
        </p:nvSpPr>
        <p:spPr>
          <a:xfrm>
            <a:off x="4800600" y="4724400"/>
            <a:ext cx="658001" cy="461665"/>
          </a:xfrm>
          <a:prstGeom prst="rect">
            <a:avLst/>
          </a:prstGeom>
          <a:noFill/>
        </p:spPr>
        <p:txBody>
          <a:bodyPr wrap="none" rtlCol="0">
            <a:spAutoFit/>
          </a:bodyPr>
          <a:lstStyle/>
          <a:p>
            <a:r>
              <a:rPr lang="en-US" sz="1200" dirty="0" smtClean="0"/>
              <a:t>TOR</a:t>
            </a:r>
            <a:r>
              <a:rPr lang="en-US" sz="1200" baseline="-25000" dirty="0" smtClean="0"/>
              <a:t>M7</a:t>
            </a:r>
            <a:r>
              <a:rPr lang="en-US" sz="1200" dirty="0"/>
              <a:t>=</a:t>
            </a:r>
          </a:p>
          <a:p>
            <a:r>
              <a:rPr lang="en-US" sz="1200" dirty="0" smtClean="0"/>
              <a:t>14,8A</a:t>
            </a:r>
            <a:endParaRPr lang="en-US" sz="1200" dirty="0"/>
          </a:p>
        </p:txBody>
      </p:sp>
      <p:sp>
        <p:nvSpPr>
          <p:cNvPr id="138" name="TextBox 137"/>
          <p:cNvSpPr txBox="1"/>
          <p:nvPr/>
        </p:nvSpPr>
        <p:spPr>
          <a:xfrm>
            <a:off x="4800600" y="4267200"/>
            <a:ext cx="697627" cy="461665"/>
          </a:xfrm>
          <a:prstGeom prst="rect">
            <a:avLst/>
          </a:prstGeom>
          <a:noFill/>
        </p:spPr>
        <p:txBody>
          <a:bodyPr wrap="none" rtlCol="0">
            <a:spAutoFit/>
          </a:bodyPr>
          <a:lstStyle/>
          <a:p>
            <a:r>
              <a:rPr lang="en-US" sz="1200" dirty="0" smtClean="0"/>
              <a:t>MCB</a:t>
            </a:r>
            <a:r>
              <a:rPr lang="en-US" sz="1200" baseline="-25000" dirty="0" smtClean="0"/>
              <a:t>M7</a:t>
            </a:r>
            <a:r>
              <a:rPr lang="en-US" sz="1200" dirty="0"/>
              <a:t>=</a:t>
            </a:r>
          </a:p>
          <a:p>
            <a:r>
              <a:rPr lang="en-US" sz="1200" dirty="0" smtClean="0"/>
              <a:t>33,6 A</a:t>
            </a:r>
            <a:endParaRPr lang="en-US" sz="1200" dirty="0"/>
          </a:p>
        </p:txBody>
      </p:sp>
      <p:sp>
        <p:nvSpPr>
          <p:cNvPr id="139" name="TextBox 138"/>
          <p:cNvSpPr txBox="1"/>
          <p:nvPr/>
        </p:nvSpPr>
        <p:spPr>
          <a:xfrm>
            <a:off x="4833542" y="3733800"/>
            <a:ext cx="716863" cy="461665"/>
          </a:xfrm>
          <a:prstGeom prst="rect">
            <a:avLst/>
          </a:prstGeom>
          <a:noFill/>
        </p:spPr>
        <p:txBody>
          <a:bodyPr wrap="none" rtlCol="0">
            <a:spAutoFit/>
          </a:bodyPr>
          <a:lstStyle/>
          <a:p>
            <a:r>
              <a:rPr lang="en-US" sz="1200" dirty="0" smtClean="0"/>
              <a:t>FUSE</a:t>
            </a:r>
            <a:r>
              <a:rPr lang="en-US" sz="1200" baseline="-25000" dirty="0" smtClean="0"/>
              <a:t>M7</a:t>
            </a:r>
            <a:r>
              <a:rPr lang="en-US" sz="1200" dirty="0"/>
              <a:t>=</a:t>
            </a:r>
          </a:p>
          <a:p>
            <a:r>
              <a:rPr lang="en-US" sz="1200" dirty="0" smtClean="0"/>
              <a:t>53,7 A</a:t>
            </a:r>
            <a:endParaRPr lang="en-US" sz="1200" dirty="0"/>
          </a:p>
        </p:txBody>
      </p:sp>
      <p:cxnSp>
        <p:nvCxnSpPr>
          <p:cNvPr id="140" name="Straight Connector 139"/>
          <p:cNvCxnSpPr/>
          <p:nvPr/>
        </p:nvCxnSpPr>
        <p:spPr>
          <a:xfrm>
            <a:off x="6004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191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42" name="TextBox 141"/>
          <p:cNvSpPr txBox="1"/>
          <p:nvPr/>
        </p:nvSpPr>
        <p:spPr>
          <a:xfrm>
            <a:off x="5533765" y="5257800"/>
            <a:ext cx="667170" cy="461665"/>
          </a:xfrm>
          <a:prstGeom prst="rect">
            <a:avLst/>
          </a:prstGeom>
          <a:noFill/>
        </p:spPr>
        <p:txBody>
          <a:bodyPr wrap="none" rtlCol="0">
            <a:spAutoFit/>
          </a:bodyPr>
          <a:lstStyle/>
          <a:p>
            <a:r>
              <a:rPr lang="en-US" sz="1200" dirty="0" smtClean="0"/>
              <a:t>KHA</a:t>
            </a:r>
            <a:r>
              <a:rPr lang="en-US" sz="1200" baseline="-25000" dirty="0" smtClean="0"/>
              <a:t>M8</a:t>
            </a:r>
            <a:r>
              <a:rPr lang="en-US" sz="1200" dirty="0"/>
              <a:t>=</a:t>
            </a:r>
          </a:p>
          <a:p>
            <a:r>
              <a:rPr lang="en-US" sz="1200" dirty="0"/>
              <a:t>16,8 </a:t>
            </a:r>
            <a:r>
              <a:rPr lang="en-US" sz="1200" dirty="0" smtClean="0"/>
              <a:t>A</a:t>
            </a:r>
            <a:endParaRPr lang="en-US" sz="1200" dirty="0"/>
          </a:p>
        </p:txBody>
      </p:sp>
      <p:sp>
        <p:nvSpPr>
          <p:cNvPr id="143" name="TextBox 142"/>
          <p:cNvSpPr txBox="1"/>
          <p:nvPr/>
        </p:nvSpPr>
        <p:spPr>
          <a:xfrm>
            <a:off x="5533765" y="4724400"/>
            <a:ext cx="658001" cy="461665"/>
          </a:xfrm>
          <a:prstGeom prst="rect">
            <a:avLst/>
          </a:prstGeom>
          <a:noFill/>
        </p:spPr>
        <p:txBody>
          <a:bodyPr wrap="none" rtlCol="0">
            <a:spAutoFit/>
          </a:bodyPr>
          <a:lstStyle/>
          <a:p>
            <a:r>
              <a:rPr lang="en-US" sz="1200" dirty="0" smtClean="0"/>
              <a:t>TOR</a:t>
            </a:r>
            <a:r>
              <a:rPr lang="en-US" sz="1200" baseline="-25000" dirty="0" smtClean="0"/>
              <a:t>M8</a:t>
            </a:r>
            <a:r>
              <a:rPr lang="en-US" sz="1200" dirty="0"/>
              <a:t>=</a:t>
            </a:r>
          </a:p>
          <a:p>
            <a:r>
              <a:rPr lang="en-US" sz="1200" dirty="0" smtClean="0"/>
              <a:t>14,8A</a:t>
            </a:r>
            <a:endParaRPr lang="en-US" sz="1200" dirty="0"/>
          </a:p>
        </p:txBody>
      </p:sp>
      <p:sp>
        <p:nvSpPr>
          <p:cNvPr id="144" name="TextBox 143"/>
          <p:cNvSpPr txBox="1"/>
          <p:nvPr/>
        </p:nvSpPr>
        <p:spPr>
          <a:xfrm>
            <a:off x="5533765" y="4267200"/>
            <a:ext cx="697627" cy="461665"/>
          </a:xfrm>
          <a:prstGeom prst="rect">
            <a:avLst/>
          </a:prstGeom>
          <a:noFill/>
        </p:spPr>
        <p:txBody>
          <a:bodyPr wrap="none" rtlCol="0">
            <a:spAutoFit/>
          </a:bodyPr>
          <a:lstStyle/>
          <a:p>
            <a:r>
              <a:rPr lang="en-US" sz="1200" dirty="0" smtClean="0"/>
              <a:t>MCB</a:t>
            </a:r>
            <a:r>
              <a:rPr lang="en-US" sz="1200" baseline="-25000" dirty="0" smtClean="0"/>
              <a:t>M8</a:t>
            </a:r>
            <a:r>
              <a:rPr lang="en-US" sz="1200" dirty="0"/>
              <a:t>=</a:t>
            </a:r>
          </a:p>
          <a:p>
            <a:r>
              <a:rPr lang="en-US" sz="1200" dirty="0"/>
              <a:t>33,6 </a:t>
            </a:r>
            <a:r>
              <a:rPr lang="en-US" sz="1200" dirty="0" smtClean="0"/>
              <a:t>A</a:t>
            </a:r>
            <a:endParaRPr lang="en-US" sz="1200" dirty="0"/>
          </a:p>
        </p:txBody>
      </p:sp>
      <p:sp>
        <p:nvSpPr>
          <p:cNvPr id="145" name="TextBox 144"/>
          <p:cNvSpPr txBox="1"/>
          <p:nvPr/>
        </p:nvSpPr>
        <p:spPr>
          <a:xfrm>
            <a:off x="5566707" y="3733800"/>
            <a:ext cx="716863" cy="461665"/>
          </a:xfrm>
          <a:prstGeom prst="rect">
            <a:avLst/>
          </a:prstGeom>
          <a:noFill/>
        </p:spPr>
        <p:txBody>
          <a:bodyPr wrap="none" rtlCol="0">
            <a:spAutoFit/>
          </a:bodyPr>
          <a:lstStyle/>
          <a:p>
            <a:r>
              <a:rPr lang="en-US" sz="1200" dirty="0" smtClean="0"/>
              <a:t>FUSE</a:t>
            </a:r>
            <a:r>
              <a:rPr lang="en-US" sz="1200" baseline="-25000" dirty="0" smtClean="0"/>
              <a:t>M8</a:t>
            </a:r>
            <a:r>
              <a:rPr lang="en-US" sz="1200" dirty="0"/>
              <a:t>=</a:t>
            </a:r>
          </a:p>
          <a:p>
            <a:r>
              <a:rPr lang="en-US" sz="1200" dirty="0"/>
              <a:t>53,7 </a:t>
            </a:r>
            <a:r>
              <a:rPr lang="en-US" sz="1200" dirty="0" smtClean="0"/>
              <a:t>A</a:t>
            </a:r>
            <a:endParaRPr lang="en-US" sz="1200" dirty="0"/>
          </a:p>
        </p:txBody>
      </p:sp>
      <p:cxnSp>
        <p:nvCxnSpPr>
          <p:cNvPr id="146" name="Straight Connector 145"/>
          <p:cNvCxnSpPr/>
          <p:nvPr/>
        </p:nvCxnSpPr>
        <p:spPr>
          <a:xfrm>
            <a:off x="67661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953966"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48" name="TextBox 147"/>
          <p:cNvSpPr txBox="1"/>
          <p:nvPr/>
        </p:nvSpPr>
        <p:spPr>
          <a:xfrm>
            <a:off x="6295765" y="5257800"/>
            <a:ext cx="591829" cy="461665"/>
          </a:xfrm>
          <a:prstGeom prst="rect">
            <a:avLst/>
          </a:prstGeom>
          <a:noFill/>
        </p:spPr>
        <p:txBody>
          <a:bodyPr wrap="none" rtlCol="0">
            <a:spAutoFit/>
          </a:bodyPr>
          <a:lstStyle/>
          <a:p>
            <a:r>
              <a:rPr lang="en-US" sz="1200" dirty="0" smtClean="0"/>
              <a:t>KHA</a:t>
            </a:r>
            <a:r>
              <a:rPr lang="en-US" sz="1200" baseline="-25000" dirty="0" smtClean="0"/>
              <a:t>H</a:t>
            </a:r>
            <a:r>
              <a:rPr lang="en-US" sz="1200" dirty="0"/>
              <a:t>=</a:t>
            </a:r>
          </a:p>
          <a:p>
            <a:r>
              <a:rPr lang="en-US" sz="1200" dirty="0" smtClean="0"/>
              <a:t>49,2 A</a:t>
            </a:r>
            <a:endParaRPr lang="en-US" sz="1200" dirty="0"/>
          </a:p>
        </p:txBody>
      </p:sp>
      <p:sp>
        <p:nvSpPr>
          <p:cNvPr id="149" name="TextBox 148"/>
          <p:cNvSpPr txBox="1"/>
          <p:nvPr/>
        </p:nvSpPr>
        <p:spPr>
          <a:xfrm>
            <a:off x="6295765" y="4724400"/>
            <a:ext cx="582660" cy="461665"/>
          </a:xfrm>
          <a:prstGeom prst="rect">
            <a:avLst/>
          </a:prstGeom>
          <a:noFill/>
        </p:spPr>
        <p:txBody>
          <a:bodyPr wrap="none" rtlCol="0">
            <a:spAutoFit/>
          </a:bodyPr>
          <a:lstStyle/>
          <a:p>
            <a:r>
              <a:rPr lang="en-US" sz="1200" dirty="0" smtClean="0"/>
              <a:t>TOR</a:t>
            </a:r>
            <a:r>
              <a:rPr lang="en-US" sz="1200" baseline="-25000" dirty="0" smtClean="0"/>
              <a:t>H</a:t>
            </a:r>
            <a:r>
              <a:rPr lang="en-US" sz="1200" dirty="0"/>
              <a:t>=</a:t>
            </a:r>
          </a:p>
          <a:p>
            <a:r>
              <a:rPr lang="en-US" sz="1200" dirty="0" smtClean="0"/>
              <a:t>43,3 A</a:t>
            </a:r>
            <a:endParaRPr lang="en-US" sz="1200" dirty="0"/>
          </a:p>
        </p:txBody>
      </p:sp>
      <p:sp>
        <p:nvSpPr>
          <p:cNvPr id="150" name="TextBox 149"/>
          <p:cNvSpPr txBox="1"/>
          <p:nvPr/>
        </p:nvSpPr>
        <p:spPr>
          <a:xfrm>
            <a:off x="6295765" y="4267200"/>
            <a:ext cx="622286" cy="461665"/>
          </a:xfrm>
          <a:prstGeom prst="rect">
            <a:avLst/>
          </a:prstGeom>
          <a:noFill/>
        </p:spPr>
        <p:txBody>
          <a:bodyPr wrap="none" rtlCol="0">
            <a:spAutoFit/>
          </a:bodyPr>
          <a:lstStyle/>
          <a:p>
            <a:r>
              <a:rPr lang="en-US" sz="1200" dirty="0" smtClean="0"/>
              <a:t>MCB</a:t>
            </a:r>
            <a:r>
              <a:rPr lang="en-US" sz="1200" baseline="-25000" dirty="0" smtClean="0"/>
              <a:t>H</a:t>
            </a:r>
            <a:r>
              <a:rPr lang="en-US" sz="1200" dirty="0"/>
              <a:t>=</a:t>
            </a:r>
          </a:p>
          <a:p>
            <a:r>
              <a:rPr lang="en-US" sz="1200" dirty="0" smtClean="0"/>
              <a:t>98,4 A</a:t>
            </a:r>
            <a:endParaRPr lang="en-US" sz="1200" dirty="0"/>
          </a:p>
        </p:txBody>
      </p:sp>
      <p:sp>
        <p:nvSpPr>
          <p:cNvPr id="151" name="TextBox 150"/>
          <p:cNvSpPr txBox="1"/>
          <p:nvPr/>
        </p:nvSpPr>
        <p:spPr>
          <a:xfrm>
            <a:off x="6328707" y="3733800"/>
            <a:ext cx="662361" cy="461665"/>
          </a:xfrm>
          <a:prstGeom prst="rect">
            <a:avLst/>
          </a:prstGeom>
          <a:noFill/>
        </p:spPr>
        <p:txBody>
          <a:bodyPr wrap="none" rtlCol="0">
            <a:spAutoFit/>
          </a:bodyPr>
          <a:lstStyle/>
          <a:p>
            <a:r>
              <a:rPr lang="en-US" sz="1200" dirty="0" smtClean="0"/>
              <a:t>FUSE</a:t>
            </a:r>
            <a:r>
              <a:rPr lang="en-US" sz="1200" baseline="-25000" dirty="0" smtClean="0"/>
              <a:t>H</a:t>
            </a:r>
            <a:r>
              <a:rPr lang="en-US" sz="1200" dirty="0"/>
              <a:t>=</a:t>
            </a:r>
          </a:p>
          <a:p>
            <a:r>
              <a:rPr lang="en-US" sz="1200" dirty="0" smtClean="0"/>
              <a:t>157,5 A</a:t>
            </a:r>
            <a:endParaRPr lang="en-US" sz="1200" dirty="0"/>
          </a:p>
        </p:txBody>
      </p:sp>
      <p:cxnSp>
        <p:nvCxnSpPr>
          <p:cNvPr id="152" name="Straight Connector 151"/>
          <p:cNvCxnSpPr/>
          <p:nvPr/>
        </p:nvCxnSpPr>
        <p:spPr>
          <a:xfrm>
            <a:off x="7493767" y="3429000"/>
            <a:ext cx="3966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681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54" name="TextBox 153"/>
          <p:cNvSpPr txBox="1"/>
          <p:nvPr/>
        </p:nvSpPr>
        <p:spPr>
          <a:xfrm>
            <a:off x="7023339" y="5257800"/>
            <a:ext cx="583814" cy="461665"/>
          </a:xfrm>
          <a:prstGeom prst="rect">
            <a:avLst/>
          </a:prstGeom>
          <a:noFill/>
        </p:spPr>
        <p:txBody>
          <a:bodyPr wrap="none" rtlCol="0">
            <a:spAutoFit/>
          </a:bodyPr>
          <a:lstStyle/>
          <a:p>
            <a:r>
              <a:rPr lang="en-US" sz="1200" dirty="0" smtClean="0"/>
              <a:t>KHA</a:t>
            </a:r>
            <a:r>
              <a:rPr lang="en-US" sz="1200" baseline="-25000" dirty="0" smtClean="0"/>
              <a:t>B</a:t>
            </a:r>
            <a:r>
              <a:rPr lang="en-US" sz="1200" dirty="0"/>
              <a:t>=</a:t>
            </a:r>
          </a:p>
          <a:p>
            <a:r>
              <a:rPr lang="en-US" sz="1200" dirty="0" smtClean="0"/>
              <a:t>40,3 A</a:t>
            </a:r>
            <a:endParaRPr lang="en-US" sz="1200" dirty="0"/>
          </a:p>
        </p:txBody>
      </p:sp>
      <p:sp>
        <p:nvSpPr>
          <p:cNvPr id="155" name="TextBox 154"/>
          <p:cNvSpPr txBox="1"/>
          <p:nvPr/>
        </p:nvSpPr>
        <p:spPr>
          <a:xfrm>
            <a:off x="7023339" y="4724400"/>
            <a:ext cx="574644" cy="461665"/>
          </a:xfrm>
          <a:prstGeom prst="rect">
            <a:avLst/>
          </a:prstGeom>
          <a:noFill/>
        </p:spPr>
        <p:txBody>
          <a:bodyPr wrap="none" rtlCol="0">
            <a:spAutoFit/>
          </a:bodyPr>
          <a:lstStyle/>
          <a:p>
            <a:r>
              <a:rPr lang="en-US" sz="1200" dirty="0" smtClean="0"/>
              <a:t>TOR</a:t>
            </a:r>
            <a:r>
              <a:rPr lang="en-US" sz="1200" baseline="-25000" dirty="0" smtClean="0"/>
              <a:t>B</a:t>
            </a:r>
            <a:r>
              <a:rPr lang="en-US" sz="1200" dirty="0"/>
              <a:t>=</a:t>
            </a:r>
          </a:p>
          <a:p>
            <a:r>
              <a:rPr lang="en-US" sz="1200" dirty="0" smtClean="0"/>
              <a:t>35,4A</a:t>
            </a:r>
            <a:endParaRPr lang="en-US" sz="1200" dirty="0"/>
          </a:p>
        </p:txBody>
      </p:sp>
      <p:sp>
        <p:nvSpPr>
          <p:cNvPr id="156" name="TextBox 155"/>
          <p:cNvSpPr txBox="1"/>
          <p:nvPr/>
        </p:nvSpPr>
        <p:spPr>
          <a:xfrm>
            <a:off x="7023339" y="4267200"/>
            <a:ext cx="614271" cy="461665"/>
          </a:xfrm>
          <a:prstGeom prst="rect">
            <a:avLst/>
          </a:prstGeom>
          <a:noFill/>
        </p:spPr>
        <p:txBody>
          <a:bodyPr wrap="none" rtlCol="0">
            <a:spAutoFit/>
          </a:bodyPr>
          <a:lstStyle/>
          <a:p>
            <a:r>
              <a:rPr lang="en-US" sz="1200" dirty="0" smtClean="0"/>
              <a:t>MCB</a:t>
            </a:r>
            <a:r>
              <a:rPr lang="en-US" sz="1200" baseline="-25000" dirty="0" smtClean="0"/>
              <a:t>B</a:t>
            </a:r>
            <a:r>
              <a:rPr lang="en-US" sz="1200" dirty="0"/>
              <a:t>=</a:t>
            </a:r>
          </a:p>
          <a:p>
            <a:r>
              <a:rPr lang="en-US" sz="1200" dirty="0" smtClean="0"/>
              <a:t>80,5 A</a:t>
            </a:r>
            <a:endParaRPr lang="en-US" sz="1200" dirty="0"/>
          </a:p>
        </p:txBody>
      </p:sp>
      <p:sp>
        <p:nvSpPr>
          <p:cNvPr id="157" name="TextBox 156"/>
          <p:cNvSpPr txBox="1"/>
          <p:nvPr/>
        </p:nvSpPr>
        <p:spPr>
          <a:xfrm>
            <a:off x="7056281" y="3733800"/>
            <a:ext cx="662361" cy="461665"/>
          </a:xfrm>
          <a:prstGeom prst="rect">
            <a:avLst/>
          </a:prstGeom>
          <a:noFill/>
        </p:spPr>
        <p:txBody>
          <a:bodyPr wrap="none" rtlCol="0">
            <a:spAutoFit/>
          </a:bodyPr>
          <a:lstStyle/>
          <a:p>
            <a:r>
              <a:rPr lang="en-US" sz="1200" dirty="0" smtClean="0"/>
              <a:t>FUSE</a:t>
            </a:r>
            <a:r>
              <a:rPr lang="en-US" sz="1200" baseline="-25000" dirty="0" smtClean="0"/>
              <a:t>B</a:t>
            </a:r>
            <a:r>
              <a:rPr lang="en-US" sz="1200" dirty="0"/>
              <a:t>=</a:t>
            </a:r>
          </a:p>
          <a:p>
            <a:r>
              <a:rPr lang="en-US" sz="1200" dirty="0" smtClean="0"/>
              <a:t>128,8 A</a:t>
            </a:r>
            <a:endParaRPr lang="en-US" sz="1200" dirty="0"/>
          </a:p>
        </p:txBody>
      </p:sp>
      <p:cxnSp>
        <p:nvCxnSpPr>
          <p:cNvPr id="158" name="Straight Connector 157"/>
          <p:cNvCxnSpPr/>
          <p:nvPr/>
        </p:nvCxnSpPr>
        <p:spPr>
          <a:xfrm>
            <a:off x="8443540" y="3429000"/>
            <a:ext cx="0" cy="2453888"/>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59" name="TextBox 158"/>
          <p:cNvSpPr txBox="1"/>
          <p:nvPr/>
        </p:nvSpPr>
        <p:spPr>
          <a:xfrm>
            <a:off x="7785339" y="5257800"/>
            <a:ext cx="583814" cy="461665"/>
          </a:xfrm>
          <a:prstGeom prst="rect">
            <a:avLst/>
          </a:prstGeom>
          <a:noFill/>
        </p:spPr>
        <p:txBody>
          <a:bodyPr wrap="none" rtlCol="0">
            <a:spAutoFit/>
          </a:bodyPr>
          <a:lstStyle/>
          <a:p>
            <a:r>
              <a:rPr lang="en-US" sz="1200" dirty="0" smtClean="0"/>
              <a:t>KHA</a:t>
            </a:r>
            <a:r>
              <a:rPr lang="en-US" sz="1200" baseline="-25000" dirty="0" smtClean="0"/>
              <a:t>L</a:t>
            </a:r>
            <a:r>
              <a:rPr lang="en-US" sz="1200" dirty="0"/>
              <a:t>=</a:t>
            </a:r>
          </a:p>
          <a:p>
            <a:r>
              <a:rPr lang="en-US" sz="1200" dirty="0" smtClean="0"/>
              <a:t>16,7 A</a:t>
            </a:r>
            <a:endParaRPr lang="en-US" sz="1200" dirty="0"/>
          </a:p>
        </p:txBody>
      </p:sp>
      <p:sp>
        <p:nvSpPr>
          <p:cNvPr id="160" name="TextBox 159"/>
          <p:cNvSpPr txBox="1"/>
          <p:nvPr/>
        </p:nvSpPr>
        <p:spPr>
          <a:xfrm>
            <a:off x="7785339" y="4724400"/>
            <a:ext cx="561820" cy="461665"/>
          </a:xfrm>
          <a:prstGeom prst="rect">
            <a:avLst/>
          </a:prstGeom>
          <a:noFill/>
        </p:spPr>
        <p:txBody>
          <a:bodyPr wrap="none" rtlCol="0">
            <a:spAutoFit/>
          </a:bodyPr>
          <a:lstStyle/>
          <a:p>
            <a:r>
              <a:rPr lang="en-US" sz="1200" dirty="0" smtClean="0"/>
              <a:t>TOR</a:t>
            </a:r>
            <a:r>
              <a:rPr lang="en-US" sz="1200" baseline="-25000" dirty="0" smtClean="0"/>
              <a:t>L</a:t>
            </a:r>
            <a:r>
              <a:rPr lang="en-US" sz="1200" dirty="0"/>
              <a:t>=</a:t>
            </a:r>
          </a:p>
          <a:p>
            <a:r>
              <a:rPr lang="en-US" sz="1200" dirty="0" smtClean="0"/>
              <a:t>14,7A</a:t>
            </a:r>
            <a:endParaRPr lang="en-US" sz="1200" dirty="0"/>
          </a:p>
        </p:txBody>
      </p:sp>
      <p:sp>
        <p:nvSpPr>
          <p:cNvPr id="161" name="TextBox 160"/>
          <p:cNvSpPr txBox="1"/>
          <p:nvPr/>
        </p:nvSpPr>
        <p:spPr>
          <a:xfrm>
            <a:off x="7785339" y="4267200"/>
            <a:ext cx="601447" cy="461665"/>
          </a:xfrm>
          <a:prstGeom prst="rect">
            <a:avLst/>
          </a:prstGeom>
          <a:noFill/>
        </p:spPr>
        <p:txBody>
          <a:bodyPr wrap="none" rtlCol="0">
            <a:spAutoFit/>
          </a:bodyPr>
          <a:lstStyle/>
          <a:p>
            <a:r>
              <a:rPr lang="en-US" sz="1200" dirty="0" smtClean="0"/>
              <a:t>MCB</a:t>
            </a:r>
            <a:r>
              <a:rPr lang="en-US" sz="1200" baseline="-25000" dirty="0" smtClean="0"/>
              <a:t>L</a:t>
            </a:r>
            <a:r>
              <a:rPr lang="en-US" sz="1200" dirty="0"/>
              <a:t>=</a:t>
            </a:r>
          </a:p>
          <a:p>
            <a:r>
              <a:rPr lang="en-US" sz="1200" dirty="0" smtClean="0"/>
              <a:t>33,4 A</a:t>
            </a:r>
            <a:endParaRPr lang="en-US" sz="1200" dirty="0"/>
          </a:p>
        </p:txBody>
      </p:sp>
      <p:sp>
        <p:nvSpPr>
          <p:cNvPr id="162" name="TextBox 161"/>
          <p:cNvSpPr txBox="1"/>
          <p:nvPr/>
        </p:nvSpPr>
        <p:spPr>
          <a:xfrm>
            <a:off x="7818281" y="3733800"/>
            <a:ext cx="620683" cy="461665"/>
          </a:xfrm>
          <a:prstGeom prst="rect">
            <a:avLst/>
          </a:prstGeom>
          <a:noFill/>
        </p:spPr>
        <p:txBody>
          <a:bodyPr wrap="none" rtlCol="0">
            <a:spAutoFit/>
          </a:bodyPr>
          <a:lstStyle/>
          <a:p>
            <a:r>
              <a:rPr lang="en-US" sz="1200" dirty="0" smtClean="0"/>
              <a:t>FUSE</a:t>
            </a:r>
            <a:r>
              <a:rPr lang="en-US" sz="1200" baseline="-25000" dirty="0" smtClean="0"/>
              <a:t>L</a:t>
            </a:r>
            <a:r>
              <a:rPr lang="en-US" sz="1200" dirty="0"/>
              <a:t>=</a:t>
            </a:r>
          </a:p>
          <a:p>
            <a:r>
              <a:rPr lang="en-US" sz="1200" dirty="0" smtClean="0"/>
              <a:t>53,5 A</a:t>
            </a:r>
            <a:endParaRPr lang="en-US" sz="1200" dirty="0"/>
          </a:p>
        </p:txBody>
      </p:sp>
      <p:cxnSp>
        <p:nvCxnSpPr>
          <p:cNvPr id="163" name="Straight Connector 162"/>
          <p:cNvCxnSpPr/>
          <p:nvPr/>
        </p:nvCxnSpPr>
        <p:spPr>
          <a:xfrm>
            <a:off x="8252093" y="3429000"/>
            <a:ext cx="396607" cy="0"/>
          </a:xfrm>
          <a:prstGeom prst="line">
            <a:avLst/>
          </a:prstGeom>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57200" y="6291590"/>
            <a:ext cx="809837"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134,2A</a:t>
            </a:r>
            <a:endParaRPr lang="en-US" sz="1100" dirty="0"/>
          </a:p>
        </p:txBody>
      </p:sp>
      <p:sp>
        <p:nvSpPr>
          <p:cNvPr id="165" name="TextBox 164"/>
          <p:cNvSpPr txBox="1"/>
          <p:nvPr/>
        </p:nvSpPr>
        <p:spPr>
          <a:xfrm>
            <a:off x="1171363" y="6291590"/>
            <a:ext cx="809837"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134,2A</a:t>
            </a:r>
            <a:endParaRPr lang="en-US" sz="1100" dirty="0"/>
          </a:p>
        </p:txBody>
      </p:sp>
      <p:sp>
        <p:nvSpPr>
          <p:cNvPr id="166" name="TextBox 165"/>
          <p:cNvSpPr txBox="1"/>
          <p:nvPr/>
        </p:nvSpPr>
        <p:spPr>
          <a:xfrm>
            <a:off x="2009563" y="624840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53,7A</a:t>
            </a:r>
            <a:endParaRPr lang="en-US" sz="1100" dirty="0"/>
          </a:p>
        </p:txBody>
      </p:sp>
      <p:sp>
        <p:nvSpPr>
          <p:cNvPr id="167" name="TextBox 166"/>
          <p:cNvSpPr txBox="1"/>
          <p:nvPr/>
        </p:nvSpPr>
        <p:spPr>
          <a:xfrm>
            <a:off x="2767498" y="624840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53,7A</a:t>
            </a:r>
            <a:endParaRPr lang="en-US" sz="1100" dirty="0"/>
          </a:p>
        </p:txBody>
      </p:sp>
      <p:sp>
        <p:nvSpPr>
          <p:cNvPr id="168" name="TextBox 167"/>
          <p:cNvSpPr txBox="1"/>
          <p:nvPr/>
        </p:nvSpPr>
        <p:spPr>
          <a:xfrm>
            <a:off x="3553246" y="6265653"/>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26,8A</a:t>
            </a:r>
            <a:endParaRPr lang="en-US" sz="1100" dirty="0"/>
          </a:p>
        </p:txBody>
      </p:sp>
      <p:sp>
        <p:nvSpPr>
          <p:cNvPr id="169" name="TextBox 168"/>
          <p:cNvSpPr txBox="1"/>
          <p:nvPr/>
        </p:nvSpPr>
        <p:spPr>
          <a:xfrm>
            <a:off x="4291498" y="6291590"/>
            <a:ext cx="737702"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26,8A</a:t>
            </a:r>
            <a:endParaRPr lang="en-US" sz="1100" dirty="0"/>
          </a:p>
        </p:txBody>
      </p:sp>
      <p:sp>
        <p:nvSpPr>
          <p:cNvPr id="170" name="TextBox 169"/>
          <p:cNvSpPr txBox="1"/>
          <p:nvPr/>
        </p:nvSpPr>
        <p:spPr>
          <a:xfrm>
            <a:off x="5105400"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sp>
        <p:nvSpPr>
          <p:cNvPr id="171" name="TextBox 170"/>
          <p:cNvSpPr txBox="1"/>
          <p:nvPr/>
        </p:nvSpPr>
        <p:spPr>
          <a:xfrm>
            <a:off x="5859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sp>
        <p:nvSpPr>
          <p:cNvPr id="172" name="TextBox 171"/>
          <p:cNvSpPr txBox="1"/>
          <p:nvPr/>
        </p:nvSpPr>
        <p:spPr>
          <a:xfrm>
            <a:off x="6621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39,4 A</a:t>
            </a:r>
            <a:endParaRPr lang="en-US" sz="1100" dirty="0"/>
          </a:p>
        </p:txBody>
      </p:sp>
      <p:sp>
        <p:nvSpPr>
          <p:cNvPr id="173" name="TextBox 172"/>
          <p:cNvSpPr txBox="1"/>
          <p:nvPr/>
        </p:nvSpPr>
        <p:spPr>
          <a:xfrm>
            <a:off x="7383637" y="62915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32,2 A</a:t>
            </a:r>
            <a:endParaRPr lang="en-US" sz="1100" dirty="0"/>
          </a:p>
        </p:txBody>
      </p:sp>
      <p:sp>
        <p:nvSpPr>
          <p:cNvPr id="174" name="TextBox 173"/>
          <p:cNvSpPr txBox="1"/>
          <p:nvPr/>
        </p:nvSpPr>
        <p:spPr>
          <a:xfrm>
            <a:off x="8145637" y="6367790"/>
            <a:ext cx="769763" cy="261610"/>
          </a:xfrm>
          <a:prstGeom prst="rect">
            <a:avLst/>
          </a:prstGeom>
          <a:noFill/>
        </p:spPr>
        <p:txBody>
          <a:bodyPr wrap="none" rtlCol="0">
            <a:spAutoFit/>
          </a:bodyPr>
          <a:lstStyle/>
          <a:p>
            <a:r>
              <a:rPr lang="en-US" sz="1100" dirty="0" smtClean="0"/>
              <a:t>I</a:t>
            </a:r>
            <a:r>
              <a:rPr lang="en-US" sz="1100" baseline="-25000" dirty="0" smtClean="0"/>
              <a:t>n</a:t>
            </a:r>
            <a:r>
              <a:rPr lang="en-US" sz="1100" dirty="0" smtClean="0"/>
              <a:t> = 13,4 A</a:t>
            </a:r>
            <a:endParaRPr lang="en-US" sz="1100" dirty="0"/>
          </a:p>
        </p:txBody>
      </p:sp>
    </p:spTree>
    <p:extLst>
      <p:ext uri="{BB962C8B-B14F-4D97-AF65-F5344CB8AC3E}">
        <p14:creationId xmlns:p14="http://schemas.microsoft.com/office/powerpoint/2010/main" val="3746946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Introduction to Power Electronic by DMZ</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1243013"/>
            <a:ext cx="448627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776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endParaRPr lang="en-US" sz="2400" b="1" dirty="0">
              <a:solidFill>
                <a:schemeClr val="tx2"/>
              </a:solidFill>
            </a:endParaRPr>
          </a:p>
        </p:txBody>
      </p:sp>
      <p:sp>
        <p:nvSpPr>
          <p:cNvPr id="3" name="Content Placeholder 2"/>
          <p:cNvSpPr>
            <a:spLocks noGrp="1"/>
          </p:cNvSpPr>
          <p:nvPr>
            <p:ph idx="1"/>
          </p:nvPr>
        </p:nvSpPr>
        <p:spPr/>
        <p:txBody>
          <a:bodyPr>
            <a:normAutofit fontScale="70000" lnSpcReduction="20000"/>
          </a:bodyPr>
          <a:lstStyle/>
          <a:p>
            <a:pPr marL="274320" indent="-274320" algn="just">
              <a:spcBef>
                <a:spcPts val="580"/>
              </a:spcBef>
              <a:buClr>
                <a:srgbClr val="0070C0"/>
              </a:buClr>
              <a:buNone/>
              <a:defRPr/>
            </a:pPr>
            <a:r>
              <a:rPr lang="en-US" sz="4000" dirty="0">
                <a:cs typeface="Times New Roman" pitchFamily="18" charset="0"/>
              </a:rPr>
              <a:t>Requirements To Protective System Provide For Basis To Design Criteria</a:t>
            </a:r>
          </a:p>
          <a:p>
            <a:pPr marL="274320" indent="-274320" algn="just">
              <a:spcBef>
                <a:spcPts val="580"/>
              </a:spcBef>
              <a:buClr>
                <a:srgbClr val="0070C0"/>
              </a:buClr>
              <a:buNone/>
              <a:defRPr/>
            </a:pPr>
            <a:endParaRPr lang="en-US" sz="4000" dirty="0">
              <a:cs typeface="Times New Roman" pitchFamily="18" charset="0"/>
            </a:endParaRPr>
          </a:p>
          <a:p>
            <a:pPr marL="274320" indent="-274320" algn="just">
              <a:spcBef>
                <a:spcPts val="580"/>
              </a:spcBef>
              <a:buClr>
                <a:srgbClr val="0070C0"/>
              </a:buClr>
              <a:defRPr/>
            </a:pPr>
            <a:r>
              <a:rPr lang="en-US" b="1" dirty="0">
                <a:cs typeface="Times New Roman" pitchFamily="18" charset="0"/>
              </a:rPr>
              <a:t>Reliability: </a:t>
            </a:r>
            <a:r>
              <a:rPr lang="en-US" dirty="0">
                <a:cs typeface="Times New Roman" pitchFamily="18" charset="0"/>
              </a:rPr>
              <a:t>Operate dependably when fault conditions occur, even after remaining idle for months or years. Failure to do so may result in costly </a:t>
            </a:r>
            <a:r>
              <a:rPr lang="en-GB" dirty="0">
                <a:cs typeface="Times New Roman" pitchFamily="18" charset="0"/>
              </a:rPr>
              <a:t>damages.</a:t>
            </a:r>
            <a:endParaRPr lang="en-US" dirty="0">
              <a:cs typeface="Times New Roman" pitchFamily="18" charset="0"/>
            </a:endParaRPr>
          </a:p>
          <a:p>
            <a:pPr marL="274320" indent="-274320" algn="just">
              <a:spcBef>
                <a:spcPts val="580"/>
              </a:spcBef>
              <a:buClr>
                <a:srgbClr val="0070C0"/>
              </a:buClr>
              <a:defRPr/>
            </a:pPr>
            <a:r>
              <a:rPr lang="en-US" b="1" dirty="0">
                <a:cs typeface="Times New Roman" pitchFamily="18" charset="0"/>
              </a:rPr>
              <a:t>Speed: </a:t>
            </a:r>
            <a:r>
              <a:rPr lang="en-US" dirty="0">
                <a:cs typeface="Times New Roman" pitchFamily="18" charset="0"/>
              </a:rPr>
              <a:t>Operate rapidly to minimize fault duration and equipment damage. Any intentional time delays should be precise.</a:t>
            </a:r>
          </a:p>
          <a:p>
            <a:pPr marL="274320" indent="-274320" algn="just">
              <a:spcBef>
                <a:spcPts val="580"/>
              </a:spcBef>
              <a:buClr>
                <a:srgbClr val="0070C0"/>
              </a:buClr>
              <a:defRPr/>
            </a:pPr>
            <a:r>
              <a:rPr lang="en-US" b="1" dirty="0">
                <a:cs typeface="Times New Roman" pitchFamily="18" charset="0"/>
              </a:rPr>
              <a:t>Selectivity: </a:t>
            </a:r>
            <a:r>
              <a:rPr lang="en-US" dirty="0">
                <a:cs typeface="Times New Roman" pitchFamily="18" charset="0"/>
              </a:rPr>
              <a:t>A relay system should provide maximum possible service continuity with minimum system disconnection.</a:t>
            </a:r>
          </a:p>
          <a:p>
            <a:pPr marL="274320" indent="-274320" algn="just">
              <a:lnSpc>
                <a:spcPct val="80000"/>
              </a:lnSpc>
              <a:spcBef>
                <a:spcPts val="580"/>
              </a:spcBef>
              <a:buClr>
                <a:srgbClr val="0070C0"/>
              </a:buClr>
              <a:defRPr/>
            </a:pPr>
            <a:r>
              <a:rPr lang="en-US" b="1" dirty="0">
                <a:cs typeface="Times New Roman" pitchFamily="18" charset="0"/>
              </a:rPr>
              <a:t>Simplicity: </a:t>
            </a:r>
            <a:r>
              <a:rPr lang="en-US" dirty="0">
                <a:cs typeface="Times New Roman" pitchFamily="18" charset="0"/>
              </a:rPr>
              <a:t>Minimize protection equipment and circuitry.</a:t>
            </a:r>
          </a:p>
          <a:p>
            <a:pPr marL="274320" indent="-274320" algn="just">
              <a:lnSpc>
                <a:spcPct val="80000"/>
              </a:lnSpc>
              <a:spcBef>
                <a:spcPts val="580"/>
              </a:spcBef>
              <a:buClr>
                <a:srgbClr val="0070C0"/>
              </a:buClr>
              <a:defRPr/>
            </a:pPr>
            <a:r>
              <a:rPr lang="en-US" b="1" dirty="0">
                <a:cs typeface="Times New Roman" pitchFamily="18" charset="0"/>
              </a:rPr>
              <a:t>Economy: </a:t>
            </a:r>
            <a:r>
              <a:rPr lang="en-US" dirty="0">
                <a:cs typeface="Times New Roman" pitchFamily="18" charset="0"/>
              </a:rPr>
              <a:t>Provide maximum protection at minimum cost</a:t>
            </a:r>
            <a:r>
              <a:rPr lang="en-US" dirty="0" smtClean="0">
                <a:cs typeface="Times New Roman" pitchFamily="18" charset="0"/>
              </a:rPr>
              <a:t>.</a:t>
            </a:r>
            <a:endParaRPr lang="en-US" dirty="0">
              <a:cs typeface="Times New Roman" pitchFamily="18" charset="0"/>
            </a:endParaRPr>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spTree>
    <p:extLst>
      <p:ext uri="{BB962C8B-B14F-4D97-AF65-F5344CB8AC3E}">
        <p14:creationId xmlns:p14="http://schemas.microsoft.com/office/powerpoint/2010/main" val="152176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400" b="1" dirty="0" smtClean="0">
                <a:solidFill>
                  <a:schemeClr val="tx2"/>
                </a:solidFill>
              </a:rPr>
              <a:t>Electrical motor application on industry</a:t>
            </a:r>
            <a:endParaRPr lang="en-US" sz="2400" b="1" dirty="0">
              <a:solidFill>
                <a:schemeClr val="tx2"/>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Electric drive for textile application</a:t>
            </a:r>
          </a:p>
          <a:p>
            <a:r>
              <a:rPr lang="en-US" dirty="0" smtClean="0"/>
              <a:t>General guidelines for selection motor </a:t>
            </a:r>
          </a:p>
          <a:p>
            <a:pPr lvl="1"/>
            <a:r>
              <a:rPr lang="en-US" dirty="0" smtClean="0"/>
              <a:t>Group v/s industrial drive</a:t>
            </a:r>
          </a:p>
          <a:p>
            <a:pPr lvl="1"/>
            <a:r>
              <a:rPr lang="en-US" dirty="0" smtClean="0"/>
              <a:t>Location of motor</a:t>
            </a:r>
          </a:p>
          <a:p>
            <a:pPr lvl="1"/>
            <a:r>
              <a:rPr lang="en-US" dirty="0" smtClean="0"/>
              <a:t>Special motor for textile application</a:t>
            </a:r>
          </a:p>
          <a:p>
            <a:r>
              <a:rPr lang="en-US" dirty="0" smtClean="0"/>
              <a:t>Standardization of motor</a:t>
            </a:r>
          </a:p>
          <a:p>
            <a:pPr lvl="1"/>
            <a:r>
              <a:rPr lang="en-US" dirty="0" smtClean="0"/>
              <a:t>Give performance specification of motor</a:t>
            </a:r>
          </a:p>
          <a:p>
            <a:r>
              <a:rPr lang="en-US" dirty="0" smtClean="0"/>
              <a:t>Selection of motor for textile process</a:t>
            </a:r>
          </a:p>
          <a:p>
            <a:pPr lvl="1"/>
            <a:r>
              <a:rPr lang="en-US" dirty="0" smtClean="0"/>
              <a:t>Ginning, blowing room</a:t>
            </a:r>
          </a:p>
          <a:p>
            <a:pPr lvl="1"/>
            <a:r>
              <a:rPr lang="en-US" dirty="0" smtClean="0"/>
              <a:t>Preparation machinery</a:t>
            </a:r>
          </a:p>
          <a:p>
            <a:pPr lvl="1"/>
            <a:r>
              <a:rPr lang="en-US" dirty="0" smtClean="0"/>
              <a:t>Spinning</a:t>
            </a:r>
          </a:p>
          <a:p>
            <a:pPr lvl="1"/>
            <a:r>
              <a:rPr lang="en-US" dirty="0" smtClean="0"/>
              <a:t>Winding, </a:t>
            </a:r>
            <a:r>
              <a:rPr lang="en-US" dirty="0" err="1" smtClean="0"/>
              <a:t>warfing</a:t>
            </a:r>
            <a:r>
              <a:rPr lang="en-US" dirty="0" smtClean="0"/>
              <a:t> and sizing</a:t>
            </a:r>
          </a:p>
          <a:p>
            <a:pPr lvl="1"/>
            <a:r>
              <a:rPr lang="en-US" dirty="0" smtClean="0"/>
              <a:t>Weaving</a:t>
            </a:r>
          </a:p>
          <a:p>
            <a:pPr lvl="1"/>
            <a:r>
              <a:rPr lang="en-US" dirty="0" smtClean="0"/>
              <a:t>Process section</a:t>
            </a:r>
          </a:p>
          <a:p>
            <a:pPr lvl="1"/>
            <a:r>
              <a:rPr lang="en-US" dirty="0" err="1" smtClean="0"/>
              <a:t>Pneumatifils</a:t>
            </a:r>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spTree>
    <p:extLst>
      <p:ext uri="{BB962C8B-B14F-4D97-AF65-F5344CB8AC3E}">
        <p14:creationId xmlns:p14="http://schemas.microsoft.com/office/powerpoint/2010/main" val="152176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400" b="1" dirty="0" smtClean="0">
                <a:solidFill>
                  <a:schemeClr val="tx2"/>
                </a:solidFill>
              </a:rPr>
              <a:t>Characteristics of squirrel cage induction motors for textile application</a:t>
            </a:r>
            <a:endParaRPr lang="en-US" sz="2400" b="1" dirty="0">
              <a:solidFill>
                <a:schemeClr val="tx2"/>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1938423"/>
              </p:ext>
            </p:extLst>
          </p:nvPr>
        </p:nvGraphicFramePr>
        <p:xfrm>
          <a:off x="457200" y="1600200"/>
          <a:ext cx="8229599" cy="427736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r>
                        <a:rPr lang="en-US" sz="1400" dirty="0" smtClean="0"/>
                        <a:t>Application</a:t>
                      </a:r>
                      <a:endParaRPr lang="en-US" sz="1400" dirty="0"/>
                    </a:p>
                  </a:txBody>
                  <a:tcPr/>
                </a:tc>
                <a:tc>
                  <a:txBody>
                    <a:bodyPr/>
                    <a:lstStyle/>
                    <a:p>
                      <a:r>
                        <a:rPr lang="en-US" sz="1400" dirty="0" smtClean="0"/>
                        <a:t>kW range</a:t>
                      </a:r>
                      <a:endParaRPr lang="en-US" sz="1400" dirty="0"/>
                    </a:p>
                  </a:txBody>
                  <a:tcPr/>
                </a:tc>
                <a:tc>
                  <a:txBody>
                    <a:bodyPr/>
                    <a:lstStyle/>
                    <a:p>
                      <a:r>
                        <a:rPr lang="en-US" sz="1400" dirty="0" smtClean="0"/>
                        <a:t>Speed (</a:t>
                      </a:r>
                      <a:r>
                        <a:rPr lang="en-US" sz="1400" dirty="0" err="1" smtClean="0"/>
                        <a:t>syn</a:t>
                      </a:r>
                      <a:r>
                        <a:rPr lang="en-US" sz="1400" dirty="0" smtClean="0"/>
                        <a:t>) </a:t>
                      </a:r>
                      <a:r>
                        <a:rPr lang="en-US" sz="1400" dirty="0" err="1" smtClean="0"/>
                        <a:t>r.p.m</a:t>
                      </a:r>
                      <a:r>
                        <a:rPr lang="en-US" sz="1400" dirty="0" smtClean="0"/>
                        <a:t>.</a:t>
                      </a:r>
                      <a:endParaRPr lang="en-US" sz="1400" dirty="0"/>
                    </a:p>
                  </a:txBody>
                  <a:tcPr/>
                </a:tc>
                <a:tc>
                  <a:txBody>
                    <a:bodyPr/>
                    <a:lstStyle/>
                    <a:p>
                      <a:r>
                        <a:rPr lang="en-US" sz="1400" dirty="0" smtClean="0"/>
                        <a:t>Mounting</a:t>
                      </a:r>
                      <a:endParaRPr lang="en-US" sz="1400" dirty="0"/>
                    </a:p>
                  </a:txBody>
                  <a:tcPr/>
                </a:tc>
                <a:tc>
                  <a:txBody>
                    <a:bodyPr/>
                    <a:lstStyle/>
                    <a:p>
                      <a:r>
                        <a:rPr lang="en-US" sz="1400" dirty="0" smtClean="0"/>
                        <a:t>Enclosure</a:t>
                      </a:r>
                      <a:endParaRPr lang="en-US" sz="1400" dirty="0"/>
                    </a:p>
                  </a:txBody>
                  <a:tcPr/>
                </a:tc>
                <a:tc>
                  <a:txBody>
                    <a:bodyPr/>
                    <a:lstStyle/>
                    <a:p>
                      <a:r>
                        <a:rPr lang="en-US" sz="1400" dirty="0" smtClean="0"/>
                        <a:t>Starting Torque %FLT</a:t>
                      </a:r>
                      <a:endParaRPr lang="en-US" sz="1400" dirty="0"/>
                    </a:p>
                  </a:txBody>
                  <a:tcPr/>
                </a:tc>
                <a:tc>
                  <a:txBody>
                    <a:bodyPr/>
                    <a:lstStyle/>
                    <a:p>
                      <a:r>
                        <a:rPr lang="en-US" sz="1400" dirty="0" smtClean="0"/>
                        <a:t>Breakdown Torque %FLT</a:t>
                      </a:r>
                      <a:endParaRPr lang="en-US" sz="1400" dirty="0"/>
                    </a:p>
                  </a:txBody>
                  <a:tcPr/>
                </a:tc>
              </a:tr>
              <a:tr h="370840">
                <a:tc>
                  <a:txBody>
                    <a:bodyPr/>
                    <a:lstStyle/>
                    <a:p>
                      <a:r>
                        <a:rPr lang="en-US" sz="1400" dirty="0" smtClean="0"/>
                        <a:t>Ginning</a:t>
                      </a:r>
                      <a:endParaRPr lang="en-US" sz="1400" dirty="0"/>
                    </a:p>
                  </a:txBody>
                  <a:tcPr/>
                </a:tc>
                <a:tc>
                  <a:txBody>
                    <a:bodyPr/>
                    <a:lstStyle/>
                    <a:p>
                      <a:r>
                        <a:rPr lang="en-US" sz="1400" dirty="0" err="1" smtClean="0"/>
                        <a:t>Upto</a:t>
                      </a:r>
                      <a:r>
                        <a:rPr lang="en-US" sz="1400" dirty="0" smtClean="0"/>
                        <a:t> 7,5</a:t>
                      </a:r>
                      <a:endParaRPr lang="en-US" sz="1400" dirty="0"/>
                    </a:p>
                  </a:txBody>
                  <a:tcPr/>
                </a:tc>
                <a:tc>
                  <a:txBody>
                    <a:bodyPr/>
                    <a:lstStyle/>
                    <a:p>
                      <a:r>
                        <a:rPr lang="en-US" sz="1400" dirty="0" smtClean="0"/>
                        <a:t>1500</a:t>
                      </a:r>
                      <a:endParaRPr lang="en-US" sz="1400" dirty="0"/>
                    </a:p>
                  </a:txBody>
                  <a:tcPr/>
                </a:tc>
                <a:tc>
                  <a:txBody>
                    <a:bodyPr/>
                    <a:lstStyle/>
                    <a:p>
                      <a:r>
                        <a:rPr lang="en-US" sz="1400" dirty="0" err="1" smtClean="0"/>
                        <a:t>Fout</a:t>
                      </a:r>
                      <a:endParaRPr lang="en-US" sz="1400" dirty="0"/>
                    </a:p>
                  </a:txBody>
                  <a:tcPr/>
                </a:tc>
                <a:tc>
                  <a:txBody>
                    <a:bodyPr/>
                    <a:lstStyle/>
                    <a:p>
                      <a:r>
                        <a:rPr lang="en-US" sz="1400" dirty="0" smtClean="0"/>
                        <a:t>TEFC</a:t>
                      </a:r>
                      <a:endParaRPr lang="en-US" sz="1400" dirty="0"/>
                    </a:p>
                  </a:txBody>
                  <a:tcPr/>
                </a:tc>
                <a:tc>
                  <a:txBody>
                    <a:bodyPr/>
                    <a:lstStyle/>
                    <a:p>
                      <a:r>
                        <a:rPr lang="en-US" sz="1400" dirty="0" err="1" smtClean="0"/>
                        <a:t>Std</a:t>
                      </a:r>
                      <a:endParaRPr lang="en-US" sz="1400" dirty="0"/>
                    </a:p>
                  </a:txBody>
                  <a:tcPr/>
                </a:tc>
                <a:tc>
                  <a:txBody>
                    <a:bodyPr/>
                    <a:lstStyle/>
                    <a:p>
                      <a:r>
                        <a:rPr lang="en-US" sz="1400" dirty="0" err="1" smtClean="0"/>
                        <a:t>Std</a:t>
                      </a:r>
                      <a:endParaRPr lang="en-US" sz="1400" dirty="0"/>
                    </a:p>
                  </a:txBody>
                  <a:tcPr/>
                </a:tc>
              </a:tr>
              <a:tr h="370840">
                <a:tc>
                  <a:txBody>
                    <a:bodyPr/>
                    <a:lstStyle/>
                    <a:p>
                      <a:r>
                        <a:rPr lang="en-US" sz="1400" dirty="0" smtClean="0"/>
                        <a:t>Carding</a:t>
                      </a:r>
                      <a:endParaRPr lang="en-US" sz="1400" dirty="0"/>
                    </a:p>
                  </a:txBody>
                  <a:tcPr/>
                </a:tc>
                <a:tc>
                  <a:txBody>
                    <a:bodyPr/>
                    <a:lstStyle/>
                    <a:p>
                      <a:r>
                        <a:rPr lang="en-US" sz="1400" dirty="0" smtClean="0"/>
                        <a:t>1,1 to 2,2</a:t>
                      </a:r>
                      <a:endParaRPr lang="en-US" sz="1400" dirty="0"/>
                    </a:p>
                  </a:txBody>
                  <a:tcPr/>
                </a:tc>
                <a:tc>
                  <a:txBody>
                    <a:bodyPr/>
                    <a:lstStyle/>
                    <a:p>
                      <a:r>
                        <a:rPr lang="en-US" sz="1400" dirty="0" smtClean="0"/>
                        <a:t>1000/750</a:t>
                      </a:r>
                      <a:endParaRPr lang="en-US" sz="1400" dirty="0"/>
                    </a:p>
                  </a:txBody>
                  <a:tcPr/>
                </a:tc>
                <a:tc>
                  <a:txBody>
                    <a:bodyPr/>
                    <a:lstStyle/>
                    <a:p>
                      <a:r>
                        <a:rPr lang="en-US" sz="1400" dirty="0" smtClean="0"/>
                        <a:t>Foot/;</a:t>
                      </a:r>
                      <a:r>
                        <a:rPr lang="en-US" sz="1400" dirty="0" err="1" smtClean="0"/>
                        <a:t>ug</a:t>
                      </a:r>
                      <a:r>
                        <a:rPr lang="en-US" sz="1400" dirty="0" smtClean="0"/>
                        <a:t> with spring base</a:t>
                      </a:r>
                      <a:endParaRPr lang="en-US" sz="1400" dirty="0"/>
                    </a:p>
                  </a:txBody>
                  <a:tcPr/>
                </a:tc>
                <a:tc>
                  <a:txBody>
                    <a:bodyPr/>
                    <a:lstStyle/>
                    <a:p>
                      <a:r>
                        <a:rPr lang="en-US" sz="1400" dirty="0" smtClean="0"/>
                        <a:t>TE</a:t>
                      </a:r>
                      <a:endParaRPr lang="en-US" sz="1400" dirty="0"/>
                    </a:p>
                  </a:txBody>
                  <a:tcPr/>
                </a:tc>
                <a:tc>
                  <a:txBody>
                    <a:bodyPr/>
                    <a:lstStyle/>
                    <a:p>
                      <a:r>
                        <a:rPr lang="en-US" sz="1400" dirty="0" smtClean="0"/>
                        <a:t>Min</a:t>
                      </a:r>
                    </a:p>
                    <a:p>
                      <a:r>
                        <a:rPr lang="en-US" sz="1400" dirty="0" smtClean="0"/>
                        <a:t>6p-350 </a:t>
                      </a:r>
                    </a:p>
                    <a:p>
                      <a:r>
                        <a:rPr lang="en-US" sz="1400" dirty="0" smtClean="0"/>
                        <a:t>8p-275</a:t>
                      </a:r>
                      <a:endParaRPr lang="en-US" sz="1400" dirty="0"/>
                    </a:p>
                  </a:txBody>
                  <a:tcPr/>
                </a:tc>
                <a:tc>
                  <a:txBody>
                    <a:bodyPr/>
                    <a:lstStyle/>
                    <a:p>
                      <a:r>
                        <a:rPr lang="en-US" sz="1400" dirty="0" smtClean="0"/>
                        <a:t>Min </a:t>
                      </a:r>
                    </a:p>
                    <a:p>
                      <a:r>
                        <a:rPr lang="en-US" sz="1400" dirty="0" smtClean="0"/>
                        <a:t>6p-375</a:t>
                      </a:r>
                    </a:p>
                    <a:p>
                      <a:r>
                        <a:rPr lang="en-US" sz="1400" dirty="0" smtClean="0"/>
                        <a:t>8p-300</a:t>
                      </a:r>
                      <a:endParaRPr lang="en-US" sz="1400" dirty="0"/>
                    </a:p>
                  </a:txBody>
                  <a:tcPr/>
                </a:tc>
              </a:tr>
              <a:tr h="370840">
                <a:tc>
                  <a:txBody>
                    <a:bodyPr/>
                    <a:lstStyle/>
                    <a:p>
                      <a:r>
                        <a:rPr lang="en-US" sz="1400" dirty="0" smtClean="0"/>
                        <a:t>Drawing frame</a:t>
                      </a:r>
                      <a:endParaRPr lang="en-US" sz="1400" dirty="0"/>
                    </a:p>
                  </a:txBody>
                  <a:tcPr/>
                </a:tc>
                <a:tc>
                  <a:txBody>
                    <a:bodyPr/>
                    <a:lstStyle/>
                    <a:p>
                      <a:r>
                        <a:rPr lang="en-US" sz="1400" dirty="0" err="1" smtClean="0"/>
                        <a:t>Upto</a:t>
                      </a:r>
                      <a:r>
                        <a:rPr lang="en-US" sz="1400" dirty="0" smtClean="0"/>
                        <a:t> 3,7</a:t>
                      </a:r>
                      <a:endParaRPr lang="en-US" sz="1400" dirty="0"/>
                    </a:p>
                  </a:txBody>
                  <a:tcPr/>
                </a:tc>
                <a:tc>
                  <a:txBody>
                    <a:bodyPr/>
                    <a:lstStyle/>
                    <a:p>
                      <a:r>
                        <a:rPr lang="en-US" sz="1400" dirty="0" smtClean="0"/>
                        <a:t>1500</a:t>
                      </a:r>
                      <a:endParaRPr lang="en-US" sz="1400" dirty="0"/>
                    </a:p>
                  </a:txBody>
                  <a:tcPr/>
                </a:tc>
                <a:tc>
                  <a:txBody>
                    <a:bodyPr/>
                    <a:lstStyle/>
                    <a:p>
                      <a:r>
                        <a:rPr lang="en-US" sz="1400" dirty="0" smtClean="0"/>
                        <a:t>Foot/Flange</a:t>
                      </a:r>
                      <a:endParaRPr lang="en-US" sz="1400" dirty="0"/>
                    </a:p>
                  </a:txBody>
                  <a:tcPr/>
                </a:tc>
                <a:tc>
                  <a:txBody>
                    <a:bodyPr/>
                    <a:lstStyle/>
                    <a:p>
                      <a:r>
                        <a:rPr lang="en-US" sz="1400" dirty="0" smtClean="0"/>
                        <a:t>TEFC</a:t>
                      </a:r>
                      <a:endParaRPr lang="en-US" sz="1400" dirty="0"/>
                    </a:p>
                  </a:txBody>
                  <a:tcPr/>
                </a:tc>
                <a:tc>
                  <a:txBody>
                    <a:bodyPr/>
                    <a:lstStyle/>
                    <a:p>
                      <a:r>
                        <a:rPr lang="en-US" sz="1400" dirty="0" err="1" smtClean="0"/>
                        <a:t>Std</a:t>
                      </a:r>
                      <a:endParaRPr lang="en-US" sz="1400" dirty="0"/>
                    </a:p>
                  </a:txBody>
                  <a:tcPr/>
                </a:tc>
                <a:tc>
                  <a:txBody>
                    <a:bodyPr/>
                    <a:lstStyle/>
                    <a:p>
                      <a:r>
                        <a:rPr lang="en-US" sz="1400" dirty="0" err="1" smtClean="0"/>
                        <a:t>Std</a:t>
                      </a:r>
                      <a:endParaRPr lang="en-US" sz="1400" dirty="0"/>
                    </a:p>
                  </a:txBody>
                  <a:tcPr/>
                </a:tc>
              </a:tr>
              <a:tr h="370840">
                <a:tc>
                  <a:txBody>
                    <a:bodyPr/>
                    <a:lstStyle/>
                    <a:p>
                      <a:r>
                        <a:rPr lang="en-US" sz="1400" dirty="0" smtClean="0"/>
                        <a:t>Speed frame</a:t>
                      </a:r>
                      <a:endParaRPr lang="en-US" sz="1400" dirty="0"/>
                    </a:p>
                  </a:txBody>
                  <a:tcPr/>
                </a:tc>
                <a:tc>
                  <a:txBody>
                    <a:bodyPr/>
                    <a:lstStyle/>
                    <a:p>
                      <a:r>
                        <a:rPr lang="en-US" sz="1400" dirty="0" err="1" smtClean="0"/>
                        <a:t>Upto</a:t>
                      </a:r>
                      <a:r>
                        <a:rPr lang="en-US" sz="1400" dirty="0" smtClean="0"/>
                        <a:t> 7,5</a:t>
                      </a:r>
                      <a:endParaRPr lang="en-US" sz="1400" dirty="0"/>
                    </a:p>
                  </a:txBody>
                  <a:tcPr/>
                </a:tc>
                <a:tc>
                  <a:txBody>
                    <a:bodyPr/>
                    <a:lstStyle/>
                    <a:p>
                      <a:r>
                        <a:rPr lang="en-US" sz="1400" dirty="0" smtClean="0"/>
                        <a:t>1500</a:t>
                      </a:r>
                      <a:endParaRPr lang="en-US" sz="1400" dirty="0"/>
                    </a:p>
                  </a:txBody>
                  <a:tcPr/>
                </a:tc>
                <a:tc>
                  <a:txBody>
                    <a:bodyPr/>
                    <a:lstStyle/>
                    <a:p>
                      <a:r>
                        <a:rPr lang="en-US" sz="1400" dirty="0" smtClean="0"/>
                        <a:t>Foot</a:t>
                      </a:r>
                      <a:endParaRPr lang="en-US" sz="1400" dirty="0"/>
                    </a:p>
                  </a:txBody>
                  <a:tcPr/>
                </a:tc>
                <a:tc>
                  <a:txBody>
                    <a:bodyPr/>
                    <a:lstStyle/>
                    <a:p>
                      <a:r>
                        <a:rPr lang="en-US" sz="1400" dirty="0" smtClean="0"/>
                        <a:t>TEFC</a:t>
                      </a:r>
                      <a:endParaRPr lang="en-US" sz="1400" dirty="0"/>
                    </a:p>
                  </a:txBody>
                  <a:tcPr/>
                </a:tc>
                <a:tc>
                  <a:txBody>
                    <a:bodyPr/>
                    <a:lstStyle/>
                    <a:p>
                      <a:r>
                        <a:rPr lang="en-US" sz="1400" dirty="0" err="1" smtClean="0"/>
                        <a:t>Std</a:t>
                      </a:r>
                      <a:endParaRPr lang="en-US" sz="1400" dirty="0"/>
                    </a:p>
                  </a:txBody>
                  <a:tcPr/>
                </a:tc>
                <a:tc>
                  <a:txBody>
                    <a:bodyPr/>
                    <a:lstStyle/>
                    <a:p>
                      <a:r>
                        <a:rPr lang="en-US" sz="1400" dirty="0" err="1" smtClean="0"/>
                        <a:t>Std</a:t>
                      </a:r>
                      <a:endParaRPr lang="en-US" sz="1400" dirty="0"/>
                    </a:p>
                  </a:txBody>
                  <a:tcPr/>
                </a:tc>
              </a:tr>
              <a:tr h="370840">
                <a:tc>
                  <a:txBody>
                    <a:bodyPr/>
                    <a:lstStyle/>
                    <a:p>
                      <a:r>
                        <a:rPr lang="en-US" sz="1400" dirty="0" smtClean="0"/>
                        <a:t>Spinning &amp; Doubling</a:t>
                      </a:r>
                      <a:endParaRPr lang="en-US" sz="1400" dirty="0"/>
                    </a:p>
                  </a:txBody>
                  <a:tcPr/>
                </a:tc>
                <a:tc>
                  <a:txBody>
                    <a:bodyPr/>
                    <a:lstStyle/>
                    <a:p>
                      <a:r>
                        <a:rPr lang="en-US" sz="1400" dirty="0" err="1" smtClean="0"/>
                        <a:t>Upto</a:t>
                      </a:r>
                      <a:r>
                        <a:rPr lang="en-US" sz="1400" dirty="0" smtClean="0"/>
                        <a:t> 22</a:t>
                      </a:r>
                      <a:endParaRPr lang="en-US" sz="1400" dirty="0"/>
                    </a:p>
                  </a:txBody>
                  <a:tcPr/>
                </a:tc>
                <a:tc>
                  <a:txBody>
                    <a:bodyPr/>
                    <a:lstStyle/>
                    <a:p>
                      <a:r>
                        <a:rPr lang="en-US" sz="1400" dirty="0" smtClean="0"/>
                        <a:t>1500 or 1000</a:t>
                      </a:r>
                      <a:endParaRPr lang="en-US" sz="1400" dirty="0"/>
                    </a:p>
                  </a:txBody>
                  <a:tcPr/>
                </a:tc>
                <a:tc>
                  <a:txBody>
                    <a:bodyPr/>
                    <a:lstStyle/>
                    <a:p>
                      <a:r>
                        <a:rPr lang="en-US" sz="1400" dirty="0" smtClean="0"/>
                        <a:t>Foot</a:t>
                      </a:r>
                      <a:endParaRPr lang="en-US" sz="1400" dirty="0"/>
                    </a:p>
                  </a:txBody>
                  <a:tcPr/>
                </a:tc>
                <a:tc>
                  <a:txBody>
                    <a:bodyPr/>
                    <a:lstStyle/>
                    <a:p>
                      <a:r>
                        <a:rPr lang="en-US" sz="1400" dirty="0" smtClean="0"/>
                        <a:t>TE</a:t>
                      </a:r>
                      <a:endParaRPr lang="en-US" sz="1400" dirty="0"/>
                    </a:p>
                  </a:txBody>
                  <a:tcPr/>
                </a:tc>
                <a:tc>
                  <a:txBody>
                    <a:bodyPr/>
                    <a:lstStyle/>
                    <a:p>
                      <a:r>
                        <a:rPr lang="en-US" sz="1400" dirty="0" smtClean="0"/>
                        <a:t>150-200</a:t>
                      </a:r>
                      <a:endParaRPr lang="en-US" sz="1400" dirty="0"/>
                    </a:p>
                  </a:txBody>
                  <a:tcPr/>
                </a:tc>
                <a:tc>
                  <a:txBody>
                    <a:bodyPr/>
                    <a:lstStyle/>
                    <a:p>
                      <a:r>
                        <a:rPr lang="en-US" sz="1400" dirty="0" smtClean="0"/>
                        <a:t>200-275</a:t>
                      </a:r>
                      <a:endParaRPr lang="en-US" sz="1400" dirty="0"/>
                    </a:p>
                  </a:txBody>
                  <a:tcPr/>
                </a:tc>
              </a:tr>
              <a:tr h="370840">
                <a:tc>
                  <a:txBody>
                    <a:bodyPr/>
                    <a:lstStyle/>
                    <a:p>
                      <a:r>
                        <a:rPr lang="en-US" sz="1400" dirty="0" smtClean="0"/>
                        <a:t>Weaving (Loom)</a:t>
                      </a:r>
                      <a:endParaRPr lang="en-US" sz="1400" dirty="0"/>
                    </a:p>
                  </a:txBody>
                  <a:tcPr/>
                </a:tc>
                <a:tc>
                  <a:txBody>
                    <a:bodyPr/>
                    <a:lstStyle/>
                    <a:p>
                      <a:r>
                        <a:rPr lang="en-US" sz="1400" dirty="0" smtClean="0"/>
                        <a:t>0,37 to 2,2</a:t>
                      </a:r>
                      <a:endParaRPr lang="en-US" sz="1400" dirty="0"/>
                    </a:p>
                  </a:txBody>
                  <a:tcPr/>
                </a:tc>
                <a:tc>
                  <a:txBody>
                    <a:bodyPr/>
                    <a:lstStyle/>
                    <a:p>
                      <a:r>
                        <a:rPr lang="en-US" sz="1400" dirty="0" smtClean="0"/>
                        <a:t>1000 or 750</a:t>
                      </a:r>
                      <a:endParaRPr lang="en-US" sz="1400" dirty="0"/>
                    </a:p>
                  </a:txBody>
                  <a:tcPr/>
                </a:tc>
                <a:tc>
                  <a:txBody>
                    <a:bodyPr/>
                    <a:lstStyle/>
                    <a:p>
                      <a:r>
                        <a:rPr lang="en-US" sz="1400" dirty="0" smtClean="0"/>
                        <a:t>Foot/Flat base/lug with spring base</a:t>
                      </a:r>
                      <a:endParaRPr lang="en-US" sz="1400" dirty="0"/>
                    </a:p>
                  </a:txBody>
                  <a:tcPr/>
                </a:tc>
                <a:tc>
                  <a:txBody>
                    <a:bodyPr/>
                    <a:lstStyle/>
                    <a:p>
                      <a:r>
                        <a:rPr lang="en-US" sz="1400" dirty="0" smtClean="0"/>
                        <a:t>TEFC</a:t>
                      </a:r>
                      <a:endParaRPr lang="en-US" sz="1400" dirty="0"/>
                    </a:p>
                  </a:txBody>
                  <a:tcPr/>
                </a:tc>
                <a:tc>
                  <a:txBody>
                    <a:bodyPr/>
                    <a:lstStyle/>
                    <a:p>
                      <a:r>
                        <a:rPr lang="en-US" sz="1400" dirty="0" smtClean="0"/>
                        <a:t>Min </a:t>
                      </a:r>
                    </a:p>
                    <a:p>
                      <a:r>
                        <a:rPr lang="en-US" sz="1400" dirty="0" smtClean="0"/>
                        <a:t>6p-230 </a:t>
                      </a:r>
                    </a:p>
                    <a:p>
                      <a:r>
                        <a:rPr lang="en-US" sz="1400" dirty="0" smtClean="0"/>
                        <a:t>8p-200</a:t>
                      </a:r>
                      <a:endParaRPr lang="en-US" sz="1400" dirty="0"/>
                    </a:p>
                  </a:txBody>
                  <a:tcPr/>
                </a:tc>
                <a:tc>
                  <a:txBody>
                    <a:bodyPr/>
                    <a:lstStyle/>
                    <a:p>
                      <a:r>
                        <a:rPr lang="en-US" sz="1400" dirty="0" smtClean="0"/>
                        <a:t>Min </a:t>
                      </a:r>
                    </a:p>
                    <a:p>
                      <a:r>
                        <a:rPr lang="en-US" sz="1400" dirty="0" smtClean="0"/>
                        <a:t>6p-270 </a:t>
                      </a:r>
                    </a:p>
                    <a:p>
                      <a:r>
                        <a:rPr lang="en-US" sz="1400" dirty="0" smtClean="0"/>
                        <a:t>8p-230</a:t>
                      </a:r>
                      <a:endParaRPr lang="en-US" sz="1400" dirty="0"/>
                    </a:p>
                  </a:txBody>
                  <a:tcPr/>
                </a:tc>
              </a:tr>
              <a:tr h="370840">
                <a:tc>
                  <a:txBody>
                    <a:bodyPr/>
                    <a:lstStyle/>
                    <a:p>
                      <a:r>
                        <a:rPr lang="en-US" sz="1400" dirty="0" err="1" smtClean="0"/>
                        <a:t>Pneumatifil</a:t>
                      </a:r>
                      <a:endParaRPr lang="en-US" sz="1400" dirty="0"/>
                    </a:p>
                  </a:txBody>
                  <a:tcPr/>
                </a:tc>
                <a:tc>
                  <a:txBody>
                    <a:bodyPr/>
                    <a:lstStyle/>
                    <a:p>
                      <a:r>
                        <a:rPr lang="en-US" sz="1400" dirty="0" smtClean="0"/>
                        <a:t>1,1 to 2,2</a:t>
                      </a:r>
                      <a:endParaRPr lang="en-US" sz="1400" dirty="0"/>
                    </a:p>
                  </a:txBody>
                  <a:tcPr/>
                </a:tc>
                <a:tc>
                  <a:txBody>
                    <a:bodyPr/>
                    <a:lstStyle/>
                    <a:p>
                      <a:r>
                        <a:rPr lang="en-US" sz="1400" dirty="0" smtClean="0"/>
                        <a:t>3000</a:t>
                      </a:r>
                      <a:endParaRPr lang="en-US" sz="1400" dirty="0"/>
                    </a:p>
                  </a:txBody>
                  <a:tcPr/>
                </a:tc>
                <a:tc>
                  <a:txBody>
                    <a:bodyPr/>
                    <a:lstStyle/>
                    <a:p>
                      <a:r>
                        <a:rPr lang="en-US" sz="1400" dirty="0" smtClean="0"/>
                        <a:t>Foot/Flange/Rod</a:t>
                      </a:r>
                      <a:endParaRPr lang="en-US" sz="1400" dirty="0"/>
                    </a:p>
                  </a:txBody>
                  <a:tcPr/>
                </a:tc>
                <a:tc>
                  <a:txBody>
                    <a:bodyPr/>
                    <a:lstStyle/>
                    <a:p>
                      <a:r>
                        <a:rPr lang="en-US" sz="1400" dirty="0" smtClean="0"/>
                        <a:t>TE</a:t>
                      </a:r>
                      <a:endParaRPr lang="en-US" sz="1400" dirty="0"/>
                    </a:p>
                  </a:txBody>
                  <a:tcPr/>
                </a:tc>
                <a:tc>
                  <a:txBody>
                    <a:bodyPr/>
                    <a:lstStyle/>
                    <a:p>
                      <a:r>
                        <a:rPr lang="en-US" sz="1400" dirty="0" err="1" smtClean="0"/>
                        <a:t>Std</a:t>
                      </a:r>
                      <a:endParaRPr lang="en-US" sz="1400" dirty="0"/>
                    </a:p>
                  </a:txBody>
                  <a:tcPr/>
                </a:tc>
                <a:tc>
                  <a:txBody>
                    <a:bodyPr/>
                    <a:lstStyle/>
                    <a:p>
                      <a:r>
                        <a:rPr lang="en-US" sz="1400" dirty="0" err="1" smtClean="0"/>
                        <a:t>Std</a:t>
                      </a:r>
                      <a:endParaRPr lang="en-US" sz="1400" dirty="0"/>
                    </a:p>
                  </a:txBody>
                  <a:tcPr/>
                </a:tc>
              </a:tr>
            </a:tbl>
          </a:graphicData>
        </a:graphic>
      </p:graphicFrame>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spTree>
    <p:extLst>
      <p:ext uri="{BB962C8B-B14F-4D97-AF65-F5344CB8AC3E}">
        <p14:creationId xmlns:p14="http://schemas.microsoft.com/office/powerpoint/2010/main" val="3676256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endParaRPr lang="en-US" sz="2400" b="1" dirty="0">
              <a:solidFill>
                <a:schemeClr val="tx2"/>
              </a:solidFill>
            </a:endParaRPr>
          </a:p>
        </p:txBody>
      </p:sp>
      <p:sp>
        <p:nvSpPr>
          <p:cNvPr id="3" name="Content Placeholder 2"/>
          <p:cNvSpPr>
            <a:spLocks noGrp="1"/>
          </p:cNvSpPr>
          <p:nvPr>
            <p:ph idx="1"/>
          </p:nvPr>
        </p:nvSpPr>
        <p:spPr/>
        <p:txBody>
          <a:bodyPr>
            <a:normAutofit fontScale="85000" lnSpcReduction="20000"/>
          </a:bodyPr>
          <a:lstStyle/>
          <a:p>
            <a:r>
              <a:rPr lang="en-US" dirty="0" smtClean="0"/>
              <a:t>Remarks:</a:t>
            </a:r>
          </a:p>
          <a:p>
            <a:pPr marL="514350" indent="-514350">
              <a:buAutoNum type="arabicPeriod"/>
            </a:pPr>
            <a:r>
              <a:rPr lang="en-US" dirty="0" smtClean="0"/>
              <a:t>For drawing frame and speed frame motors, uniform acceleration characteristics similar to spinning frame motors are preferred</a:t>
            </a:r>
          </a:p>
          <a:p>
            <a:pPr marL="514350" indent="-514350">
              <a:buAutoNum type="arabicPeriod"/>
            </a:pPr>
            <a:r>
              <a:rPr lang="en-US" dirty="0" smtClean="0"/>
              <a:t>For spinning and doubling motors, two single speed motors or one two speed motor are used. Uniform acceleration characteristics are used.</a:t>
            </a:r>
          </a:p>
          <a:p>
            <a:pPr marL="514350" indent="-514350">
              <a:buAutoNum type="arabicPeriod"/>
            </a:pPr>
            <a:r>
              <a:rPr lang="en-US" dirty="0" smtClean="0"/>
              <a:t>For weaving (Loon) motors: Plain, semi-automatic  and automatic-lower starting is permissible in case of clutch drive</a:t>
            </a:r>
          </a:p>
          <a:p>
            <a:pPr marL="514350" indent="-514350">
              <a:buAutoNum type="arabicPeriod"/>
            </a:pPr>
            <a:r>
              <a:rPr lang="en-US" dirty="0" smtClean="0"/>
              <a:t>For </a:t>
            </a:r>
            <a:r>
              <a:rPr lang="en-US" dirty="0" err="1" smtClean="0"/>
              <a:t>Pneumatifil</a:t>
            </a:r>
            <a:r>
              <a:rPr lang="en-US" dirty="0" smtClean="0"/>
              <a:t>: motors required to be very compact when mounted inside the filter box. </a:t>
            </a:r>
            <a:endParaRPr lang="en-US" dirty="0"/>
          </a:p>
        </p:txBody>
      </p:sp>
      <p:sp>
        <p:nvSpPr>
          <p:cNvPr id="4" name="Footer Placeholder 3"/>
          <p:cNvSpPr>
            <a:spLocks noGrp="1"/>
          </p:cNvSpPr>
          <p:nvPr>
            <p:ph type="ftr" sz="quarter" idx="11"/>
          </p:nvPr>
        </p:nvSpPr>
        <p:spPr/>
        <p:txBody>
          <a:bodyPr/>
          <a:lstStyle/>
          <a:p>
            <a:r>
              <a:rPr lang="en-US" dirty="0" err="1" smtClean="0"/>
              <a:t>Perencanaan</a:t>
            </a:r>
            <a:r>
              <a:rPr lang="en-US" dirty="0" smtClean="0"/>
              <a:t> </a:t>
            </a:r>
            <a:r>
              <a:rPr lang="en-US" dirty="0" err="1" smtClean="0"/>
              <a:t>Sistem</a:t>
            </a:r>
            <a:r>
              <a:rPr lang="en-US" dirty="0" smtClean="0"/>
              <a:t> </a:t>
            </a:r>
            <a:r>
              <a:rPr lang="en-US" dirty="0" err="1" smtClean="0"/>
              <a:t>Listrik</a:t>
            </a:r>
            <a:r>
              <a:rPr lang="en-US" dirty="0" smtClean="0"/>
              <a:t> </a:t>
            </a:r>
            <a:r>
              <a:rPr lang="en-US" dirty="0" err="1" smtClean="0"/>
              <a:t>untuk</a:t>
            </a:r>
            <a:r>
              <a:rPr lang="en-US" dirty="0" smtClean="0"/>
              <a:t> </a:t>
            </a:r>
            <a:r>
              <a:rPr lang="en-US" dirty="0" err="1" smtClean="0"/>
              <a:t>Industri</a:t>
            </a:r>
            <a:r>
              <a:rPr lang="en-US" dirty="0" smtClean="0"/>
              <a:t> by DMZ</a:t>
            </a:r>
            <a:endParaRPr lang="en-US" dirty="0"/>
          </a:p>
        </p:txBody>
      </p:sp>
      <p:cxnSp>
        <p:nvCxnSpPr>
          <p:cNvPr id="6" name="Straight Connector 5"/>
          <p:cNvCxnSpPr/>
          <p:nvPr/>
        </p:nvCxnSpPr>
        <p:spPr>
          <a:xfrm>
            <a:off x="457200" y="6324600"/>
            <a:ext cx="8229600" cy="1588"/>
          </a:xfrm>
          <a:prstGeom prst="line">
            <a:avLst/>
          </a:prstGeom>
          <a:ln w="76200" cmpd="thinThick">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400" y="990600"/>
            <a:ext cx="7391400" cy="1588"/>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38100" y="0"/>
            <a:ext cx="1104900" cy="1085850"/>
          </a:xfrm>
          <a:prstGeom prst="rect">
            <a:avLst/>
          </a:prstGeom>
        </p:spPr>
      </p:pic>
    </p:spTree>
    <p:extLst>
      <p:ext uri="{BB962C8B-B14F-4D97-AF65-F5344CB8AC3E}">
        <p14:creationId xmlns:p14="http://schemas.microsoft.com/office/powerpoint/2010/main" val="3676256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1986</TotalTime>
  <Words>3231</Words>
  <Application>Microsoft Office PowerPoint</Application>
  <PresentationFormat>On-screen Show (4:3)</PresentationFormat>
  <Paragraphs>966</Paragraphs>
  <Slides>48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Symbol</vt:lpstr>
      <vt:lpstr>Times New Roman</vt:lpstr>
      <vt:lpstr>Wingdings</vt:lpstr>
      <vt:lpstr>Office Theme</vt:lpstr>
      <vt:lpstr>Perencanaan Sistem Listrik untuk Industri TEL 12072</vt:lpstr>
      <vt:lpstr>Mari kita berdoa menurut agama dan kepercayaan masing-masing sebelum kelas dimulai.</vt:lpstr>
      <vt:lpstr>Agenda</vt:lpstr>
      <vt:lpstr>Introduction</vt:lpstr>
      <vt:lpstr>PowerPoint Presentation</vt:lpstr>
      <vt:lpstr>PowerPoint Presentation</vt:lpstr>
      <vt:lpstr>Electrical motor application on industry</vt:lpstr>
      <vt:lpstr>Characteristics of squirrel cage induction motors for textile application</vt:lpstr>
      <vt:lpstr>PowerPoint Presentation</vt:lpstr>
      <vt:lpstr>Electric motor for machine tool application</vt:lpstr>
      <vt:lpstr>Electric drives for crane</vt:lpstr>
      <vt:lpstr>Protection </vt:lpstr>
      <vt:lpstr>PowerPoint Presentation</vt:lpstr>
      <vt:lpstr>PowerPoint Presentation</vt:lpstr>
      <vt:lpstr>PowerPoint Presentation</vt:lpstr>
      <vt:lpstr>PowerPoint Presentation</vt:lpstr>
      <vt:lpstr>PowerPoint Presentation</vt:lpstr>
      <vt:lpstr>PowerPoint Presentation</vt:lpstr>
      <vt:lpstr>Example thermal overload protection</vt:lpstr>
      <vt:lpstr>PowerPoint Presentation</vt:lpstr>
      <vt:lpstr>PowerPoint Presentation</vt:lpstr>
      <vt:lpstr>Induction motor protection system</vt:lpstr>
      <vt:lpstr>Small and large motor protection sheme</vt:lpstr>
      <vt:lpstr>Fuse</vt:lpstr>
      <vt:lpstr>Perhitungan</vt:lpstr>
      <vt:lpstr>PowerPoint Presentation</vt:lpstr>
      <vt:lpstr>Pengaman jaringan</vt:lpstr>
      <vt:lpstr>PowerPoint Presentation</vt:lpstr>
      <vt:lpstr>Kontaktor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coming</vt:lpstr>
      <vt:lpstr>Tugas 1.3</vt:lpstr>
      <vt:lpstr>PowerPoint Presentation</vt:lpstr>
      <vt:lpstr>PowerPoint Presentation</vt:lpstr>
      <vt:lpstr>Pertanyaan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Elektronika Daya ‘Power Electronic”</dc:title>
  <dc:creator>windows</dc:creator>
  <cp:lastModifiedBy>Windows User</cp:lastModifiedBy>
  <cp:revision>254</cp:revision>
  <cp:lastPrinted>2019-06-21T04:07:32Z</cp:lastPrinted>
  <dcterms:created xsi:type="dcterms:W3CDTF">2018-02-07T14:50:42Z</dcterms:created>
  <dcterms:modified xsi:type="dcterms:W3CDTF">2019-07-03T03:43:17Z</dcterms:modified>
</cp:coreProperties>
</file>