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98" r:id="rId2"/>
    <p:sldId id="299" r:id="rId3"/>
    <p:sldId id="302" r:id="rId4"/>
    <p:sldId id="316" r:id="rId5"/>
    <p:sldId id="305" r:id="rId6"/>
    <p:sldId id="306" r:id="rId7"/>
    <p:sldId id="307" r:id="rId8"/>
    <p:sldId id="308" r:id="rId9"/>
    <p:sldId id="309" r:id="rId10"/>
    <p:sldId id="322" r:id="rId11"/>
    <p:sldId id="310" r:id="rId12"/>
    <p:sldId id="311" r:id="rId13"/>
    <p:sldId id="312" r:id="rId14"/>
    <p:sldId id="323" r:id="rId15"/>
    <p:sldId id="313" r:id="rId16"/>
    <p:sldId id="315" r:id="rId17"/>
    <p:sldId id="317" r:id="rId18"/>
    <p:sldId id="318" r:id="rId19"/>
    <p:sldId id="319" r:id="rId20"/>
    <p:sldId id="320" r:id="rId21"/>
    <p:sldId id="321" r:id="rId22"/>
    <p:sldId id="304" r:id="rId23"/>
  </p:sldIdLst>
  <p:sldSz cx="9144000" cy="6858000" type="screen4x3"/>
  <p:notesSz cx="9945688"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14"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309798" cy="344091"/>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5633588" y="1"/>
            <a:ext cx="4309798" cy="344091"/>
          </a:xfrm>
          <a:prstGeom prst="rect">
            <a:avLst/>
          </a:prstGeom>
        </p:spPr>
        <p:txBody>
          <a:bodyPr vert="horz" lIns="91440" tIns="45720" rIns="91440" bIns="45720" rtlCol="0"/>
          <a:lstStyle>
            <a:lvl1pPr algn="r">
              <a:defRPr sz="1200"/>
            </a:lvl1pPr>
          </a:lstStyle>
          <a:p>
            <a:endParaRPr lang="id-ID"/>
          </a:p>
        </p:txBody>
      </p:sp>
      <p:sp>
        <p:nvSpPr>
          <p:cNvPr id="4" name="Footer Placeholder 3"/>
          <p:cNvSpPr>
            <a:spLocks noGrp="1"/>
          </p:cNvSpPr>
          <p:nvPr>
            <p:ph type="ftr" sz="quarter" idx="2"/>
          </p:nvPr>
        </p:nvSpPr>
        <p:spPr>
          <a:xfrm>
            <a:off x="0" y="6513910"/>
            <a:ext cx="4309798" cy="344090"/>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5633588" y="6513910"/>
            <a:ext cx="4309798" cy="344090"/>
          </a:xfrm>
          <a:prstGeom prst="rect">
            <a:avLst/>
          </a:prstGeom>
        </p:spPr>
        <p:txBody>
          <a:bodyPr vert="horz" lIns="91440" tIns="45720" rIns="91440" bIns="45720" rtlCol="0" anchor="b"/>
          <a:lstStyle>
            <a:lvl1pPr algn="r">
              <a:defRPr sz="1200"/>
            </a:lvl1pPr>
          </a:lstStyle>
          <a:p>
            <a:fld id="{A19D4E85-1381-42C4-8B2D-AFF5AF8B1C6F}" type="slidenum">
              <a:rPr lang="id-ID" smtClean="0"/>
              <a:t>‹#›</a:t>
            </a:fld>
            <a:endParaRPr lang="id-ID"/>
          </a:p>
        </p:txBody>
      </p:sp>
    </p:spTree>
    <p:extLst>
      <p:ext uri="{BB962C8B-B14F-4D97-AF65-F5344CB8AC3E}">
        <p14:creationId xmlns:p14="http://schemas.microsoft.com/office/powerpoint/2010/main" val="2549946656"/>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9798"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633588" y="0"/>
            <a:ext cx="4309798" cy="342900"/>
          </a:xfrm>
          <a:prstGeom prst="rect">
            <a:avLst/>
          </a:prstGeom>
        </p:spPr>
        <p:txBody>
          <a:bodyPr vert="horz" lIns="91440" tIns="45720" rIns="91440" bIns="45720" rtlCol="0"/>
          <a:lstStyle>
            <a:lvl1pPr algn="r">
              <a:defRPr sz="1200"/>
            </a:lvl1pPr>
          </a:lstStyle>
          <a:p>
            <a:endParaRPr lang="en-US"/>
          </a:p>
        </p:txBody>
      </p:sp>
      <p:sp>
        <p:nvSpPr>
          <p:cNvPr id="4" name="Slide Image Placeholder 3"/>
          <p:cNvSpPr>
            <a:spLocks noGrp="1" noRot="1" noChangeAspect="1"/>
          </p:cNvSpPr>
          <p:nvPr>
            <p:ph type="sldImg" idx="2"/>
          </p:nvPr>
        </p:nvSpPr>
        <p:spPr>
          <a:xfrm>
            <a:off x="3257550" y="514350"/>
            <a:ext cx="3430588"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94569" y="3257550"/>
            <a:ext cx="7956550" cy="30861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910"/>
            <a:ext cx="4309798"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633588" y="6513910"/>
            <a:ext cx="4309798" cy="342900"/>
          </a:xfrm>
          <a:prstGeom prst="rect">
            <a:avLst/>
          </a:prstGeom>
        </p:spPr>
        <p:txBody>
          <a:bodyPr vert="horz" lIns="91440" tIns="45720" rIns="91440" bIns="45720" rtlCol="0" anchor="b"/>
          <a:lstStyle>
            <a:lvl1pPr algn="r">
              <a:defRPr sz="1200"/>
            </a:lvl1pPr>
          </a:lstStyle>
          <a:p>
            <a:fld id="{083B6883-228B-41F6-ADB7-4F06F771FE94}" type="slidenum">
              <a:rPr lang="en-US" smtClean="0"/>
              <a:pPr/>
              <a:t>‹#›</a:t>
            </a:fld>
            <a:endParaRPr lang="en-US"/>
          </a:p>
        </p:txBody>
      </p:sp>
    </p:spTree>
    <p:extLst>
      <p:ext uri="{BB962C8B-B14F-4D97-AF65-F5344CB8AC3E}">
        <p14:creationId xmlns:p14="http://schemas.microsoft.com/office/powerpoint/2010/main" val="988748982"/>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083B6883-228B-41F6-ADB7-4F06F771FE94}" type="slidenum">
              <a:rPr lang="en-US" smtClean="0"/>
              <a:pPr/>
              <a:t>1</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40625990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3B6883-228B-41F6-ADB7-4F06F771FE94}" type="slidenum">
              <a:rPr lang="en-US" smtClean="0"/>
              <a:pPr/>
              <a:t>3</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2574264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Perencanaan Sistem Listrik untuk Industri</a:t>
            </a:r>
            <a:endParaRPr lang="en-US"/>
          </a:p>
        </p:txBody>
      </p:sp>
      <p:sp>
        <p:nvSpPr>
          <p:cNvPr id="6" name="Slide Number Placeholder 5"/>
          <p:cNvSpPr>
            <a:spLocks noGrp="1"/>
          </p:cNvSpPr>
          <p:nvPr>
            <p:ph type="sldNum" sz="quarter" idx="12"/>
          </p:nvPr>
        </p:nvSpPr>
        <p:spPr/>
        <p:txBody>
          <a:bodyPr/>
          <a:lstStyle/>
          <a:p>
            <a:fld id="{DE299CD2-EC90-42C5-86DE-5AEDB40DA71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Perencanaan Sistem Listrik untuk Industri</a:t>
            </a:r>
            <a:endParaRPr lang="en-US"/>
          </a:p>
        </p:txBody>
      </p:sp>
      <p:sp>
        <p:nvSpPr>
          <p:cNvPr id="6" name="Slide Number Placeholder 5"/>
          <p:cNvSpPr>
            <a:spLocks noGrp="1"/>
          </p:cNvSpPr>
          <p:nvPr>
            <p:ph type="sldNum" sz="quarter" idx="12"/>
          </p:nvPr>
        </p:nvSpPr>
        <p:spPr/>
        <p:txBody>
          <a:bodyPr/>
          <a:lstStyle/>
          <a:p>
            <a:fld id="{DE299CD2-EC90-42C5-86DE-5AEDB40DA71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Perencanaan Sistem Listrik untuk Industri</a:t>
            </a:r>
            <a:endParaRPr lang="en-US"/>
          </a:p>
        </p:txBody>
      </p:sp>
      <p:sp>
        <p:nvSpPr>
          <p:cNvPr id="6" name="Slide Number Placeholder 5"/>
          <p:cNvSpPr>
            <a:spLocks noGrp="1"/>
          </p:cNvSpPr>
          <p:nvPr>
            <p:ph type="sldNum" sz="quarter" idx="12"/>
          </p:nvPr>
        </p:nvSpPr>
        <p:spPr/>
        <p:txBody>
          <a:bodyPr/>
          <a:lstStyle/>
          <a:p>
            <a:fld id="{DE299CD2-EC90-42C5-86DE-5AEDB40DA71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Perencanaan Sistem Listrik untuk Industri</a:t>
            </a:r>
            <a:endParaRPr lang="en-US"/>
          </a:p>
        </p:txBody>
      </p:sp>
      <p:sp>
        <p:nvSpPr>
          <p:cNvPr id="6" name="Slide Number Placeholder 5"/>
          <p:cNvSpPr>
            <a:spLocks noGrp="1"/>
          </p:cNvSpPr>
          <p:nvPr>
            <p:ph type="sldNum" sz="quarter" idx="12"/>
          </p:nvPr>
        </p:nvSpPr>
        <p:spPr/>
        <p:txBody>
          <a:bodyPr/>
          <a:lstStyle/>
          <a:p>
            <a:fld id="{DE299CD2-EC90-42C5-86DE-5AEDB40DA71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Perencanaan Sistem Listrik untuk Industri</a:t>
            </a:r>
            <a:endParaRPr lang="en-US"/>
          </a:p>
        </p:txBody>
      </p:sp>
      <p:sp>
        <p:nvSpPr>
          <p:cNvPr id="6" name="Slide Number Placeholder 5"/>
          <p:cNvSpPr>
            <a:spLocks noGrp="1"/>
          </p:cNvSpPr>
          <p:nvPr>
            <p:ph type="sldNum" sz="quarter" idx="12"/>
          </p:nvPr>
        </p:nvSpPr>
        <p:spPr/>
        <p:txBody>
          <a:bodyPr/>
          <a:lstStyle/>
          <a:p>
            <a:fld id="{DE299CD2-EC90-42C5-86DE-5AEDB40DA71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Perencanaan Sistem Listrik untuk Industri</a:t>
            </a:r>
            <a:endParaRPr lang="en-US"/>
          </a:p>
        </p:txBody>
      </p:sp>
      <p:sp>
        <p:nvSpPr>
          <p:cNvPr id="7" name="Slide Number Placeholder 6"/>
          <p:cNvSpPr>
            <a:spLocks noGrp="1"/>
          </p:cNvSpPr>
          <p:nvPr>
            <p:ph type="sldNum" sz="quarter" idx="12"/>
          </p:nvPr>
        </p:nvSpPr>
        <p:spPr/>
        <p:txBody>
          <a:bodyPr/>
          <a:lstStyle/>
          <a:p>
            <a:fld id="{DE299CD2-EC90-42C5-86DE-5AEDB40DA71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Perencanaan Sistem Listrik untuk Industri</a:t>
            </a:r>
            <a:endParaRPr lang="en-US"/>
          </a:p>
        </p:txBody>
      </p:sp>
      <p:sp>
        <p:nvSpPr>
          <p:cNvPr id="9" name="Slide Number Placeholder 8"/>
          <p:cNvSpPr>
            <a:spLocks noGrp="1"/>
          </p:cNvSpPr>
          <p:nvPr>
            <p:ph type="sldNum" sz="quarter" idx="12"/>
          </p:nvPr>
        </p:nvSpPr>
        <p:spPr/>
        <p:txBody>
          <a:bodyPr/>
          <a:lstStyle/>
          <a:p>
            <a:fld id="{DE299CD2-EC90-42C5-86DE-5AEDB40DA71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Perencanaan Sistem Listrik untuk Industri</a:t>
            </a:r>
            <a:endParaRPr lang="en-US"/>
          </a:p>
        </p:txBody>
      </p:sp>
      <p:sp>
        <p:nvSpPr>
          <p:cNvPr id="5" name="Slide Number Placeholder 4"/>
          <p:cNvSpPr>
            <a:spLocks noGrp="1"/>
          </p:cNvSpPr>
          <p:nvPr>
            <p:ph type="sldNum" sz="quarter" idx="12"/>
          </p:nvPr>
        </p:nvSpPr>
        <p:spPr/>
        <p:txBody>
          <a:bodyPr/>
          <a:lstStyle/>
          <a:p>
            <a:fld id="{DE299CD2-EC90-42C5-86DE-5AEDB40DA71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Perencanaan Sistem Listrik untuk Industri</a:t>
            </a:r>
            <a:endParaRPr lang="en-US"/>
          </a:p>
        </p:txBody>
      </p:sp>
      <p:sp>
        <p:nvSpPr>
          <p:cNvPr id="4" name="Slide Number Placeholder 3"/>
          <p:cNvSpPr>
            <a:spLocks noGrp="1"/>
          </p:cNvSpPr>
          <p:nvPr>
            <p:ph type="sldNum" sz="quarter" idx="12"/>
          </p:nvPr>
        </p:nvSpPr>
        <p:spPr/>
        <p:txBody>
          <a:bodyPr/>
          <a:lstStyle/>
          <a:p>
            <a:fld id="{DE299CD2-EC90-42C5-86DE-5AEDB40DA71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Perencanaan Sistem Listrik untuk Industri</a:t>
            </a:r>
            <a:endParaRPr lang="en-US"/>
          </a:p>
        </p:txBody>
      </p:sp>
      <p:sp>
        <p:nvSpPr>
          <p:cNvPr id="7" name="Slide Number Placeholder 6"/>
          <p:cNvSpPr>
            <a:spLocks noGrp="1"/>
          </p:cNvSpPr>
          <p:nvPr>
            <p:ph type="sldNum" sz="quarter" idx="12"/>
          </p:nvPr>
        </p:nvSpPr>
        <p:spPr/>
        <p:txBody>
          <a:bodyPr/>
          <a:lstStyle/>
          <a:p>
            <a:fld id="{DE299CD2-EC90-42C5-86DE-5AEDB40DA71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Perencanaan Sistem Listrik untuk Industri</a:t>
            </a:r>
            <a:endParaRPr lang="en-US"/>
          </a:p>
        </p:txBody>
      </p:sp>
      <p:sp>
        <p:nvSpPr>
          <p:cNvPr id="7" name="Slide Number Placeholder 6"/>
          <p:cNvSpPr>
            <a:spLocks noGrp="1"/>
          </p:cNvSpPr>
          <p:nvPr>
            <p:ph type="sldNum" sz="quarter" idx="12"/>
          </p:nvPr>
        </p:nvSpPr>
        <p:spPr/>
        <p:txBody>
          <a:bodyPr/>
          <a:lstStyle/>
          <a:p>
            <a:fld id="{DE299CD2-EC90-42C5-86DE-5AEDB40DA71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Perencanaan Sistem Listrik untuk Industri</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299CD2-EC90-42C5-86DE-5AEDB40DA71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aizanadina@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en.wikipedia.org/wiki/Diesel_generator#cite_note-14"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en.wikipedia.org/wiki/Diesel_generator#cite_note-15"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en.wikipedia.org/wiki/Standby_generator#cite_note-2" TargetMode="External"/><Relationship Id="rId2" Type="http://schemas.openxmlformats.org/officeDocument/2006/relationships/hyperlink" Target="https://en.wikipedia.org/wiki/Standby_generator#cite_note-Hickey02-1" TargetMode="External"/><Relationship Id="rId1" Type="http://schemas.openxmlformats.org/officeDocument/2006/relationships/slideLayout" Target="../slideLayouts/slideLayout2.xml"/><Relationship Id="rId4" Type="http://schemas.openxmlformats.org/officeDocument/2006/relationships/hyperlink" Target="https://en.wikipedia.org/wiki/Standby_generator#cite_note-3"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err="1" smtClean="0"/>
              <a:t>Perencanaan</a:t>
            </a:r>
            <a:r>
              <a:rPr lang="en-US" dirty="0" smtClean="0"/>
              <a:t> </a:t>
            </a:r>
            <a:r>
              <a:rPr lang="en-US" dirty="0" err="1" smtClean="0"/>
              <a:t>Sistem</a:t>
            </a:r>
            <a:r>
              <a:rPr lang="en-US" dirty="0" smtClean="0"/>
              <a:t> </a:t>
            </a:r>
            <a:r>
              <a:rPr lang="en-US" dirty="0" err="1" smtClean="0"/>
              <a:t>Listrik</a:t>
            </a:r>
            <a:r>
              <a:rPr lang="en-US" dirty="0" smtClean="0"/>
              <a:t> </a:t>
            </a:r>
            <a:r>
              <a:rPr lang="en-US" dirty="0" err="1" smtClean="0"/>
              <a:t>untuk</a:t>
            </a:r>
            <a:r>
              <a:rPr lang="en-US" dirty="0" smtClean="0"/>
              <a:t> </a:t>
            </a:r>
            <a:r>
              <a:rPr lang="en-US" dirty="0" err="1" smtClean="0"/>
              <a:t>Industri</a:t>
            </a:r>
            <a:r>
              <a:rPr lang="en-US" dirty="0" smtClean="0"/>
              <a:t/>
            </a:r>
            <a:br>
              <a:rPr lang="en-US" dirty="0" smtClean="0"/>
            </a:br>
            <a:r>
              <a:rPr lang="en-US" dirty="0" smtClean="0"/>
              <a:t>TEL 12072</a:t>
            </a:r>
            <a:endParaRPr lang="en-US" dirty="0"/>
          </a:p>
        </p:txBody>
      </p:sp>
      <p:sp>
        <p:nvSpPr>
          <p:cNvPr id="3" name="Subtitle 2"/>
          <p:cNvSpPr>
            <a:spLocks noGrp="1"/>
          </p:cNvSpPr>
          <p:nvPr>
            <p:ph type="subTitle" idx="1"/>
          </p:nvPr>
        </p:nvSpPr>
        <p:spPr/>
        <p:txBody>
          <a:bodyPr>
            <a:normAutofit/>
          </a:bodyPr>
          <a:lstStyle/>
          <a:p>
            <a:r>
              <a:rPr lang="en-US" dirty="0" err="1" smtClean="0"/>
              <a:t>Oleh</a:t>
            </a:r>
            <a:endParaRPr lang="en-US" dirty="0" smtClean="0"/>
          </a:p>
          <a:p>
            <a:r>
              <a:rPr lang="en-US" dirty="0" err="1" smtClean="0"/>
              <a:t>Dr</a:t>
            </a:r>
            <a:r>
              <a:rPr lang="en-US" dirty="0" smtClean="0"/>
              <a:t> </a:t>
            </a:r>
            <a:r>
              <a:rPr lang="en-US" dirty="0" err="1" smtClean="0"/>
              <a:t>Ir</a:t>
            </a:r>
            <a:r>
              <a:rPr lang="en-US" dirty="0" smtClean="0"/>
              <a:t> Dina </a:t>
            </a:r>
            <a:r>
              <a:rPr lang="en-US" dirty="0" err="1" smtClean="0"/>
              <a:t>Maizana</a:t>
            </a:r>
            <a:r>
              <a:rPr lang="en-US" dirty="0" smtClean="0"/>
              <a:t> MT</a:t>
            </a:r>
          </a:p>
          <a:p>
            <a:r>
              <a:rPr lang="en-US" dirty="0" smtClean="0">
                <a:hlinkClick r:id="rId3"/>
              </a:rPr>
              <a:t>maizanadina@gmail.com</a:t>
            </a:r>
            <a:endParaRPr lang="en-US" dirty="0" smtClean="0"/>
          </a:p>
        </p:txBody>
      </p:sp>
      <p:sp>
        <p:nvSpPr>
          <p:cNvPr id="4" name="Rectangle 3"/>
          <p:cNvSpPr/>
          <p:nvPr/>
        </p:nvSpPr>
        <p:spPr>
          <a:xfrm rot="16200000">
            <a:off x="-2811780" y="2827021"/>
            <a:ext cx="6766560" cy="11430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US" sz="2800" b="1" dirty="0" err="1">
                <a:ln/>
                <a:solidFill>
                  <a:schemeClr val="accent3"/>
                </a:solidFill>
              </a:rPr>
              <a:t>Universitas</a:t>
            </a:r>
            <a:r>
              <a:rPr lang="en-US" sz="2800" b="1" dirty="0">
                <a:ln/>
                <a:solidFill>
                  <a:schemeClr val="accent3"/>
                </a:solidFill>
              </a:rPr>
              <a:t> Medan Area</a:t>
            </a:r>
          </a:p>
          <a:p>
            <a:pPr algn="ctr"/>
            <a:r>
              <a:rPr lang="en-US" sz="2800" b="1" dirty="0" err="1">
                <a:ln/>
                <a:solidFill>
                  <a:schemeClr val="accent3"/>
                </a:solidFill>
              </a:rPr>
              <a:t>Fakultas</a:t>
            </a:r>
            <a:r>
              <a:rPr lang="en-US" sz="2800" b="1" dirty="0">
                <a:ln/>
                <a:solidFill>
                  <a:schemeClr val="accent3"/>
                </a:solidFill>
              </a:rPr>
              <a:t> </a:t>
            </a:r>
            <a:r>
              <a:rPr lang="en-US" sz="2800" b="1" dirty="0" err="1" smtClean="0">
                <a:ln/>
                <a:solidFill>
                  <a:schemeClr val="accent3"/>
                </a:solidFill>
              </a:rPr>
              <a:t>Teknik</a:t>
            </a:r>
            <a:endParaRPr lang="en-US" sz="2800" b="1" dirty="0">
              <a:ln/>
              <a:solidFill>
                <a:schemeClr val="accent3"/>
              </a:solidFill>
            </a:endParaRPr>
          </a:p>
        </p:txBody>
      </p:sp>
      <p:pic>
        <p:nvPicPr>
          <p:cNvPr id="6" name="Picture 5"/>
          <p:cNvPicPr/>
          <p:nvPr/>
        </p:nvPicPr>
        <p:blipFill>
          <a:blip r:embed="rId4" cstate="print">
            <a:extLst>
              <a:ext uri="{28A0092B-C50C-407E-A947-70E740481C1C}">
                <a14:useLocalDpi xmlns:a14="http://schemas.microsoft.com/office/drawing/2010/main" val="0"/>
              </a:ext>
            </a:extLst>
          </a:blip>
          <a:stretch>
            <a:fillRect/>
          </a:stretch>
        </p:blipFill>
        <p:spPr>
          <a:xfrm>
            <a:off x="38100" y="0"/>
            <a:ext cx="1104900" cy="1085850"/>
          </a:xfrm>
          <a:prstGeom prst="rect">
            <a:avLst/>
          </a:prstGeom>
        </p:spPr>
      </p:pic>
      <p:sp>
        <p:nvSpPr>
          <p:cNvPr id="5" name="Footer Placeholder 4"/>
          <p:cNvSpPr>
            <a:spLocks noGrp="1"/>
          </p:cNvSpPr>
          <p:nvPr>
            <p:ph type="ftr" sz="quarter" idx="11"/>
          </p:nvPr>
        </p:nvSpPr>
        <p:spPr/>
        <p:txBody>
          <a:bodyPr/>
          <a:lstStyle/>
          <a:p>
            <a:r>
              <a:rPr lang="en-US" smtClean="0"/>
              <a:t>Perencanaan Sistem Listrik untuk Industri</a:t>
            </a:r>
            <a:endParaRPr lang="en-US"/>
          </a:p>
        </p:txBody>
      </p:sp>
      <p:sp>
        <p:nvSpPr>
          <p:cNvPr id="7" name="Date Placeholder 6"/>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20660033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Load </a:t>
            </a:r>
            <a:r>
              <a:rPr lang="en-US" dirty="0"/>
              <a:t>can be shared among parallel running generators through load sharing. </a:t>
            </a:r>
            <a:endParaRPr lang="en-US" dirty="0" smtClean="0"/>
          </a:p>
          <a:p>
            <a:r>
              <a:rPr lang="en-US" dirty="0" smtClean="0"/>
              <a:t>Load </a:t>
            </a:r>
            <a:r>
              <a:rPr lang="en-US" dirty="0"/>
              <a:t>sharing can be achieved by </a:t>
            </a:r>
            <a:r>
              <a:rPr lang="en-US" dirty="0" smtClean="0"/>
              <a:t>using  drop speed control controlled </a:t>
            </a:r>
            <a:r>
              <a:rPr lang="en-US" dirty="0"/>
              <a:t>by the frequency at the generator, while it constantly adjusts the engine fuel control to shift load to and from the remaining power sources</a:t>
            </a:r>
            <a:r>
              <a:rPr lang="en-US" dirty="0" smtClean="0"/>
              <a:t>.</a:t>
            </a:r>
          </a:p>
          <a:p>
            <a:r>
              <a:rPr lang="en-US" dirty="0" smtClean="0"/>
              <a:t> </a:t>
            </a:r>
            <a:r>
              <a:rPr lang="en-US" dirty="0"/>
              <a:t>A diesel generator will take more load when the fuel supply to its combustion system is increased, while load is released if fuel supply is decreased. </a:t>
            </a:r>
          </a:p>
          <a:p>
            <a:endParaRPr lang="en-US" dirty="0"/>
          </a:p>
        </p:txBody>
      </p:sp>
      <p:sp>
        <p:nvSpPr>
          <p:cNvPr id="4" name="Footer Placeholder 3"/>
          <p:cNvSpPr>
            <a:spLocks noGrp="1"/>
          </p:cNvSpPr>
          <p:nvPr>
            <p:ph type="ftr" sz="quarter" idx="11"/>
          </p:nvPr>
        </p:nvSpPr>
        <p:spPr/>
        <p:txBody>
          <a:bodyPr/>
          <a:lstStyle/>
          <a:p>
            <a:r>
              <a:rPr lang="en-US" smtClean="0"/>
              <a:t>Perencanaan Sistem Listrik untuk Industri</a:t>
            </a:r>
            <a:endParaRPr lang="en-US"/>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1226703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55000" lnSpcReduction="20000"/>
          </a:bodyPr>
          <a:lstStyle/>
          <a:p>
            <a:pPr algn="just"/>
            <a:r>
              <a:rPr lang="en-US" b="1" dirty="0"/>
              <a:t>Generator Rating Definitions</a:t>
            </a:r>
            <a:r>
              <a:rPr lang="en-US" dirty="0"/>
              <a:t> </a:t>
            </a:r>
          </a:p>
          <a:p>
            <a:pPr algn="just"/>
            <a:r>
              <a:rPr lang="en-US" b="1" dirty="0"/>
              <a:t>Standby Rating based on</a:t>
            </a:r>
            <a:r>
              <a:rPr lang="en-US" dirty="0"/>
              <a:t> Applicable for supplying emergency power for the duration of normal power interruption. No sustained overload capability is available for this rating. (Equivalent to Fuel Stop Power in accordance with ISO3046, AS2789, DIN6271 and BS5514). Nominally rated. </a:t>
            </a:r>
          </a:p>
          <a:p>
            <a:pPr algn="just"/>
            <a:r>
              <a:rPr lang="en-US" dirty="0"/>
              <a:t>Typical application - emergency power plant in hospitals, offices, factories etc. Not connected to grid. </a:t>
            </a:r>
          </a:p>
          <a:p>
            <a:pPr algn="just"/>
            <a:r>
              <a:rPr lang="en-US" b="1" dirty="0"/>
              <a:t>Prime (Unlimited Running Time) Rating:</a:t>
            </a:r>
            <a:r>
              <a:rPr lang="en-US" dirty="0"/>
              <a:t> Should not be used for Construction Power applications. Output available with varying load for an unlimited time. Typical peak demand 100% of prime-rated </a:t>
            </a:r>
            <a:r>
              <a:rPr lang="en-US" dirty="0" err="1"/>
              <a:t>ekW</a:t>
            </a:r>
            <a:r>
              <a:rPr lang="en-US" dirty="0"/>
              <a:t> with 10% of overload capability for emergency use for a maximum of 1 hour in 12</a:t>
            </a:r>
            <a:r>
              <a:rPr lang="en-US" dirty="0" smtClean="0"/>
              <a:t>. </a:t>
            </a:r>
            <a:r>
              <a:rPr lang="en-US" dirty="0"/>
              <a:t>A 10% overload capability is available for limited time. (Equivalent to Prime Power in accordance with ISO8528 and Overload Power in accordance with ISO3046, AS2789, DIN6271, and BS5514). This rating is not applicable to all generator set models. </a:t>
            </a:r>
          </a:p>
          <a:p>
            <a:pPr algn="just"/>
            <a:r>
              <a:rPr lang="en-US" dirty="0"/>
              <a:t>Typical application - where the generator is the sole source of power for say a remote mining or construction site, fairground, festival etc. </a:t>
            </a:r>
          </a:p>
          <a:p>
            <a:pPr algn="just"/>
            <a:endParaRPr lang="en-US" dirty="0"/>
          </a:p>
        </p:txBody>
      </p:sp>
      <p:sp>
        <p:nvSpPr>
          <p:cNvPr id="4" name="Footer Placeholder 3"/>
          <p:cNvSpPr>
            <a:spLocks noGrp="1"/>
          </p:cNvSpPr>
          <p:nvPr>
            <p:ph type="ftr" sz="quarter" idx="11"/>
          </p:nvPr>
        </p:nvSpPr>
        <p:spPr/>
        <p:txBody>
          <a:bodyPr/>
          <a:lstStyle/>
          <a:p>
            <a:r>
              <a:rPr lang="en-US" smtClean="0"/>
              <a:t>Perencanaan Sistem Listrik untuk Industri</a:t>
            </a:r>
            <a:endParaRPr lang="en-US"/>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12422458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en-US" b="1" dirty="0"/>
              <a:t>Base Load (Continuous) Rating based on:</a:t>
            </a:r>
            <a:r>
              <a:rPr lang="en-US" dirty="0"/>
              <a:t> Applicable for supplying power continuously to a constant load up to the full output rating for unlimited hours. No sustained overload capability is available for this rating. Consult authorized distributor for rating. (Equivalent to Continuous Power in accordance with ISO8528, ISO3046, AS2789, DIN6271, and BS5514). This rating is not applicable to all generator set models </a:t>
            </a:r>
          </a:p>
          <a:p>
            <a:r>
              <a:rPr lang="en-US" dirty="0"/>
              <a:t>Typical application - a generator running a continuous unvarying load, or paralleled with the mains and continuously feeding power at the maximum permissible level 8,760 hours per year. This also applies to sets used for peak shaving /grid support even though this may only occur for say 200 hours per year. </a:t>
            </a:r>
          </a:p>
          <a:p>
            <a:r>
              <a:rPr lang="en-US" dirty="0"/>
              <a:t>As an example if in a particular set the Standby Rating were 1000 kW, then a Prime Power rating might be 850 kW, and the Continuous Rating 800 kW. However these ratings vary according to manufacturer and should be taken from the manufacturer's data sheet. </a:t>
            </a:r>
          </a:p>
          <a:p>
            <a:r>
              <a:rPr lang="en-US" dirty="0"/>
              <a:t>Often a set might be given all three ratings stamped on the data plate, but sometimes it may have only a standby rating, or only a prime rating. </a:t>
            </a:r>
          </a:p>
          <a:p>
            <a:endParaRPr lang="en-US" dirty="0"/>
          </a:p>
        </p:txBody>
      </p:sp>
      <p:sp>
        <p:nvSpPr>
          <p:cNvPr id="4" name="Footer Placeholder 3"/>
          <p:cNvSpPr>
            <a:spLocks noGrp="1"/>
          </p:cNvSpPr>
          <p:nvPr>
            <p:ph type="ftr" sz="quarter" idx="11"/>
          </p:nvPr>
        </p:nvSpPr>
        <p:spPr/>
        <p:txBody>
          <a:bodyPr/>
          <a:lstStyle/>
          <a:p>
            <a:r>
              <a:rPr lang="en-US" smtClean="0"/>
              <a:t>Perencanaan Sistem Listrik untuk Industri</a:t>
            </a:r>
            <a:endParaRPr lang="en-US"/>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19515136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algn="just"/>
            <a:r>
              <a:rPr lang="en-US" b="1" dirty="0"/>
              <a:t>Fuels</a:t>
            </a:r>
          </a:p>
          <a:p>
            <a:pPr algn="just"/>
            <a:r>
              <a:rPr lang="en-US" dirty="0"/>
              <a:t>Diesel fuel is named after diesel engines, and not vice versa; diesel engines are simply compression-ignition engines, and can operate on a variety of different fuels, depending on configuration and location. Where a gas grid connection is available, gas is often used, as the gas grid will remain pressurized during almost all power cuts. This is implemented by introducing gas with the intake air and using a small amount of diesel fuel for ignition. Conversion to 100% diesel fuel operation can be achieved instantaneously.</a:t>
            </a:r>
            <a:r>
              <a:rPr lang="en-US" baseline="30000" dirty="0">
                <a:hlinkClick r:id="rId2"/>
              </a:rPr>
              <a:t>[14]</a:t>
            </a:r>
            <a:r>
              <a:rPr lang="en-US" dirty="0"/>
              <a:t> </a:t>
            </a:r>
          </a:p>
          <a:p>
            <a:pPr algn="just"/>
            <a:endParaRPr lang="en-US" dirty="0"/>
          </a:p>
        </p:txBody>
      </p:sp>
      <p:sp>
        <p:nvSpPr>
          <p:cNvPr id="4" name="Footer Placeholder 3"/>
          <p:cNvSpPr>
            <a:spLocks noGrp="1"/>
          </p:cNvSpPr>
          <p:nvPr>
            <p:ph type="ftr" sz="quarter" idx="11"/>
          </p:nvPr>
        </p:nvSpPr>
        <p:spPr/>
        <p:txBody>
          <a:bodyPr/>
          <a:lstStyle/>
          <a:p>
            <a:r>
              <a:rPr lang="en-US" smtClean="0"/>
              <a:t>Perencanaan Sistem Listrik untuk Industri</a:t>
            </a:r>
            <a:endParaRPr lang="en-US"/>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29975999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lgn="just"/>
            <a:r>
              <a:rPr lang="en-US" b="1" dirty="0"/>
              <a:t>Fuels</a:t>
            </a:r>
          </a:p>
          <a:p>
            <a:pPr algn="just"/>
            <a:r>
              <a:rPr lang="en-US" dirty="0" smtClean="0"/>
              <a:t>In </a:t>
            </a:r>
            <a:r>
              <a:rPr lang="en-US" dirty="0"/>
              <a:t>more rural situations, or for low load factor plant, diesel fuel derived from crude </a:t>
            </a:r>
            <a:r>
              <a:rPr lang="en-US" dirty="0" smtClean="0"/>
              <a:t>oil is </a:t>
            </a:r>
            <a:r>
              <a:rPr lang="en-US" dirty="0"/>
              <a:t>a common fuel; it is less likely to freeze than heavier oils. Endurance will be limited by tank size. Diesel engines can work with the full spectrum of crude oil distillates, from natural gas, alcohols, gasoline, wood gas to the </a:t>
            </a:r>
            <a:r>
              <a:rPr lang="en-US" i="1" dirty="0"/>
              <a:t>fuel oils</a:t>
            </a:r>
            <a:r>
              <a:rPr lang="en-US" dirty="0"/>
              <a:t> from diesel oil to cheaper residual fuels that are like lard at room temperature, and must be heated to enable them to flow down a fuel line.</a:t>
            </a:r>
            <a:r>
              <a:rPr lang="en-US" baseline="30000" dirty="0">
                <a:hlinkClick r:id="rId2"/>
              </a:rPr>
              <a:t>[15]</a:t>
            </a:r>
            <a:r>
              <a:rPr lang="en-US" dirty="0"/>
              <a:t> </a:t>
            </a:r>
          </a:p>
          <a:p>
            <a:pPr algn="just"/>
            <a:endParaRPr lang="en-US" dirty="0"/>
          </a:p>
        </p:txBody>
      </p:sp>
      <p:sp>
        <p:nvSpPr>
          <p:cNvPr id="4" name="Footer Placeholder 3"/>
          <p:cNvSpPr>
            <a:spLocks noGrp="1"/>
          </p:cNvSpPr>
          <p:nvPr>
            <p:ph type="ftr" sz="quarter" idx="11"/>
          </p:nvPr>
        </p:nvSpPr>
        <p:spPr/>
        <p:txBody>
          <a:bodyPr/>
          <a:lstStyle/>
          <a:p>
            <a:r>
              <a:rPr lang="en-US" smtClean="0"/>
              <a:t>Perencanaan Sistem Listrik untuk Industri</a:t>
            </a:r>
            <a:endParaRPr lang="en-US"/>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21590580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lgn="just"/>
            <a:r>
              <a:rPr lang="en-US" dirty="0"/>
              <a:t>Larger engines (from about 3 </a:t>
            </a:r>
            <a:r>
              <a:rPr lang="en-US" dirty="0" err="1"/>
              <a:t>MWe</a:t>
            </a:r>
            <a:r>
              <a:rPr lang="en-US" dirty="0"/>
              <a:t> to 30 </a:t>
            </a:r>
            <a:r>
              <a:rPr lang="en-US" dirty="0" err="1"/>
              <a:t>MWe</a:t>
            </a:r>
            <a:r>
              <a:rPr lang="en-US" dirty="0"/>
              <a:t>) sometimes use heavy oils, essentially tars, derived from the end of the refining process. </a:t>
            </a:r>
            <a:endParaRPr lang="en-US" dirty="0" smtClean="0"/>
          </a:p>
          <a:p>
            <a:pPr algn="just"/>
            <a:r>
              <a:rPr lang="en-US" dirty="0" smtClean="0"/>
              <a:t>The </a:t>
            </a:r>
            <a:r>
              <a:rPr lang="en-US" dirty="0"/>
              <a:t>slight added complexity of keeping the fuel oil heated to enable it to flow, whilst mitigating the fire risks that come from over-heating fuel, make these fuels unpopular for smaller, often unmanned, generating stations. </a:t>
            </a:r>
          </a:p>
          <a:p>
            <a:pPr algn="just"/>
            <a:r>
              <a:rPr lang="en-US" dirty="0"/>
              <a:t>Other possible fuels include: biodiesel, straight vegetable oil, animal fats and tallows, </a:t>
            </a:r>
            <a:r>
              <a:rPr lang="en-US" dirty="0" err="1"/>
              <a:t>glycerine</a:t>
            </a:r>
            <a:r>
              <a:rPr lang="en-US" dirty="0"/>
              <a:t>, and coal-water slurry. </a:t>
            </a:r>
          </a:p>
          <a:p>
            <a:pPr algn="just"/>
            <a:endParaRPr lang="en-US" dirty="0"/>
          </a:p>
        </p:txBody>
      </p:sp>
      <p:sp>
        <p:nvSpPr>
          <p:cNvPr id="4" name="Footer Placeholder 3"/>
          <p:cNvSpPr>
            <a:spLocks noGrp="1"/>
          </p:cNvSpPr>
          <p:nvPr>
            <p:ph type="ftr" sz="quarter" idx="11"/>
          </p:nvPr>
        </p:nvSpPr>
        <p:spPr/>
        <p:txBody>
          <a:bodyPr/>
          <a:lstStyle/>
          <a:p>
            <a:r>
              <a:rPr lang="en-US" smtClean="0"/>
              <a:t>Perencanaan Sistem Listrik untuk Industri</a:t>
            </a:r>
            <a:endParaRPr lang="en-US"/>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18012896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a:t>
            </a:r>
            <a:endParaRPr lang="en-US" dirty="0"/>
          </a:p>
        </p:txBody>
      </p:sp>
      <p:sp>
        <p:nvSpPr>
          <p:cNvPr id="3" name="Content Placeholder 2"/>
          <p:cNvSpPr>
            <a:spLocks noGrp="1"/>
          </p:cNvSpPr>
          <p:nvPr>
            <p:ph idx="1"/>
          </p:nvPr>
        </p:nvSpPr>
        <p:spPr/>
        <p:txBody>
          <a:bodyPr/>
          <a:lstStyle/>
          <a:p>
            <a:pPr algn="just"/>
            <a:r>
              <a:rPr lang="en-US" b="1" dirty="0"/>
              <a:t>Commercial/Industrial </a:t>
            </a:r>
            <a:r>
              <a:rPr lang="en-US" b="1" dirty="0" err="1"/>
              <a:t>GenSets</a:t>
            </a:r>
            <a:endParaRPr lang="en-US" b="1" dirty="0"/>
          </a:p>
          <a:p>
            <a:pPr algn="just"/>
            <a:r>
              <a:rPr lang="en-US" dirty="0"/>
              <a:t>Cummins Power Generation products include:</a:t>
            </a:r>
          </a:p>
          <a:p>
            <a:pPr algn="just"/>
            <a:r>
              <a:rPr lang="en-US" dirty="0"/>
              <a:t>Diesel engine generator sets in the 7 kW to 2.7 MW range</a:t>
            </a:r>
          </a:p>
          <a:p>
            <a:pPr algn="just"/>
            <a:r>
              <a:rPr lang="en-US" dirty="0"/>
              <a:t>Spark–ignited natural gas/propane engine generators in the 7 kW to 150 kW range</a:t>
            </a:r>
          </a:p>
          <a:p>
            <a:pPr algn="just"/>
            <a:r>
              <a:rPr lang="en-US" dirty="0"/>
              <a:t>Lean–burn gas engine generators in the 315 kW to 2 MW range</a:t>
            </a:r>
          </a:p>
          <a:p>
            <a:pPr algn="just"/>
            <a:endParaRPr lang="en-US" dirty="0"/>
          </a:p>
        </p:txBody>
      </p:sp>
      <p:sp>
        <p:nvSpPr>
          <p:cNvPr id="4" name="Footer Placeholder 3"/>
          <p:cNvSpPr>
            <a:spLocks noGrp="1"/>
          </p:cNvSpPr>
          <p:nvPr>
            <p:ph type="ftr" sz="quarter" idx="11"/>
          </p:nvPr>
        </p:nvSpPr>
        <p:spPr/>
        <p:txBody>
          <a:bodyPr/>
          <a:lstStyle/>
          <a:p>
            <a:r>
              <a:rPr lang="en-US" smtClean="0"/>
              <a:t>Perencanaan Sistem Listrik untuk Industri</a:t>
            </a:r>
            <a:endParaRPr lang="en-US"/>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32650969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4953000" cy="4525963"/>
          </a:xfrm>
        </p:spPr>
        <p:txBody>
          <a:bodyPr>
            <a:normAutofit fontScale="62500" lnSpcReduction="20000"/>
          </a:bodyPr>
          <a:lstStyle/>
          <a:p>
            <a:pPr algn="just"/>
            <a:r>
              <a:rPr lang="en-US" b="1" dirty="0"/>
              <a:t>Diesel Generator Sets</a:t>
            </a:r>
            <a:endParaRPr lang="en-US" dirty="0"/>
          </a:p>
          <a:p>
            <a:pPr algn="just"/>
            <a:r>
              <a:rPr lang="en-US" dirty="0"/>
              <a:t>Diesel powered generator sets remain the number–one choice for standby and emergency power systems, worldwide. </a:t>
            </a:r>
            <a:endParaRPr lang="en-US" dirty="0" smtClean="0"/>
          </a:p>
          <a:p>
            <a:pPr algn="just"/>
            <a:r>
              <a:rPr lang="en-US" dirty="0" smtClean="0"/>
              <a:t>Able </a:t>
            </a:r>
            <a:r>
              <a:rPr lang="en-US" dirty="0"/>
              <a:t>to start and assume load in less than 10 seconds, and rated load in a single step, Cummins diesel generator sets are the epitome of rugged dependability and reliable mechanical and electrical performance. </a:t>
            </a:r>
            <a:endParaRPr lang="en-US" dirty="0" smtClean="0"/>
          </a:p>
          <a:p>
            <a:pPr algn="just"/>
            <a:r>
              <a:rPr lang="en-US" dirty="0" smtClean="0"/>
              <a:t>Diesel </a:t>
            </a:r>
            <a:r>
              <a:rPr lang="en-US" dirty="0"/>
              <a:t>generators are also well suited to utility peaking plants, Distributed Generation (DG) facilities, peak shaving (or peak lopping), and power management at large commercial or industrial sites.  </a:t>
            </a:r>
          </a:p>
          <a:p>
            <a:pPr algn="just"/>
            <a:endParaRPr lang="en-US" dirty="0"/>
          </a:p>
        </p:txBody>
      </p:sp>
      <p:sp>
        <p:nvSpPr>
          <p:cNvPr id="4" name="Footer Placeholder 3"/>
          <p:cNvSpPr>
            <a:spLocks noGrp="1"/>
          </p:cNvSpPr>
          <p:nvPr>
            <p:ph type="ftr" sz="quarter" idx="11"/>
          </p:nvPr>
        </p:nvSpPr>
        <p:spPr/>
        <p:txBody>
          <a:bodyPr/>
          <a:lstStyle/>
          <a:p>
            <a:r>
              <a:rPr lang="en-US" smtClean="0"/>
              <a:t>Perencanaan Sistem Listrik untuk Industri</a:t>
            </a:r>
            <a:endParaRPr lang="en-US"/>
          </a:p>
        </p:txBody>
      </p:sp>
      <p:pic>
        <p:nvPicPr>
          <p:cNvPr id="1026" name="Picture 2" descr="http://maybinsemergencypower.com/wp-content/uploads/2012/02/diesel-generator-set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2438400"/>
            <a:ext cx="3251200" cy="2438400"/>
          </a:xfrm>
          <a:prstGeom prst="rect">
            <a:avLst/>
          </a:prstGeom>
          <a:noFill/>
          <a:extLst>
            <a:ext uri="{909E8E84-426E-40DD-AFC4-6F175D3DCCD1}">
              <a14:hiddenFill xmlns:a14="http://schemas.microsoft.com/office/drawing/2010/main">
                <a:solidFill>
                  <a:srgbClr val="FFFFFF"/>
                </a:solidFill>
              </a14:hiddenFill>
            </a:ext>
          </a:extLst>
        </p:spPr>
      </p:pic>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19110793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4495800" cy="4525963"/>
          </a:xfrm>
        </p:spPr>
        <p:txBody>
          <a:bodyPr>
            <a:normAutofit fontScale="70000" lnSpcReduction="20000"/>
          </a:bodyPr>
          <a:lstStyle/>
          <a:p>
            <a:pPr algn="just"/>
            <a:r>
              <a:rPr lang="en-US" b="1" dirty="0"/>
              <a:t>Spark-Ignited Generator Sets – Natural Gas and Propane </a:t>
            </a:r>
            <a:endParaRPr lang="en-US" dirty="0"/>
          </a:p>
          <a:p>
            <a:pPr algn="just"/>
            <a:r>
              <a:rPr lang="en-US" dirty="0"/>
              <a:t>Our spark–ignited generator sets, 6.0 to 150 kW, are designed for applications that call for gaseous fuel options as a result of fuel containment, economic and emissions considerations, or compliance with local codes. </a:t>
            </a:r>
            <a:endParaRPr lang="en-US" dirty="0" smtClean="0"/>
          </a:p>
          <a:p>
            <a:pPr algn="just"/>
            <a:r>
              <a:rPr lang="en-US" dirty="0" smtClean="0"/>
              <a:t>These </a:t>
            </a:r>
            <a:r>
              <a:rPr lang="en-US" dirty="0"/>
              <a:t>generator sets have fuel systems for both natural gas and propane, making them a convenient choice for a variety of life–support and related applications, including small health care facilities and retail businesses.</a:t>
            </a:r>
          </a:p>
          <a:p>
            <a:pPr algn="just"/>
            <a:endParaRPr lang="en-US" dirty="0"/>
          </a:p>
        </p:txBody>
      </p:sp>
      <p:sp>
        <p:nvSpPr>
          <p:cNvPr id="4" name="Footer Placeholder 3"/>
          <p:cNvSpPr>
            <a:spLocks noGrp="1"/>
          </p:cNvSpPr>
          <p:nvPr>
            <p:ph type="ftr" sz="quarter" idx="11"/>
          </p:nvPr>
        </p:nvSpPr>
        <p:spPr/>
        <p:txBody>
          <a:bodyPr/>
          <a:lstStyle/>
          <a:p>
            <a:r>
              <a:rPr lang="en-US" smtClean="0"/>
              <a:t>Perencanaan Sistem Listrik untuk Industri</a:t>
            </a:r>
            <a:endParaRPr lang="en-US"/>
          </a:p>
        </p:txBody>
      </p:sp>
      <p:pic>
        <p:nvPicPr>
          <p:cNvPr id="2050" name="Picture 2" descr="http://maybinsemergencypower.com/wp-content/uploads/2012/02/spark-ignited-power-generato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599" y="2286000"/>
            <a:ext cx="3809997" cy="2895600"/>
          </a:xfrm>
          <a:prstGeom prst="rect">
            <a:avLst/>
          </a:prstGeom>
          <a:noFill/>
          <a:extLst>
            <a:ext uri="{909E8E84-426E-40DD-AFC4-6F175D3DCCD1}">
              <a14:hiddenFill xmlns:a14="http://schemas.microsoft.com/office/drawing/2010/main">
                <a:solidFill>
                  <a:srgbClr val="FFFFFF"/>
                </a:solidFill>
              </a14:hiddenFill>
            </a:ext>
          </a:extLst>
        </p:spPr>
      </p:pic>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22673987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4267200" cy="4525963"/>
          </a:xfrm>
        </p:spPr>
        <p:txBody>
          <a:bodyPr>
            <a:normAutofit fontScale="77500" lnSpcReduction="20000"/>
          </a:bodyPr>
          <a:lstStyle/>
          <a:p>
            <a:pPr algn="just"/>
            <a:r>
              <a:rPr lang="en-US" b="1" dirty="0"/>
              <a:t>Lean–Burn Gas Generator Sets</a:t>
            </a:r>
          </a:p>
          <a:p>
            <a:pPr algn="just"/>
            <a:r>
              <a:rPr lang="en-US" dirty="0"/>
              <a:t>Cummins lean–burn natural gas engine generator sets are available in sizes ranging from 315kW to 2 MW. </a:t>
            </a:r>
            <a:endParaRPr lang="en-US" dirty="0" smtClean="0"/>
          </a:p>
          <a:p>
            <a:pPr algn="just"/>
            <a:r>
              <a:rPr lang="en-US" dirty="0" smtClean="0"/>
              <a:t>These </a:t>
            </a:r>
            <a:r>
              <a:rPr lang="en-US" dirty="0"/>
              <a:t>feature very low emissions and are suitable for prime power and combined heat and power (CHP) applications. </a:t>
            </a:r>
            <a:endParaRPr lang="en-US" dirty="0" smtClean="0"/>
          </a:p>
          <a:p>
            <a:pPr algn="just"/>
            <a:r>
              <a:rPr lang="en-US" dirty="0" smtClean="0"/>
              <a:t>Low </a:t>
            </a:r>
            <a:r>
              <a:rPr lang="en-US" dirty="0"/>
              <a:t>BTU fuel option on specific models.</a:t>
            </a:r>
          </a:p>
          <a:p>
            <a:pPr algn="just"/>
            <a:endParaRPr lang="en-US" dirty="0"/>
          </a:p>
        </p:txBody>
      </p:sp>
      <p:sp>
        <p:nvSpPr>
          <p:cNvPr id="4" name="Footer Placeholder 3"/>
          <p:cNvSpPr>
            <a:spLocks noGrp="1"/>
          </p:cNvSpPr>
          <p:nvPr>
            <p:ph type="ftr" sz="quarter" idx="11"/>
          </p:nvPr>
        </p:nvSpPr>
        <p:spPr/>
        <p:txBody>
          <a:bodyPr/>
          <a:lstStyle/>
          <a:p>
            <a:r>
              <a:rPr lang="en-US" smtClean="0"/>
              <a:t>Perencanaan Sistem Listrik untuk Industri</a:t>
            </a:r>
            <a:endParaRPr lang="en-US"/>
          </a:p>
        </p:txBody>
      </p:sp>
      <p:pic>
        <p:nvPicPr>
          <p:cNvPr id="3074" name="Picture 2" descr="http://maybinsemergencypower.com/wp-content/uploads/2012/02/lean-burn-gas-gense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1863" y="2133600"/>
            <a:ext cx="3810000" cy="3004459"/>
          </a:xfrm>
          <a:prstGeom prst="rect">
            <a:avLst/>
          </a:prstGeom>
          <a:noFill/>
          <a:extLst>
            <a:ext uri="{909E8E84-426E-40DD-AFC4-6F175D3DCCD1}">
              <a14:hiddenFill xmlns:a14="http://schemas.microsoft.com/office/drawing/2010/main">
                <a:solidFill>
                  <a:srgbClr val="FFFFFF"/>
                </a:solidFill>
              </a14:hiddenFill>
            </a:ext>
          </a:extLst>
        </p:spPr>
      </p:pic>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41399408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9438"/>
            <a:ext cx="8229600" cy="1935162"/>
          </a:xfrm>
        </p:spPr>
        <p:txBody>
          <a:bodyPr>
            <a:noAutofit/>
          </a:bodyPr>
          <a:lstStyle/>
          <a:p>
            <a:r>
              <a:rPr lang="en-US" sz="3200" dirty="0">
                <a:solidFill>
                  <a:srgbClr val="00B050"/>
                </a:solidFill>
                <a:effectLst>
                  <a:outerShdw blurRad="38100" dist="38100" dir="2700000" algn="tl">
                    <a:srgbClr val="000000">
                      <a:alpha val="43137"/>
                    </a:srgbClr>
                  </a:outerShdw>
                </a:effectLst>
              </a:rPr>
              <a:t>Mari </a:t>
            </a:r>
            <a:r>
              <a:rPr lang="en-US" sz="3200" dirty="0" err="1">
                <a:solidFill>
                  <a:srgbClr val="00B050"/>
                </a:solidFill>
                <a:effectLst>
                  <a:outerShdw blurRad="38100" dist="38100" dir="2700000" algn="tl">
                    <a:srgbClr val="000000">
                      <a:alpha val="43137"/>
                    </a:srgbClr>
                  </a:outerShdw>
                </a:effectLst>
              </a:rPr>
              <a:t>kita</a:t>
            </a:r>
            <a:r>
              <a:rPr lang="en-US" sz="3200" dirty="0">
                <a:solidFill>
                  <a:srgbClr val="00B050"/>
                </a:solidFill>
                <a:effectLst>
                  <a:outerShdw blurRad="38100" dist="38100" dir="2700000" algn="tl">
                    <a:srgbClr val="000000">
                      <a:alpha val="43137"/>
                    </a:srgbClr>
                  </a:outerShdw>
                </a:effectLst>
              </a:rPr>
              <a:t> </a:t>
            </a:r>
            <a:r>
              <a:rPr lang="en-US" sz="3200" dirty="0" err="1">
                <a:solidFill>
                  <a:srgbClr val="00B050"/>
                </a:solidFill>
                <a:effectLst>
                  <a:outerShdw blurRad="38100" dist="38100" dir="2700000" algn="tl">
                    <a:srgbClr val="000000">
                      <a:alpha val="43137"/>
                    </a:srgbClr>
                  </a:outerShdw>
                </a:effectLst>
              </a:rPr>
              <a:t>berdoa</a:t>
            </a:r>
            <a:r>
              <a:rPr lang="en-US" sz="3200" dirty="0">
                <a:solidFill>
                  <a:srgbClr val="00B050"/>
                </a:solidFill>
                <a:effectLst>
                  <a:outerShdw blurRad="38100" dist="38100" dir="2700000" algn="tl">
                    <a:srgbClr val="000000">
                      <a:alpha val="43137"/>
                    </a:srgbClr>
                  </a:outerShdw>
                </a:effectLst>
              </a:rPr>
              <a:t> </a:t>
            </a:r>
            <a:r>
              <a:rPr lang="en-US" sz="3200" dirty="0" err="1">
                <a:solidFill>
                  <a:srgbClr val="00B050"/>
                </a:solidFill>
                <a:effectLst>
                  <a:outerShdw blurRad="38100" dist="38100" dir="2700000" algn="tl">
                    <a:srgbClr val="000000">
                      <a:alpha val="43137"/>
                    </a:srgbClr>
                  </a:outerShdw>
                </a:effectLst>
              </a:rPr>
              <a:t>menurut</a:t>
            </a:r>
            <a:r>
              <a:rPr lang="en-US" sz="3200" dirty="0">
                <a:solidFill>
                  <a:srgbClr val="00B050"/>
                </a:solidFill>
                <a:effectLst>
                  <a:outerShdw blurRad="38100" dist="38100" dir="2700000" algn="tl">
                    <a:srgbClr val="000000">
                      <a:alpha val="43137"/>
                    </a:srgbClr>
                  </a:outerShdw>
                </a:effectLst>
              </a:rPr>
              <a:t> agama </a:t>
            </a:r>
            <a:r>
              <a:rPr lang="en-US" sz="3200" dirty="0" err="1">
                <a:solidFill>
                  <a:srgbClr val="00B050"/>
                </a:solidFill>
                <a:effectLst>
                  <a:outerShdw blurRad="38100" dist="38100" dir="2700000" algn="tl">
                    <a:srgbClr val="000000">
                      <a:alpha val="43137"/>
                    </a:srgbClr>
                  </a:outerShdw>
                </a:effectLst>
              </a:rPr>
              <a:t>dan</a:t>
            </a:r>
            <a:r>
              <a:rPr lang="en-US" sz="3200" dirty="0">
                <a:solidFill>
                  <a:srgbClr val="00B050"/>
                </a:solidFill>
                <a:effectLst>
                  <a:outerShdw blurRad="38100" dist="38100" dir="2700000" algn="tl">
                    <a:srgbClr val="000000">
                      <a:alpha val="43137"/>
                    </a:srgbClr>
                  </a:outerShdw>
                </a:effectLst>
              </a:rPr>
              <a:t> </a:t>
            </a:r>
            <a:r>
              <a:rPr lang="en-US" sz="3200" dirty="0" err="1">
                <a:solidFill>
                  <a:srgbClr val="00B050"/>
                </a:solidFill>
                <a:effectLst>
                  <a:outerShdw blurRad="38100" dist="38100" dir="2700000" algn="tl">
                    <a:srgbClr val="000000">
                      <a:alpha val="43137"/>
                    </a:srgbClr>
                  </a:outerShdw>
                </a:effectLst>
              </a:rPr>
              <a:t>kepercayaan</a:t>
            </a:r>
            <a:r>
              <a:rPr lang="en-US" sz="3200" dirty="0">
                <a:solidFill>
                  <a:srgbClr val="00B050"/>
                </a:solidFill>
                <a:effectLst>
                  <a:outerShdw blurRad="38100" dist="38100" dir="2700000" algn="tl">
                    <a:srgbClr val="000000">
                      <a:alpha val="43137"/>
                    </a:srgbClr>
                  </a:outerShdw>
                </a:effectLst>
              </a:rPr>
              <a:t> </a:t>
            </a:r>
            <a:r>
              <a:rPr lang="en-US" sz="3200" dirty="0" err="1">
                <a:solidFill>
                  <a:srgbClr val="00B050"/>
                </a:solidFill>
                <a:effectLst>
                  <a:outerShdw blurRad="38100" dist="38100" dir="2700000" algn="tl">
                    <a:srgbClr val="000000">
                      <a:alpha val="43137"/>
                    </a:srgbClr>
                  </a:outerShdw>
                </a:effectLst>
              </a:rPr>
              <a:t>masing-masing</a:t>
            </a:r>
            <a:r>
              <a:rPr lang="en-US" sz="3200" dirty="0">
                <a:solidFill>
                  <a:srgbClr val="00B050"/>
                </a:solidFill>
                <a:effectLst>
                  <a:outerShdw blurRad="38100" dist="38100" dir="2700000" algn="tl">
                    <a:srgbClr val="000000">
                      <a:alpha val="43137"/>
                    </a:srgbClr>
                  </a:outerShdw>
                </a:effectLst>
              </a:rPr>
              <a:t> </a:t>
            </a:r>
            <a:r>
              <a:rPr lang="en-US" sz="3200" dirty="0" err="1">
                <a:solidFill>
                  <a:srgbClr val="00B050"/>
                </a:solidFill>
                <a:effectLst>
                  <a:outerShdw blurRad="38100" dist="38100" dir="2700000" algn="tl">
                    <a:srgbClr val="000000">
                      <a:alpha val="43137"/>
                    </a:srgbClr>
                  </a:outerShdw>
                </a:effectLst>
              </a:rPr>
              <a:t>sebelum</a:t>
            </a:r>
            <a:r>
              <a:rPr lang="en-US" sz="3200" dirty="0">
                <a:solidFill>
                  <a:srgbClr val="00B050"/>
                </a:solidFill>
                <a:effectLst>
                  <a:outerShdw blurRad="38100" dist="38100" dir="2700000" algn="tl">
                    <a:srgbClr val="000000">
                      <a:alpha val="43137"/>
                    </a:srgbClr>
                  </a:outerShdw>
                </a:effectLst>
              </a:rPr>
              <a:t> </a:t>
            </a:r>
            <a:r>
              <a:rPr lang="en-US" sz="3200" dirty="0" err="1">
                <a:solidFill>
                  <a:srgbClr val="00B050"/>
                </a:solidFill>
                <a:effectLst>
                  <a:outerShdw blurRad="38100" dist="38100" dir="2700000" algn="tl">
                    <a:srgbClr val="000000">
                      <a:alpha val="43137"/>
                    </a:srgbClr>
                  </a:outerShdw>
                </a:effectLst>
              </a:rPr>
              <a:t>kelas</a:t>
            </a:r>
            <a:r>
              <a:rPr lang="en-US" sz="3200" dirty="0">
                <a:solidFill>
                  <a:srgbClr val="00B050"/>
                </a:solidFill>
                <a:effectLst>
                  <a:outerShdw blurRad="38100" dist="38100" dir="2700000" algn="tl">
                    <a:srgbClr val="000000">
                      <a:alpha val="43137"/>
                    </a:srgbClr>
                  </a:outerShdw>
                </a:effectLst>
              </a:rPr>
              <a:t> </a:t>
            </a:r>
            <a:r>
              <a:rPr lang="en-US" sz="3200" dirty="0" err="1">
                <a:solidFill>
                  <a:srgbClr val="00B050"/>
                </a:solidFill>
                <a:effectLst>
                  <a:outerShdw blurRad="38100" dist="38100" dir="2700000" algn="tl">
                    <a:srgbClr val="000000">
                      <a:alpha val="43137"/>
                    </a:srgbClr>
                  </a:outerShdw>
                </a:effectLst>
              </a:rPr>
              <a:t>dimulai</a:t>
            </a:r>
            <a:r>
              <a:rPr lang="en-US" sz="3200" dirty="0" smtClean="0">
                <a:solidFill>
                  <a:srgbClr val="00B050"/>
                </a:solidFill>
                <a:effectLst>
                  <a:outerShdw blurRad="38100" dist="38100" dir="2700000" algn="tl">
                    <a:srgbClr val="000000">
                      <a:alpha val="43137"/>
                    </a:srgbClr>
                  </a:outerShdw>
                </a:effectLst>
              </a:rPr>
              <a:t>.</a:t>
            </a:r>
            <a:endParaRPr lang="en-US" sz="3200" dirty="0">
              <a:solidFill>
                <a:srgbClr val="00B05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2819400"/>
            <a:ext cx="8229600" cy="3489960"/>
          </a:xfrm>
        </p:spPr>
        <p:txBody>
          <a:bodyPr>
            <a:normAutofit/>
          </a:bodyPr>
          <a:lstStyle/>
          <a:p>
            <a:pPr marL="137160" indent="0" algn="ctr">
              <a:buNone/>
            </a:pPr>
            <a:r>
              <a:rPr lang="en-US" sz="3600" dirty="0" err="1" smtClean="0">
                <a:solidFill>
                  <a:srgbClr val="00B0F0"/>
                </a:solidFill>
                <a:effectLst>
                  <a:outerShdw blurRad="38100" dist="38100" dir="2700000" algn="tl">
                    <a:srgbClr val="000000">
                      <a:alpha val="43137"/>
                    </a:srgbClr>
                  </a:outerShdw>
                </a:effectLst>
              </a:rPr>
              <a:t>Doa</a:t>
            </a:r>
            <a:r>
              <a:rPr lang="en-US" sz="3600" dirty="0" smtClean="0">
                <a:solidFill>
                  <a:srgbClr val="00B0F0"/>
                </a:solidFill>
                <a:effectLst>
                  <a:outerShdw blurRad="38100" dist="38100" dir="2700000" algn="tl">
                    <a:srgbClr val="000000">
                      <a:alpha val="43137"/>
                    </a:srgbClr>
                  </a:outerShdw>
                </a:effectLst>
              </a:rPr>
              <a:t> </a:t>
            </a:r>
            <a:r>
              <a:rPr lang="en-US" sz="3600" dirty="0" err="1" smtClean="0">
                <a:solidFill>
                  <a:srgbClr val="00B0F0"/>
                </a:solidFill>
                <a:effectLst>
                  <a:outerShdw blurRad="38100" dist="38100" dir="2700000" algn="tl">
                    <a:srgbClr val="000000">
                      <a:alpha val="43137"/>
                    </a:srgbClr>
                  </a:outerShdw>
                </a:effectLst>
              </a:rPr>
              <a:t>dimulai</a:t>
            </a:r>
            <a:r>
              <a:rPr lang="en-US" sz="3600" dirty="0" smtClean="0">
                <a:solidFill>
                  <a:srgbClr val="00B0F0"/>
                </a:solidFill>
                <a:effectLst>
                  <a:outerShdw blurRad="38100" dist="38100" dir="2700000" algn="tl">
                    <a:srgbClr val="000000">
                      <a:alpha val="43137"/>
                    </a:srgbClr>
                  </a:outerShdw>
                </a:effectLst>
              </a:rPr>
              <a:t>…</a:t>
            </a:r>
            <a:endParaRPr lang="en-US" sz="3600" dirty="0">
              <a:solidFill>
                <a:srgbClr val="00B0F0"/>
              </a:solidFill>
              <a:effectLst>
                <a:outerShdw blurRad="38100" dist="38100" dir="2700000" algn="tl">
                  <a:srgbClr val="000000">
                    <a:alpha val="43137"/>
                  </a:srgbClr>
                </a:outerShdw>
              </a:effectLst>
            </a:endParaRPr>
          </a:p>
        </p:txBody>
      </p:sp>
      <p:pic>
        <p:nvPicPr>
          <p:cNvPr id="4" name="Picture 3" descr="doababy.jpg"/>
          <p:cNvPicPr>
            <a:picLocks noChangeAspect="1"/>
          </p:cNvPicPr>
          <p:nvPr/>
        </p:nvPicPr>
        <p:blipFill>
          <a:blip r:embed="rId2" cstate="print"/>
          <a:srcRect/>
          <a:stretch>
            <a:fillRect/>
          </a:stretch>
        </p:blipFill>
        <p:spPr bwMode="auto">
          <a:xfrm>
            <a:off x="3480209" y="3713162"/>
            <a:ext cx="2183582" cy="2687638"/>
          </a:xfrm>
          <a:prstGeom prst="rect">
            <a:avLst/>
          </a:prstGeom>
          <a:noFill/>
          <a:ln w="9525">
            <a:noFill/>
            <a:miter lim="800000"/>
            <a:headEnd/>
            <a:tailEnd/>
          </a:ln>
        </p:spPr>
      </p:pic>
      <p:sp>
        <p:nvSpPr>
          <p:cNvPr id="5" name="Footer Placeholder 4"/>
          <p:cNvSpPr>
            <a:spLocks noGrp="1"/>
          </p:cNvSpPr>
          <p:nvPr>
            <p:ph type="ftr" sz="quarter" idx="11"/>
          </p:nvPr>
        </p:nvSpPr>
        <p:spPr/>
        <p:txBody>
          <a:bodyPr/>
          <a:lstStyle/>
          <a:p>
            <a:r>
              <a:rPr lang="en-US" smtClean="0"/>
              <a:t>Perencanaan Sistem Listrik untuk Industri</a:t>
            </a:r>
            <a:endParaRPr lang="en-US"/>
          </a:p>
        </p:txBody>
      </p:sp>
      <p:sp>
        <p:nvSpPr>
          <p:cNvPr id="6" name="Date Placeholder 5"/>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2794825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normAutofit/>
          </a:bodyPr>
          <a:lstStyle/>
          <a:p>
            <a:r>
              <a:rPr lang="en-US" sz="3200" dirty="0"/>
              <a:t>If you think </a:t>
            </a:r>
            <a:r>
              <a:rPr lang="en-US" sz="3200" b="1" dirty="0"/>
              <a:t>standby generation</a:t>
            </a:r>
            <a:r>
              <a:rPr lang="en-US" sz="3200" dirty="0"/>
              <a:t> may be a fit for your application, you should consider</a:t>
            </a:r>
            <a:r>
              <a:rPr lang="en-US" sz="3200" dirty="0" smtClean="0"/>
              <a:t>:</a:t>
            </a:r>
            <a:endParaRPr lang="en-US" sz="3200" dirty="0"/>
          </a:p>
        </p:txBody>
      </p:sp>
      <p:sp>
        <p:nvSpPr>
          <p:cNvPr id="3" name="Content Placeholder 2"/>
          <p:cNvSpPr>
            <a:spLocks noGrp="1"/>
          </p:cNvSpPr>
          <p:nvPr>
            <p:ph idx="1"/>
          </p:nvPr>
        </p:nvSpPr>
        <p:spPr/>
        <p:txBody>
          <a:bodyPr>
            <a:normAutofit fontScale="77500" lnSpcReduction="20000"/>
          </a:bodyPr>
          <a:lstStyle/>
          <a:p>
            <a:pPr lvl="0" algn="just"/>
            <a:r>
              <a:rPr lang="en-US" dirty="0" smtClean="0"/>
              <a:t>How </a:t>
            </a:r>
            <a:r>
              <a:rPr lang="en-US" dirty="0"/>
              <a:t>much</a:t>
            </a:r>
            <a:r>
              <a:rPr lang="en-US" b="1" dirty="0"/>
              <a:t> energy</a:t>
            </a:r>
            <a:r>
              <a:rPr lang="en-US" dirty="0"/>
              <a:t> capacity do you need?</a:t>
            </a:r>
          </a:p>
          <a:p>
            <a:pPr lvl="0" algn="just"/>
            <a:r>
              <a:rPr lang="en-US" dirty="0"/>
              <a:t>How many hours per year do you expect to operate?</a:t>
            </a:r>
          </a:p>
          <a:p>
            <a:pPr lvl="0" algn="just"/>
            <a:r>
              <a:rPr lang="en-US" i="1" dirty="0"/>
              <a:t>Will you be using natural</a:t>
            </a:r>
            <a:r>
              <a:rPr lang="en-US" dirty="0"/>
              <a:t> gas or diesel fuel?</a:t>
            </a:r>
          </a:p>
          <a:p>
            <a:pPr lvl="0" algn="just"/>
            <a:r>
              <a:rPr lang="en-US" dirty="0"/>
              <a:t>How much stored on-site fuel capacity do you need?</a:t>
            </a:r>
          </a:p>
          <a:p>
            <a:pPr lvl="0" algn="just"/>
            <a:r>
              <a:rPr lang="en-US" dirty="0"/>
              <a:t>What are the interconnect requirements to operate in parallel?</a:t>
            </a:r>
          </a:p>
          <a:p>
            <a:pPr lvl="0" algn="just"/>
            <a:r>
              <a:rPr lang="en-US" dirty="0"/>
              <a:t>Closed or open transition?</a:t>
            </a:r>
          </a:p>
          <a:p>
            <a:pPr lvl="0" algn="just"/>
            <a:r>
              <a:rPr lang="en-US" dirty="0"/>
              <a:t>What are the challenges associated with obtaining an environmental permit given your existing emissions profile?</a:t>
            </a:r>
          </a:p>
          <a:p>
            <a:pPr lvl="0" algn="just"/>
            <a:r>
              <a:rPr lang="en-US" dirty="0"/>
              <a:t>Does your local utility </a:t>
            </a:r>
            <a:r>
              <a:rPr lang="en-US" i="1" dirty="0"/>
              <a:t>company</a:t>
            </a:r>
            <a:r>
              <a:rPr lang="en-US" dirty="0"/>
              <a:t> or regional transmission independent system operator (ISO) have an interruptible, peaking or demand response program?</a:t>
            </a:r>
          </a:p>
          <a:p>
            <a:pPr algn="just"/>
            <a:endParaRPr lang="en-US" dirty="0"/>
          </a:p>
        </p:txBody>
      </p:sp>
      <p:sp>
        <p:nvSpPr>
          <p:cNvPr id="4" name="Footer Placeholder 3"/>
          <p:cNvSpPr>
            <a:spLocks noGrp="1"/>
          </p:cNvSpPr>
          <p:nvPr>
            <p:ph type="ftr" sz="quarter" idx="11"/>
          </p:nvPr>
        </p:nvSpPr>
        <p:spPr/>
        <p:txBody>
          <a:bodyPr/>
          <a:lstStyle/>
          <a:p>
            <a:r>
              <a:rPr lang="en-US" smtClean="0"/>
              <a:t>Perencanaan Sistem Listrik untuk Industri</a:t>
            </a:r>
            <a:endParaRPr lang="en-US"/>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40754550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normAutofit/>
          </a:bodyPr>
          <a:lstStyle/>
          <a:p>
            <a:r>
              <a:rPr lang="en-US" sz="3200" dirty="0"/>
              <a:t>If you think </a:t>
            </a:r>
            <a:r>
              <a:rPr lang="en-US" sz="3200" b="1" dirty="0"/>
              <a:t>standby generation</a:t>
            </a:r>
            <a:r>
              <a:rPr lang="en-US" sz="3200" dirty="0"/>
              <a:t> may be a fit for your application, you should consider</a:t>
            </a:r>
            <a:r>
              <a:rPr lang="en-US" sz="3200" dirty="0" smtClean="0"/>
              <a:t>:</a:t>
            </a:r>
            <a:endParaRPr lang="en-US" sz="3200" dirty="0"/>
          </a:p>
        </p:txBody>
      </p:sp>
      <p:sp>
        <p:nvSpPr>
          <p:cNvPr id="3" name="Content Placeholder 2"/>
          <p:cNvSpPr>
            <a:spLocks noGrp="1"/>
          </p:cNvSpPr>
          <p:nvPr>
            <p:ph idx="1"/>
          </p:nvPr>
        </p:nvSpPr>
        <p:spPr/>
        <p:txBody>
          <a:bodyPr>
            <a:normAutofit fontScale="85000" lnSpcReduction="20000"/>
          </a:bodyPr>
          <a:lstStyle/>
          <a:p>
            <a:pPr lvl="0" algn="just"/>
            <a:r>
              <a:rPr lang="en-US" dirty="0" smtClean="0"/>
              <a:t>Who </a:t>
            </a:r>
            <a:r>
              <a:rPr lang="en-US" dirty="0"/>
              <a:t>decides when you operate your standby generation plant and for how long?</a:t>
            </a:r>
          </a:p>
          <a:p>
            <a:pPr lvl="0" algn="just"/>
            <a:r>
              <a:rPr lang="en-US" dirty="0"/>
              <a:t>Do you have enough space </a:t>
            </a:r>
            <a:r>
              <a:rPr lang="en-US" i="1" dirty="0"/>
              <a:t>for the equipment onsite?</a:t>
            </a:r>
            <a:endParaRPr lang="en-US" dirty="0"/>
          </a:p>
          <a:p>
            <a:pPr lvl="0" algn="just"/>
            <a:r>
              <a:rPr lang="en-US" dirty="0"/>
              <a:t>Will you need a transformer to match incoming utility voltage?</a:t>
            </a:r>
          </a:p>
          <a:p>
            <a:pPr lvl="0" algn="just"/>
            <a:r>
              <a:rPr lang="en-US" dirty="0"/>
              <a:t>Does your facility have capacitor banks?</a:t>
            </a:r>
          </a:p>
          <a:p>
            <a:pPr lvl="0" algn="just"/>
            <a:r>
              <a:rPr lang="en-US" dirty="0"/>
              <a:t>Do you need an uninterruptible power supply (UPS) for sensitive equipment and data center or information technology (IT) infrastructure?</a:t>
            </a:r>
          </a:p>
          <a:p>
            <a:pPr lvl="0" algn="just"/>
            <a:r>
              <a:rPr lang="en-US" dirty="0"/>
              <a:t>Do you have the expertise to operate and maintain the equipment (i.e., is it part of your core business)?</a:t>
            </a:r>
          </a:p>
          <a:p>
            <a:pPr algn="just"/>
            <a:endParaRPr lang="en-US" dirty="0"/>
          </a:p>
        </p:txBody>
      </p:sp>
      <p:sp>
        <p:nvSpPr>
          <p:cNvPr id="4" name="Footer Placeholder 3"/>
          <p:cNvSpPr>
            <a:spLocks noGrp="1"/>
          </p:cNvSpPr>
          <p:nvPr>
            <p:ph type="ftr" sz="quarter" idx="11"/>
          </p:nvPr>
        </p:nvSpPr>
        <p:spPr/>
        <p:txBody>
          <a:bodyPr/>
          <a:lstStyle/>
          <a:p>
            <a:r>
              <a:rPr lang="en-US" smtClean="0"/>
              <a:t>Perencanaan Sistem Listrik untuk Industri</a:t>
            </a:r>
            <a:endParaRPr lang="en-US"/>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25077824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ctr"/>
            <a:r>
              <a:rPr lang="en-US" dirty="0" smtClean="0"/>
              <a:t>Thank you for coming</a:t>
            </a:r>
            <a:endParaRPr lang="en-US" dirty="0"/>
          </a:p>
        </p:txBody>
      </p:sp>
      <p:sp>
        <p:nvSpPr>
          <p:cNvPr id="3" name="Content Placeholder 2"/>
          <p:cNvSpPr>
            <a:spLocks noGrp="1"/>
          </p:cNvSpPr>
          <p:nvPr>
            <p:ph type="body" idx="1"/>
          </p:nvPr>
        </p:nvSpPr>
        <p:spPr/>
        <p:txBody>
          <a:bodyPr/>
          <a:lstStyle/>
          <a:p>
            <a:r>
              <a:rPr lang="en-US" dirty="0" smtClean="0"/>
              <a:t>.</a:t>
            </a:r>
            <a:endParaRPr lang="en-US" dirty="0"/>
          </a:p>
        </p:txBody>
      </p:sp>
      <p:pic>
        <p:nvPicPr>
          <p:cNvPr id="5" name="Picture 4" descr="an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694112" y="1366838"/>
            <a:ext cx="1755775" cy="229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Footer Placeholder 1"/>
          <p:cNvSpPr>
            <a:spLocks noGrp="1"/>
          </p:cNvSpPr>
          <p:nvPr>
            <p:ph type="ftr" sz="quarter" idx="11"/>
          </p:nvPr>
        </p:nvSpPr>
        <p:spPr/>
        <p:txBody>
          <a:bodyPr/>
          <a:lstStyle/>
          <a:p>
            <a:r>
              <a:rPr lang="en-US" smtClean="0"/>
              <a:t>Perencanaan Sistem Listrik untuk Industri</a:t>
            </a:r>
            <a:endParaRPr lang="en-US"/>
          </a:p>
        </p:txBody>
      </p:sp>
      <p:sp>
        <p:nvSpPr>
          <p:cNvPr id="4" name="Date Placeholder 3"/>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10304257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normAutofit fontScale="77500" lnSpcReduction="20000"/>
          </a:bodyPr>
          <a:lstStyle/>
          <a:p>
            <a:r>
              <a:rPr lang="en-US" b="1" dirty="0" err="1" smtClean="0">
                <a:effectLst>
                  <a:outerShdw blurRad="38100" dist="38100" dir="2700000" algn="tl">
                    <a:srgbClr val="000000">
                      <a:alpha val="43137"/>
                    </a:srgbClr>
                  </a:outerShdw>
                </a:effectLst>
              </a:rPr>
              <a:t>Kebutuhan</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daya</a:t>
            </a:r>
            <a:r>
              <a:rPr lang="en-US" b="1" dirty="0" smtClean="0">
                <a:effectLst>
                  <a:outerShdw blurRad="38100" dist="38100" dir="2700000" algn="tl">
                    <a:srgbClr val="000000">
                      <a:alpha val="43137"/>
                    </a:srgbClr>
                  </a:outerShdw>
                </a:effectLst>
              </a:rPr>
              <a:t> (Power Demand)</a:t>
            </a:r>
          </a:p>
          <a:p>
            <a:r>
              <a:rPr lang="en-US" b="1" dirty="0" err="1" smtClean="0">
                <a:effectLst>
                  <a:outerShdw blurRad="38100" dist="38100" dir="2700000" algn="tl">
                    <a:srgbClr val="000000">
                      <a:alpha val="43137"/>
                    </a:srgbClr>
                  </a:outerShdw>
                </a:effectLst>
              </a:rPr>
              <a:t>Aliran</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daya</a:t>
            </a:r>
            <a:r>
              <a:rPr lang="en-US" b="1" dirty="0" smtClean="0">
                <a:effectLst>
                  <a:outerShdw blurRad="38100" dist="38100" dir="2700000" algn="tl">
                    <a:srgbClr val="000000">
                      <a:alpha val="43137"/>
                    </a:srgbClr>
                  </a:outerShdw>
                </a:effectLst>
              </a:rPr>
              <a:t> (Power Flow)</a:t>
            </a:r>
          </a:p>
          <a:p>
            <a:r>
              <a:rPr lang="en-US" b="1" dirty="0" err="1" smtClean="0">
                <a:effectLst>
                  <a:outerShdw blurRad="38100" dist="38100" dir="2700000" algn="tl">
                    <a:srgbClr val="000000">
                      <a:alpha val="43137"/>
                    </a:srgbClr>
                  </a:outerShdw>
                </a:effectLst>
              </a:rPr>
              <a:t>Arus</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beban</a:t>
            </a:r>
            <a:r>
              <a:rPr lang="en-US" b="1" dirty="0" smtClean="0">
                <a:effectLst>
                  <a:outerShdw blurRad="38100" dist="38100" dir="2700000" algn="tl">
                    <a:srgbClr val="000000">
                      <a:alpha val="43137"/>
                    </a:srgbClr>
                  </a:outerShdw>
                </a:effectLst>
              </a:rPr>
              <a:t> ( Load Current)</a:t>
            </a:r>
          </a:p>
          <a:p>
            <a:r>
              <a:rPr lang="en-US" b="1" dirty="0" err="1" smtClean="0">
                <a:effectLst>
                  <a:outerShdw blurRad="38100" dist="38100" dir="2700000" algn="tl">
                    <a:srgbClr val="000000">
                      <a:alpha val="43137"/>
                    </a:srgbClr>
                  </a:outerShdw>
                </a:effectLst>
              </a:rPr>
              <a:t>Proteksi</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gangguan</a:t>
            </a:r>
            <a:r>
              <a:rPr lang="en-US" b="1" dirty="0" smtClean="0">
                <a:effectLst>
                  <a:outerShdw blurRad="38100" dist="38100" dir="2700000" algn="tl">
                    <a:srgbClr val="000000">
                      <a:alpha val="43137"/>
                    </a:srgbClr>
                  </a:outerShdw>
                </a:effectLst>
              </a:rPr>
              <a:t> (Protection on Fault)</a:t>
            </a:r>
          </a:p>
          <a:p>
            <a:r>
              <a:rPr lang="en-US" b="1" dirty="0" err="1" smtClean="0">
                <a:solidFill>
                  <a:srgbClr val="FF0000"/>
                </a:solidFill>
                <a:effectLst>
                  <a:outerShdw blurRad="38100" dist="38100" dir="2700000" algn="tl">
                    <a:srgbClr val="000000">
                      <a:alpha val="43137"/>
                    </a:srgbClr>
                  </a:outerShdw>
                </a:effectLst>
              </a:rPr>
              <a:t>Cadangan</a:t>
            </a:r>
            <a:r>
              <a:rPr lang="en-US" b="1" dirty="0" smtClean="0">
                <a:solidFill>
                  <a:srgbClr val="FF0000"/>
                </a:solidFill>
                <a:effectLst>
                  <a:outerShdw blurRad="38100" dist="38100" dir="2700000" algn="tl">
                    <a:srgbClr val="000000">
                      <a:alpha val="43137"/>
                    </a:srgbClr>
                  </a:outerShdw>
                </a:effectLst>
              </a:rPr>
              <a:t> </a:t>
            </a:r>
            <a:r>
              <a:rPr lang="en-US" b="1" dirty="0" err="1" smtClean="0">
                <a:solidFill>
                  <a:srgbClr val="FF0000"/>
                </a:solidFill>
                <a:effectLst>
                  <a:outerShdw blurRad="38100" dist="38100" dir="2700000" algn="tl">
                    <a:srgbClr val="000000">
                      <a:alpha val="43137"/>
                    </a:srgbClr>
                  </a:outerShdw>
                </a:effectLst>
              </a:rPr>
              <a:t>daya</a:t>
            </a:r>
            <a:r>
              <a:rPr lang="en-US" b="1" dirty="0" smtClean="0">
                <a:solidFill>
                  <a:srgbClr val="FF0000"/>
                </a:solidFill>
                <a:effectLst>
                  <a:outerShdw blurRad="38100" dist="38100" dir="2700000" algn="tl">
                    <a:srgbClr val="000000">
                      <a:alpha val="43137"/>
                    </a:srgbClr>
                  </a:outerShdw>
                </a:effectLst>
              </a:rPr>
              <a:t> ( Power  Standby)</a:t>
            </a:r>
          </a:p>
          <a:p>
            <a:r>
              <a:rPr lang="en-US" b="1" dirty="0" smtClean="0">
                <a:effectLst>
                  <a:outerShdw blurRad="38100" dist="38100" dir="2700000" algn="tl">
                    <a:srgbClr val="000000">
                      <a:alpha val="43137"/>
                    </a:srgbClr>
                  </a:outerShdw>
                </a:effectLst>
              </a:rPr>
              <a:t>Unbreakable PS</a:t>
            </a:r>
          </a:p>
          <a:p>
            <a:r>
              <a:rPr lang="en-US" b="1" dirty="0" err="1" smtClean="0">
                <a:effectLst>
                  <a:outerShdw blurRad="38100" dist="38100" dir="2700000" algn="tl">
                    <a:srgbClr val="000000">
                      <a:alpha val="43137"/>
                    </a:srgbClr>
                  </a:outerShdw>
                </a:effectLst>
              </a:rPr>
              <a:t>Harmonik</a:t>
            </a:r>
            <a:r>
              <a:rPr lang="en-US" b="1" dirty="0" smtClean="0">
                <a:effectLst>
                  <a:outerShdw blurRad="38100" dist="38100" dir="2700000" algn="tl">
                    <a:srgbClr val="000000">
                      <a:alpha val="43137"/>
                    </a:srgbClr>
                  </a:outerShdw>
                </a:effectLst>
              </a:rPr>
              <a:t> (Harmonics)</a:t>
            </a:r>
          </a:p>
          <a:p>
            <a:r>
              <a:rPr lang="en-US" b="1" dirty="0" err="1" smtClean="0">
                <a:effectLst>
                  <a:outerShdw blurRad="38100" dist="38100" dir="2700000" algn="tl">
                    <a:srgbClr val="000000">
                      <a:alpha val="43137"/>
                    </a:srgbClr>
                  </a:outerShdw>
                </a:effectLst>
              </a:rPr>
              <a:t>Pentanahan</a:t>
            </a:r>
            <a:r>
              <a:rPr lang="en-US" b="1" dirty="0" smtClean="0">
                <a:effectLst>
                  <a:outerShdw blurRad="38100" dist="38100" dir="2700000" algn="tl">
                    <a:srgbClr val="000000">
                      <a:alpha val="43137"/>
                    </a:srgbClr>
                  </a:outerShdw>
                </a:effectLst>
              </a:rPr>
              <a:t> (Grounding)</a:t>
            </a:r>
          </a:p>
          <a:p>
            <a:r>
              <a:rPr lang="en-US" b="1" dirty="0" err="1" smtClean="0">
                <a:effectLst>
                  <a:outerShdw blurRad="38100" dist="38100" dir="2700000" algn="tl">
                    <a:srgbClr val="000000">
                      <a:alpha val="43137"/>
                    </a:srgbClr>
                  </a:outerShdw>
                </a:effectLst>
              </a:rPr>
              <a:t>Penangkal</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petir</a:t>
            </a:r>
            <a:r>
              <a:rPr lang="en-US" b="1" dirty="0" smtClean="0">
                <a:effectLst>
                  <a:outerShdw blurRad="38100" dist="38100" dir="2700000" algn="tl">
                    <a:srgbClr val="000000">
                      <a:alpha val="43137"/>
                    </a:srgbClr>
                  </a:outerShdw>
                </a:effectLst>
              </a:rPr>
              <a:t> (Lightning rod)</a:t>
            </a:r>
          </a:p>
          <a:p>
            <a:r>
              <a:rPr lang="en-US" b="1" dirty="0" err="1" smtClean="0">
                <a:effectLst>
                  <a:outerShdw blurRad="38100" dist="38100" dir="2700000" algn="tl">
                    <a:srgbClr val="000000">
                      <a:alpha val="43137"/>
                    </a:srgbClr>
                  </a:outerShdw>
                </a:effectLst>
              </a:rPr>
              <a:t>Kapasitor</a:t>
            </a:r>
            <a:r>
              <a:rPr lang="en-US" b="1" dirty="0" smtClean="0">
                <a:effectLst>
                  <a:outerShdw blurRad="38100" dist="38100" dir="2700000" algn="tl">
                    <a:srgbClr val="000000">
                      <a:alpha val="43137"/>
                    </a:srgbClr>
                  </a:outerShdw>
                </a:effectLst>
              </a:rPr>
              <a:t> bank ( Bank Capacitor)</a:t>
            </a:r>
          </a:p>
          <a:p>
            <a:r>
              <a:rPr lang="en-US" b="1" dirty="0" err="1" smtClean="0">
                <a:effectLst>
                  <a:outerShdw blurRad="38100" dist="38100" dir="2700000" algn="tl">
                    <a:srgbClr val="000000">
                      <a:alpha val="43137"/>
                    </a:srgbClr>
                  </a:outerShdw>
                </a:effectLst>
              </a:rPr>
              <a:t>Keselamatan</a:t>
            </a:r>
            <a:r>
              <a:rPr lang="en-US" b="1" dirty="0" smtClean="0">
                <a:effectLst>
                  <a:outerShdw blurRad="38100" dist="38100" dir="2700000" algn="tl">
                    <a:srgbClr val="000000">
                      <a:alpha val="43137"/>
                    </a:srgbClr>
                  </a:outerShdw>
                </a:effectLst>
              </a:rPr>
              <a:t> (Savings)</a:t>
            </a:r>
          </a:p>
        </p:txBody>
      </p:sp>
      <p:sp>
        <p:nvSpPr>
          <p:cNvPr id="4" name="Footer Placeholder 3"/>
          <p:cNvSpPr>
            <a:spLocks noGrp="1"/>
          </p:cNvSpPr>
          <p:nvPr>
            <p:ph type="ftr" sz="quarter" idx="11"/>
          </p:nvPr>
        </p:nvSpPr>
        <p:spPr/>
        <p:txBody>
          <a:bodyPr/>
          <a:lstStyle/>
          <a:p>
            <a:r>
              <a:rPr lang="en-US" smtClean="0"/>
              <a:t>Perencanaan Sistem Listrik untuk Industri</a:t>
            </a:r>
            <a:endParaRPr lang="en-US"/>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13931718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solidFill>
                  <a:srgbClr val="FF0000"/>
                </a:solidFill>
                <a:effectLst>
                  <a:outerShdw blurRad="38100" dist="38100" dir="2700000" algn="tl">
                    <a:srgbClr val="000000">
                      <a:alpha val="43137"/>
                    </a:srgbClr>
                  </a:outerShdw>
                </a:effectLst>
              </a:rPr>
              <a:t>Cadangan</a:t>
            </a:r>
            <a:r>
              <a:rPr lang="en-US" b="1" dirty="0">
                <a:solidFill>
                  <a:srgbClr val="FF0000"/>
                </a:solidFill>
                <a:effectLst>
                  <a:outerShdw blurRad="38100" dist="38100" dir="2700000" algn="tl">
                    <a:srgbClr val="000000">
                      <a:alpha val="43137"/>
                    </a:srgbClr>
                  </a:outerShdw>
                </a:effectLst>
              </a:rPr>
              <a:t> </a:t>
            </a:r>
            <a:r>
              <a:rPr lang="en-US" b="1" dirty="0" err="1">
                <a:solidFill>
                  <a:srgbClr val="FF0000"/>
                </a:solidFill>
                <a:effectLst>
                  <a:outerShdw blurRad="38100" dist="38100" dir="2700000" algn="tl">
                    <a:srgbClr val="000000">
                      <a:alpha val="43137"/>
                    </a:srgbClr>
                  </a:outerShdw>
                </a:effectLst>
              </a:rPr>
              <a:t>daya</a:t>
            </a:r>
            <a:r>
              <a:rPr lang="en-US" b="1" dirty="0">
                <a:solidFill>
                  <a:srgbClr val="FF0000"/>
                </a:solidFill>
                <a:effectLst>
                  <a:outerShdw blurRad="38100" dist="38100" dir="2700000" algn="tl">
                    <a:srgbClr val="000000">
                      <a:alpha val="43137"/>
                    </a:srgbClr>
                  </a:outerShdw>
                </a:effectLst>
              </a:rPr>
              <a:t> ( Power  Standby)</a:t>
            </a:r>
            <a:endParaRPr lang="en-US" dirty="0"/>
          </a:p>
        </p:txBody>
      </p:sp>
      <p:sp>
        <p:nvSpPr>
          <p:cNvPr id="3" name="Content Placeholder 2"/>
          <p:cNvSpPr>
            <a:spLocks noGrp="1"/>
          </p:cNvSpPr>
          <p:nvPr>
            <p:ph idx="1"/>
          </p:nvPr>
        </p:nvSpPr>
        <p:spPr/>
        <p:txBody>
          <a:bodyPr>
            <a:normAutofit fontScale="77500" lnSpcReduction="20000"/>
          </a:bodyPr>
          <a:lstStyle/>
          <a:p>
            <a:r>
              <a:rPr lang="en-US" dirty="0"/>
              <a:t>A </a:t>
            </a:r>
            <a:r>
              <a:rPr lang="en-US" b="1" dirty="0"/>
              <a:t>standby generator</a:t>
            </a:r>
            <a:r>
              <a:rPr lang="en-US" dirty="0"/>
              <a:t> is a back-up electrical system that operates automatically.</a:t>
            </a:r>
            <a:r>
              <a:rPr lang="en-US" baseline="30000" dirty="0">
                <a:hlinkClick r:id="rId2"/>
              </a:rPr>
              <a:t>[1]</a:t>
            </a:r>
            <a:r>
              <a:rPr lang="en-US" dirty="0"/>
              <a:t> </a:t>
            </a:r>
            <a:endParaRPr lang="en-US" dirty="0" smtClean="0"/>
          </a:p>
          <a:p>
            <a:pPr lvl="1"/>
            <a:r>
              <a:rPr lang="en-US" dirty="0" smtClean="0"/>
              <a:t>Within </a:t>
            </a:r>
            <a:r>
              <a:rPr lang="en-US" dirty="0"/>
              <a:t>seconds of a utility outage an automatic transfer switch senses the power loss, commands the generator to start and then transfers the electrical load to the generator. The standby generator begins supplying power to the circuits.</a:t>
            </a:r>
            <a:r>
              <a:rPr lang="en-US" baseline="30000" dirty="0">
                <a:hlinkClick r:id="rId3"/>
              </a:rPr>
              <a:t>[2]</a:t>
            </a:r>
            <a:r>
              <a:rPr lang="en-US" dirty="0"/>
              <a:t> </a:t>
            </a:r>
            <a:endParaRPr lang="en-US" dirty="0" smtClean="0"/>
          </a:p>
          <a:p>
            <a:r>
              <a:rPr lang="en-US" dirty="0" smtClean="0"/>
              <a:t>After </a:t>
            </a:r>
            <a:r>
              <a:rPr lang="en-US" dirty="0"/>
              <a:t>utility power returns, the automatic transfer switch transfers the electrical load back to the utility and signals the standby generator to shut off. </a:t>
            </a:r>
            <a:endParaRPr lang="en-US" dirty="0" smtClean="0"/>
          </a:p>
          <a:p>
            <a:pPr lvl="1"/>
            <a:r>
              <a:rPr lang="en-US" dirty="0" smtClean="0"/>
              <a:t>It </a:t>
            </a:r>
            <a:r>
              <a:rPr lang="en-US" dirty="0"/>
              <a:t>then returns to standby mode where it awaits the next outage. </a:t>
            </a:r>
            <a:endParaRPr lang="en-US" dirty="0" smtClean="0"/>
          </a:p>
          <a:p>
            <a:pPr lvl="1"/>
            <a:r>
              <a:rPr lang="en-US" dirty="0" smtClean="0"/>
              <a:t>To </a:t>
            </a:r>
            <a:r>
              <a:rPr lang="en-US" dirty="0"/>
              <a:t>ensure a proper response to an outage, a standby generator runs weekly self-tests. </a:t>
            </a:r>
            <a:endParaRPr lang="en-US" dirty="0" smtClean="0"/>
          </a:p>
          <a:p>
            <a:pPr lvl="1"/>
            <a:r>
              <a:rPr lang="en-US" dirty="0" smtClean="0"/>
              <a:t>Most </a:t>
            </a:r>
            <a:r>
              <a:rPr lang="en-US" dirty="0"/>
              <a:t>units run on diesel, natural gas, or liquid propane gas.</a:t>
            </a:r>
            <a:r>
              <a:rPr lang="en-US" baseline="30000" dirty="0">
                <a:hlinkClick r:id="rId4"/>
              </a:rPr>
              <a:t>[3]</a:t>
            </a:r>
            <a:r>
              <a:rPr lang="en-US" dirty="0"/>
              <a:t> </a:t>
            </a:r>
          </a:p>
          <a:p>
            <a:endParaRPr lang="en-US" dirty="0"/>
          </a:p>
        </p:txBody>
      </p:sp>
      <p:sp>
        <p:nvSpPr>
          <p:cNvPr id="4" name="Footer Placeholder 3"/>
          <p:cNvSpPr>
            <a:spLocks noGrp="1"/>
          </p:cNvSpPr>
          <p:nvPr>
            <p:ph type="ftr" sz="quarter" idx="11"/>
          </p:nvPr>
        </p:nvSpPr>
        <p:spPr/>
        <p:txBody>
          <a:bodyPr/>
          <a:lstStyle/>
          <a:p>
            <a:r>
              <a:rPr lang="en-US" smtClean="0"/>
              <a:t>Perencanaan Sistem Listrik untuk Industri</a:t>
            </a:r>
            <a:endParaRPr lang="en-US"/>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30776145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dirty="0"/>
          </a:p>
        </p:txBody>
      </p:sp>
      <p:sp>
        <p:nvSpPr>
          <p:cNvPr id="3" name="Content Placeholder 2"/>
          <p:cNvSpPr>
            <a:spLocks noGrp="1"/>
          </p:cNvSpPr>
          <p:nvPr>
            <p:ph idx="1"/>
          </p:nvPr>
        </p:nvSpPr>
        <p:spPr/>
        <p:txBody>
          <a:bodyPr/>
          <a:lstStyle/>
          <a:p>
            <a:r>
              <a:rPr lang="en-US" dirty="0"/>
              <a:t>The packaged combination of a diesel engine, a generator and various ancillary devices (such as base, canopy, sound attenuation, control systems, circuit breakers, jacket water heaters and starting system) is referred to as a "generating set" or a "</a:t>
            </a:r>
            <a:r>
              <a:rPr lang="en-US" dirty="0" err="1"/>
              <a:t>genset</a:t>
            </a:r>
            <a:r>
              <a:rPr lang="en-US" dirty="0"/>
              <a:t>" for short. </a:t>
            </a:r>
          </a:p>
        </p:txBody>
      </p:sp>
      <p:sp>
        <p:nvSpPr>
          <p:cNvPr id="4" name="Footer Placeholder 3"/>
          <p:cNvSpPr>
            <a:spLocks noGrp="1"/>
          </p:cNvSpPr>
          <p:nvPr>
            <p:ph type="ftr" sz="quarter" idx="11"/>
          </p:nvPr>
        </p:nvSpPr>
        <p:spPr/>
        <p:txBody>
          <a:bodyPr/>
          <a:lstStyle/>
          <a:p>
            <a:r>
              <a:rPr lang="en-US" smtClean="0"/>
              <a:t>Perencanaan Sistem Listrik untuk Industri</a:t>
            </a:r>
            <a:endParaRPr lang="en-US"/>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22725227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lgn="just"/>
            <a:r>
              <a:rPr lang="en-US" sz="2400" b="1" dirty="0" smtClean="0"/>
              <a:t>Set </a:t>
            </a:r>
            <a:r>
              <a:rPr lang="en-US" sz="2400" b="1" dirty="0"/>
              <a:t>sizes range </a:t>
            </a:r>
            <a:r>
              <a:rPr lang="en-US" sz="2400" dirty="0" smtClean="0"/>
              <a:t>:</a:t>
            </a:r>
          </a:p>
          <a:p>
            <a:pPr lvl="1" algn="just"/>
            <a:r>
              <a:rPr lang="en-US" sz="2400" dirty="0" smtClean="0"/>
              <a:t>8 </a:t>
            </a:r>
            <a:r>
              <a:rPr lang="en-US" sz="2400" dirty="0"/>
              <a:t>to 30 kW (also 8 to 30 </a:t>
            </a:r>
            <a:r>
              <a:rPr lang="en-US" sz="2400" dirty="0" smtClean="0"/>
              <a:t>kVA single phase) </a:t>
            </a:r>
            <a:r>
              <a:rPr lang="en-US" sz="2400" dirty="0"/>
              <a:t>for homes, small shops and offices </a:t>
            </a:r>
            <a:endParaRPr lang="en-US" sz="2400" dirty="0" smtClean="0"/>
          </a:p>
          <a:p>
            <a:pPr lvl="1" algn="just"/>
            <a:r>
              <a:rPr lang="en-US" sz="2400" dirty="0"/>
              <a:t>8 kW (11 kVA) </a:t>
            </a:r>
            <a:r>
              <a:rPr lang="en-US" sz="2400" dirty="0" smtClean="0"/>
              <a:t>for </a:t>
            </a:r>
            <a:r>
              <a:rPr lang="en-US" sz="2400" dirty="0"/>
              <a:t>the larger industrial generators </a:t>
            </a:r>
            <a:endParaRPr lang="en-US" sz="2400" dirty="0" smtClean="0"/>
          </a:p>
          <a:p>
            <a:pPr lvl="1" algn="just"/>
            <a:r>
              <a:rPr lang="en-US" sz="2400" dirty="0" smtClean="0"/>
              <a:t>up </a:t>
            </a:r>
            <a:r>
              <a:rPr lang="en-US" sz="2400" dirty="0"/>
              <a:t>to 2,000 kW (2,500 kVA three phase) used for large office complexes, factories. </a:t>
            </a:r>
            <a:endParaRPr lang="en-US" sz="2400" dirty="0" smtClean="0"/>
          </a:p>
          <a:p>
            <a:pPr lvl="1" algn="just"/>
            <a:r>
              <a:rPr lang="en-US" sz="2400" dirty="0" smtClean="0"/>
              <a:t>200</a:t>
            </a:r>
            <a:r>
              <a:rPr lang="en-US" sz="2400" dirty="0"/>
              <a:t> kW (250 kVA) are widely used not only for emergency power, but also many have a secondary function of feeding power to utility grids either during peak periods, or periods when there is a shortage of large power generators. </a:t>
            </a:r>
          </a:p>
          <a:p>
            <a:pPr algn="just"/>
            <a:endParaRPr lang="en-US" sz="2400" dirty="0"/>
          </a:p>
        </p:txBody>
      </p:sp>
      <p:sp>
        <p:nvSpPr>
          <p:cNvPr id="4" name="Footer Placeholder 3"/>
          <p:cNvSpPr>
            <a:spLocks noGrp="1"/>
          </p:cNvSpPr>
          <p:nvPr>
            <p:ph type="ftr" sz="quarter" idx="11"/>
          </p:nvPr>
        </p:nvSpPr>
        <p:spPr/>
        <p:txBody>
          <a:bodyPr/>
          <a:lstStyle/>
          <a:p>
            <a:r>
              <a:rPr lang="en-US" smtClean="0"/>
              <a:t>Perencanaan Sistem Listrik untuk Industri</a:t>
            </a:r>
            <a:endParaRPr lang="en-US"/>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12530172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a:t>Generator size</a:t>
            </a:r>
          </a:p>
          <a:p>
            <a:pPr algn="just"/>
            <a:r>
              <a:rPr lang="en-US" dirty="0"/>
              <a:t>Generating sets are selected based on the electrical load </a:t>
            </a:r>
            <a:endParaRPr lang="en-US" dirty="0" smtClean="0"/>
          </a:p>
          <a:p>
            <a:pPr lvl="1" algn="just"/>
            <a:r>
              <a:rPr lang="en-US" dirty="0" smtClean="0"/>
              <a:t>they </a:t>
            </a:r>
            <a:r>
              <a:rPr lang="en-US" dirty="0"/>
              <a:t>are intended to supply, </a:t>
            </a:r>
            <a:endParaRPr lang="en-US" dirty="0" smtClean="0"/>
          </a:p>
          <a:p>
            <a:pPr lvl="1" algn="just"/>
            <a:r>
              <a:rPr lang="en-US" dirty="0" smtClean="0"/>
              <a:t>the </a:t>
            </a:r>
            <a:r>
              <a:rPr lang="en-US" dirty="0"/>
              <a:t>electrical load's characteristics such as kW, kVA, </a:t>
            </a:r>
            <a:r>
              <a:rPr lang="en-US" dirty="0" err="1"/>
              <a:t>var</a:t>
            </a:r>
            <a:r>
              <a:rPr lang="en-US" dirty="0"/>
              <a:t>, harmonic content, surge currents (e.g., motor starting current) and non-linear loads. </a:t>
            </a:r>
            <a:endParaRPr lang="en-US" dirty="0" smtClean="0"/>
          </a:p>
          <a:p>
            <a:pPr lvl="1" algn="just"/>
            <a:r>
              <a:rPr lang="en-US" dirty="0" smtClean="0"/>
              <a:t>The </a:t>
            </a:r>
            <a:r>
              <a:rPr lang="en-US" dirty="0"/>
              <a:t>expected duty (such as emergency, prime or continuous power) as well as environmental conditions (such as altitude, temperature and exhaust emissions regulations) must also be considered. </a:t>
            </a:r>
          </a:p>
        </p:txBody>
      </p:sp>
      <p:sp>
        <p:nvSpPr>
          <p:cNvPr id="4" name="Footer Placeholder 3"/>
          <p:cNvSpPr>
            <a:spLocks noGrp="1"/>
          </p:cNvSpPr>
          <p:nvPr>
            <p:ph type="ftr" sz="quarter" idx="11"/>
          </p:nvPr>
        </p:nvSpPr>
        <p:spPr/>
        <p:txBody>
          <a:bodyPr/>
          <a:lstStyle/>
          <a:p>
            <a:r>
              <a:rPr lang="en-US" smtClean="0"/>
              <a:t>Perencanaan Sistem Listrik untuk Industri</a:t>
            </a:r>
            <a:endParaRPr lang="en-US"/>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31986536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algn="just"/>
            <a:r>
              <a:rPr lang="en-US" dirty="0"/>
              <a:t>One or more diesel generators operating without a connection to an electrical grid are referred to as operating in island mode. </a:t>
            </a:r>
            <a:endParaRPr lang="en-US" dirty="0" smtClean="0"/>
          </a:p>
          <a:p>
            <a:pPr algn="just"/>
            <a:r>
              <a:rPr lang="en-US" dirty="0" smtClean="0"/>
              <a:t>Operating </a:t>
            </a:r>
            <a:r>
              <a:rPr lang="en-US" dirty="0"/>
              <a:t>generators in parallel provides the advantage of redundancy, and can provide better efficiency at partial loads. </a:t>
            </a:r>
            <a:endParaRPr lang="en-US" dirty="0" smtClean="0"/>
          </a:p>
          <a:p>
            <a:pPr algn="just"/>
            <a:r>
              <a:rPr lang="en-US" dirty="0" smtClean="0"/>
              <a:t>The </a:t>
            </a:r>
            <a:r>
              <a:rPr lang="en-US" dirty="0"/>
              <a:t>plant brings generator sets online and takes them off line depending on the demands of the system at a given time. </a:t>
            </a:r>
            <a:endParaRPr lang="en-US" dirty="0" smtClean="0"/>
          </a:p>
          <a:p>
            <a:pPr algn="just"/>
            <a:r>
              <a:rPr lang="en-US" dirty="0" smtClean="0"/>
              <a:t>An </a:t>
            </a:r>
            <a:r>
              <a:rPr lang="en-US" dirty="0"/>
              <a:t>islanded power plant intended for primary power source of an isolated community will often have at least three diesel generators, any two of which are rated to carry the required load.</a:t>
            </a:r>
          </a:p>
        </p:txBody>
      </p:sp>
      <p:sp>
        <p:nvSpPr>
          <p:cNvPr id="4" name="Footer Placeholder 3"/>
          <p:cNvSpPr>
            <a:spLocks noGrp="1"/>
          </p:cNvSpPr>
          <p:nvPr>
            <p:ph type="ftr" sz="quarter" idx="11"/>
          </p:nvPr>
        </p:nvSpPr>
        <p:spPr/>
        <p:txBody>
          <a:bodyPr/>
          <a:lstStyle/>
          <a:p>
            <a:r>
              <a:rPr lang="en-US" smtClean="0"/>
              <a:t>Perencanaan Sistem Listrik untuk Industri</a:t>
            </a:r>
            <a:endParaRPr lang="en-US"/>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8045097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algn="just"/>
            <a:r>
              <a:rPr lang="en-US" dirty="0"/>
              <a:t>Generators can be electrically connected together through the process of </a:t>
            </a:r>
            <a:r>
              <a:rPr lang="en-US" dirty="0" smtClean="0"/>
              <a:t>synchronization. </a:t>
            </a:r>
          </a:p>
          <a:p>
            <a:pPr algn="just"/>
            <a:r>
              <a:rPr lang="en-US" dirty="0" smtClean="0"/>
              <a:t>Synchronization </a:t>
            </a:r>
            <a:r>
              <a:rPr lang="en-US" dirty="0"/>
              <a:t>involves matching voltage, frequency and phase before connecting the generator to the system. </a:t>
            </a:r>
            <a:endParaRPr lang="en-US" dirty="0" smtClean="0"/>
          </a:p>
          <a:p>
            <a:pPr algn="just"/>
            <a:r>
              <a:rPr lang="en-US" dirty="0" smtClean="0"/>
              <a:t>Failure </a:t>
            </a:r>
            <a:r>
              <a:rPr lang="en-US" dirty="0"/>
              <a:t>to synchronize before connection could cause a high short circuit current or wear and tear on the generator or its switchgear</a:t>
            </a:r>
            <a:r>
              <a:rPr lang="en-US" dirty="0" smtClean="0"/>
              <a:t>.</a:t>
            </a:r>
          </a:p>
          <a:p>
            <a:pPr algn="just"/>
            <a:r>
              <a:rPr lang="en-US" dirty="0" smtClean="0"/>
              <a:t> </a:t>
            </a:r>
            <a:r>
              <a:rPr lang="en-US" dirty="0"/>
              <a:t>The synchronization process can be done automatically by an auto-synchronizer module, or manually by the instructed operator. </a:t>
            </a:r>
            <a:endParaRPr lang="en-US" dirty="0" smtClean="0"/>
          </a:p>
          <a:p>
            <a:pPr algn="just"/>
            <a:r>
              <a:rPr lang="en-US" dirty="0" smtClean="0"/>
              <a:t>The </a:t>
            </a:r>
            <a:r>
              <a:rPr lang="en-US" dirty="0"/>
              <a:t>auto-synchronizer will read the voltage, frequency and phase parameters from the generator and </a:t>
            </a:r>
            <a:r>
              <a:rPr lang="en-US" dirty="0" err="1" smtClean="0"/>
              <a:t>busbar</a:t>
            </a:r>
            <a:r>
              <a:rPr lang="en-US" dirty="0" smtClean="0"/>
              <a:t> voltages</a:t>
            </a:r>
            <a:r>
              <a:rPr lang="en-US" dirty="0"/>
              <a:t>, while regulating the speed through the engine </a:t>
            </a:r>
            <a:r>
              <a:rPr lang="en-US" dirty="0" smtClean="0"/>
              <a:t>governor or </a:t>
            </a:r>
            <a:r>
              <a:rPr lang="en-US" dirty="0"/>
              <a:t>ECM (Engine Control Module). </a:t>
            </a:r>
          </a:p>
        </p:txBody>
      </p:sp>
      <p:sp>
        <p:nvSpPr>
          <p:cNvPr id="4" name="Footer Placeholder 3"/>
          <p:cNvSpPr>
            <a:spLocks noGrp="1"/>
          </p:cNvSpPr>
          <p:nvPr>
            <p:ph type="ftr" sz="quarter" idx="11"/>
          </p:nvPr>
        </p:nvSpPr>
        <p:spPr/>
        <p:txBody>
          <a:bodyPr/>
          <a:lstStyle/>
          <a:p>
            <a:r>
              <a:rPr lang="en-US" smtClean="0"/>
              <a:t>Perencanaan Sistem Listrik untuk Industri</a:t>
            </a:r>
            <a:endParaRPr lang="en-US"/>
          </a:p>
        </p:txBody>
      </p:sp>
      <p:sp>
        <p:nvSpPr>
          <p:cNvPr id="5" name="Date Placeholder 4"/>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37559227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Essential</Template>
  <TotalTime>2128</TotalTime>
  <Words>1754</Words>
  <Application>Microsoft Office PowerPoint</Application>
  <PresentationFormat>On-screen Show (4:3)</PresentationFormat>
  <Paragraphs>125</Paragraphs>
  <Slides>22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Calibri</vt:lpstr>
      <vt:lpstr>Office Theme</vt:lpstr>
      <vt:lpstr>Perencanaan Sistem Listrik untuk Industri TEL 12072</vt:lpstr>
      <vt:lpstr>Mari kita berdoa menurut agama dan kepercayaan masing-masing sebelum kelas dimulai.</vt:lpstr>
      <vt:lpstr>Agenda</vt:lpstr>
      <vt:lpstr>Cadangan daya ( Power  Standby)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Sample</vt:lpstr>
      <vt:lpstr>PowerPoint Presentation</vt:lpstr>
      <vt:lpstr>PowerPoint Presentation</vt:lpstr>
      <vt:lpstr>PowerPoint Presentation</vt:lpstr>
      <vt:lpstr>If you think standby generation may be a fit for your application, you should consider:</vt:lpstr>
      <vt:lpstr>If you think standby generation may be a fit for your application, you should consider:</vt:lpstr>
      <vt:lpstr>Thank you for coming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Elektronika Daya ‘Power Electronic”</dc:title>
  <dc:creator>windows</dc:creator>
  <cp:lastModifiedBy>Windows User</cp:lastModifiedBy>
  <cp:revision>253</cp:revision>
  <cp:lastPrinted>2019-07-03T03:43:53Z</cp:lastPrinted>
  <dcterms:created xsi:type="dcterms:W3CDTF">2018-02-07T14:50:42Z</dcterms:created>
  <dcterms:modified xsi:type="dcterms:W3CDTF">2019-07-03T03:43:55Z</dcterms:modified>
</cp:coreProperties>
</file>