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8" r:id="rId2"/>
    <p:sldId id="299" r:id="rId3"/>
    <p:sldId id="302" r:id="rId4"/>
    <p:sldId id="354" r:id="rId5"/>
    <p:sldId id="306"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04" r:id="rId32"/>
  </p:sldIdLst>
  <p:sldSz cx="9144000" cy="6858000" type="screen4x3"/>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5633588" y="1"/>
            <a:ext cx="4309798" cy="344091"/>
          </a:xfrm>
          <a:prstGeom prst="rect">
            <a:avLst/>
          </a:prstGeom>
        </p:spPr>
        <p:txBody>
          <a:bodyPr vert="horz" lIns="91440" tIns="45720" rIns="91440" bIns="45720" rtlCol="0"/>
          <a:lstStyle>
            <a:lvl1pPr algn="r">
              <a:defRPr sz="1200"/>
            </a:lvl1pPr>
          </a:lstStyle>
          <a:p>
            <a:endParaRPr lang="id-ID"/>
          </a:p>
        </p:txBody>
      </p:sp>
      <p:sp>
        <p:nvSpPr>
          <p:cNvPr id="4" name="Footer Placeholder 3"/>
          <p:cNvSpPr>
            <a:spLocks noGrp="1"/>
          </p:cNvSpPr>
          <p:nvPr>
            <p:ph type="ftr" sz="quarter" idx="2"/>
          </p:nvPr>
        </p:nvSpPr>
        <p:spPr>
          <a:xfrm>
            <a:off x="0" y="6513910"/>
            <a:ext cx="4309798" cy="34409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5633588" y="6513910"/>
            <a:ext cx="4309798" cy="344090"/>
          </a:xfrm>
          <a:prstGeom prst="rect">
            <a:avLst/>
          </a:prstGeom>
        </p:spPr>
        <p:txBody>
          <a:bodyPr vert="horz" lIns="91440" tIns="45720" rIns="91440" bIns="45720" rtlCol="0" anchor="b"/>
          <a:lstStyle>
            <a:lvl1pPr algn="r">
              <a:defRPr sz="1200"/>
            </a:lvl1pPr>
          </a:lstStyle>
          <a:p>
            <a:fld id="{88DF3C98-BE3F-4136-8C0C-D71A6E172308}" type="slidenum">
              <a:rPr lang="id-ID" smtClean="0"/>
              <a:t>‹#›</a:t>
            </a:fld>
            <a:endParaRPr lang="id-ID"/>
          </a:p>
        </p:txBody>
      </p:sp>
    </p:spTree>
    <p:extLst>
      <p:ext uri="{BB962C8B-B14F-4D97-AF65-F5344CB8AC3E}">
        <p14:creationId xmlns:p14="http://schemas.microsoft.com/office/powerpoint/2010/main" val="27485254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083B6883-228B-41F6-ADB7-4F06F771FE94}" type="slidenum">
              <a:rPr lang="en-US" smtClean="0"/>
              <a:pPr/>
              <a:t>‹#›</a:t>
            </a:fld>
            <a:endParaRPr lang="en-US"/>
          </a:p>
        </p:txBody>
      </p:sp>
    </p:spTree>
    <p:extLst>
      <p:ext uri="{BB962C8B-B14F-4D97-AF65-F5344CB8AC3E}">
        <p14:creationId xmlns:p14="http://schemas.microsoft.com/office/powerpoint/2010/main" val="9887489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083B6883-228B-41F6-ADB7-4F06F771FE94}"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7636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CA177C-264E-4FF3-8621-4749644DEFE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8565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093231-7B4A-4CCC-96CD-7B2FA00BBD6C}" type="slidenum">
              <a:rPr lang="en-US" smtClean="0"/>
              <a:pPr eaLnBrk="1" hangingPunct="1"/>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4383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0C61DE-F195-4435-9C91-73F170E5DDDC}" type="slidenum">
              <a:rPr lang="en-US" smtClean="0"/>
              <a:pPr eaLnBrk="1" hangingPunct="1"/>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3942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81FCAE-61A0-4E47-9261-90804E135D89}" type="slidenum">
              <a:rPr lang="en-US" smtClean="0"/>
              <a:pPr eaLnBrk="1" hangingPunct="1"/>
              <a:t>15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6255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5869E0-FBBD-4B5A-9C0B-E65EDA6610F8}" type="slidenum">
              <a:rPr lang="en-US" smtClean="0"/>
              <a:pPr eaLnBrk="1" hangingPunct="1"/>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55745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AB13C1-592B-4611-A663-D83B672A66CB}" type="slidenum">
              <a:rPr lang="en-US" smtClean="0"/>
              <a:pPr eaLnBrk="1" hangingPunct="1"/>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9043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ACA257-0DAC-477F-BA2C-3A02A8279A83}" type="slidenum">
              <a:rPr lang="en-US" smtClean="0"/>
              <a:pPr eaLnBrk="1" hangingPunct="1"/>
              <a:t>18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9347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16828F-42C8-4E9A-8CF8-499DA46B65EC}" type="slidenum">
              <a:rPr lang="en-US" smtClean="0"/>
              <a:pPr eaLnBrk="1" hangingPunct="1"/>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37145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4C578E-DEDD-4DAE-B003-6EC17312447B}" type="slidenum">
              <a:rPr lang="en-US" smtClean="0"/>
              <a:pPr eaLnBrk="1" hangingPunct="1"/>
              <a:t>20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8131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E3EF23-E6A6-4062-B7DF-1D9269C5B048}" type="slidenum">
              <a:rPr lang="en-US" smtClean="0"/>
              <a:pPr eaLnBrk="1" hangingPunct="1"/>
              <a:t>21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36447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7426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77183E-617A-4FF2-AEB3-7FF6536A1371}" type="slidenum">
              <a:rPr lang="en-US" smtClean="0"/>
              <a:pPr eaLnBrk="1" hangingPunct="1"/>
              <a:t>22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5459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37DA35-4003-40E4-935B-1581BF9E9CC6}" type="slidenum">
              <a:rPr lang="en-US" smtClean="0"/>
              <a:pPr eaLnBrk="1" hangingPunct="1"/>
              <a:t>23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66348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58F2EF-0027-4E77-8C7C-6AF1797C9F99}" type="slidenum">
              <a:rPr lang="en-US" smtClean="0"/>
              <a:pPr eaLnBrk="1" hangingPunct="1"/>
              <a:t>24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28697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7B349D-3F3D-4BA3-85A4-248A8E737F7B}" type="slidenum">
              <a:rPr lang="en-US" smtClean="0"/>
              <a:pPr eaLnBrk="1" hangingPunct="1"/>
              <a:t>25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84166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F752B0-E148-45E2-BBF2-94F3D0ABD19E}" type="slidenum">
              <a:rPr lang="en-US" smtClean="0"/>
              <a:pPr eaLnBrk="1" hangingPunct="1"/>
              <a:t>26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72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87EC24A-09AD-4968-A204-31E044FAC147}" type="slidenum">
              <a:rPr lang="en-US" smtClean="0"/>
              <a:pPr eaLnBrk="1" hangingPunct="1"/>
              <a:t>27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8758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772FC3-78A2-43E5-869A-5FB5CA051B56}" type="slidenum">
              <a:rPr lang="en-US" smtClean="0"/>
              <a:pPr eaLnBrk="1" hangingPunct="1"/>
              <a:t>28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9576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2008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D0F7A9-099A-4968-9F39-3BA7B665D365}" type="slidenum">
              <a:rPr lang="en-US" smtClean="0"/>
              <a:pPr eaLnBrk="1" hangingPunct="1"/>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59084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FC5227-774C-4E8C-A260-79A34E1FE94A}" type="slidenum">
              <a:rPr lang="en-US" smtClean="0"/>
              <a:pPr eaLnBrk="1" hangingPunct="1"/>
              <a:t>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03061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AEB753-5AA7-4DD5-A5BC-57DFC51AA10D}" type="slidenum">
              <a:rPr lang="en-US" smtClean="0"/>
              <a:pPr eaLnBrk="1" hangingPunct="1"/>
              <a:t>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5532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EC764E-E0F3-4706-8294-8E5EB802C61E}" type="slidenum">
              <a:rPr lang="en-US" smtClean="0"/>
              <a:pPr eaLnBrk="1" hangingPunct="1"/>
              <a:t>8</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16899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495CF0-B92E-430D-BF99-257F6EC32133}" type="slidenum">
              <a:rPr lang="en-US" smtClean="0"/>
              <a:pPr eaLnBrk="1" hangingPunct="1"/>
              <a:t>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7604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C2A723-F044-4CDC-9389-F37BBCF69821}" type="slidenum">
              <a:rPr lang="en-US" smtClean="0"/>
              <a:pPr eaLnBrk="1" hangingPunct="1"/>
              <a:t>10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3032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C8C5AD-B629-4023-91C5-7DA6B5B65AB0}" type="slidenum">
              <a:rPr lang="en-US" smtClean="0"/>
              <a:pPr eaLnBrk="1" hangingPunct="1"/>
              <a:t>11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70771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6664A0-EC1A-4E95-80EA-4AC084A4329A}" type="datetime1">
              <a:rPr lang="en-US" smtClean="0"/>
              <a:t>7/3/2019</a:t>
            </a:fld>
            <a:endParaRPr lang="en-US"/>
          </a:p>
        </p:txBody>
      </p:sp>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99B12-3C5E-4773-A328-9D7D0DAA2F57}" type="datetime1">
              <a:rPr lang="en-US" smtClean="0"/>
              <a:t>7/3/2019</a:t>
            </a:fld>
            <a:endParaRPr lang="en-US"/>
          </a:p>
        </p:txBody>
      </p:sp>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CA10-B357-4C93-A4D2-1E39007908D0}" type="datetime1">
              <a:rPr lang="en-US" smtClean="0"/>
              <a:t>7/3/2019</a:t>
            </a:fld>
            <a:endParaRPr lang="en-US"/>
          </a:p>
        </p:txBody>
      </p:sp>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36691C7-37BE-49BE-91F6-EA1F5BA65C57}" type="datetime1">
              <a:rPr lang="en-US" smtClean="0"/>
              <a:t>7/3/2019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Perencanaan Sistem Listrik untuk Industri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742644-1DF3-45FF-BEB4-7ADA2CC76986}" type="slidenum">
              <a:rPr lang="en-US"/>
              <a:pPr>
                <a:defRPr/>
              </a:pPr>
              <a:t>‹#›</a:t>
            </a:fld>
            <a:endParaRPr lang="en-US"/>
          </a:p>
        </p:txBody>
      </p:sp>
    </p:spTree>
    <p:extLst>
      <p:ext uri="{BB962C8B-B14F-4D97-AF65-F5344CB8AC3E}">
        <p14:creationId xmlns:p14="http://schemas.microsoft.com/office/powerpoint/2010/main" val="276974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6466-AD42-42BE-85D2-C3772C215AB3}" type="datetime1">
              <a:rPr lang="en-US" smtClean="0"/>
              <a:t>7/3/2019</a:t>
            </a:fld>
            <a:endParaRPr lang="en-US"/>
          </a:p>
        </p:txBody>
      </p:sp>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6650E-F211-4D08-95BD-9F2D18D41DD9}" type="datetime1">
              <a:rPr lang="en-US" smtClean="0"/>
              <a:t>7/3/2019</a:t>
            </a:fld>
            <a:endParaRPr lang="en-US"/>
          </a:p>
        </p:txBody>
      </p:sp>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FFA67-D944-4C5E-9CF9-6ACCEA1FD7E7}" type="datetime1">
              <a:rPr lang="en-US" smtClean="0"/>
              <a:t>7/3/2019</a:t>
            </a:fld>
            <a:endParaRPr lang="en-US"/>
          </a:p>
        </p:txBody>
      </p:sp>
      <p:sp>
        <p:nvSpPr>
          <p:cNvPr id="6" name="Footer Placeholder 5"/>
          <p:cNvSpPr>
            <a:spLocks noGrp="1"/>
          </p:cNvSpPr>
          <p:nvPr>
            <p:ph type="ftr" sz="quarter" idx="11"/>
          </p:nvPr>
        </p:nvSpPr>
        <p:spPr/>
        <p:txBody>
          <a:bodyPr/>
          <a:lstStyle/>
          <a:p>
            <a:r>
              <a:rPr lang="en-US" smtClean="0"/>
              <a:t>Perencanaan Sistem Listrik untuk Industri</a:t>
            </a:r>
            <a:endParaRPr lang="en-US"/>
          </a:p>
        </p:txBody>
      </p:sp>
      <p:sp>
        <p:nvSpPr>
          <p:cNvPr id="7" name="Slide Number Placeholder 6"/>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1A62E-7757-4DB8-81DC-447E42115524}" type="datetime1">
              <a:rPr lang="en-US" smtClean="0"/>
              <a:t>7/3/2019</a:t>
            </a:fld>
            <a:endParaRPr lang="en-US"/>
          </a:p>
        </p:txBody>
      </p:sp>
      <p:sp>
        <p:nvSpPr>
          <p:cNvPr id="8" name="Footer Placeholder 7"/>
          <p:cNvSpPr>
            <a:spLocks noGrp="1"/>
          </p:cNvSpPr>
          <p:nvPr>
            <p:ph type="ftr" sz="quarter" idx="11"/>
          </p:nvPr>
        </p:nvSpPr>
        <p:spPr/>
        <p:txBody>
          <a:bodyPr/>
          <a:lstStyle/>
          <a:p>
            <a:r>
              <a:rPr lang="en-US" smtClean="0"/>
              <a:t>Perencanaan Sistem Listrik untuk Industri</a:t>
            </a:r>
            <a:endParaRPr lang="en-US"/>
          </a:p>
        </p:txBody>
      </p:sp>
      <p:sp>
        <p:nvSpPr>
          <p:cNvPr id="9" name="Slide Number Placeholder 8"/>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BF8632-01FB-4318-8EEF-7E5AE2F6EAB5}" type="datetime1">
              <a:rPr lang="en-US" smtClean="0"/>
              <a:t>7/3/2019</a:t>
            </a:fld>
            <a:endParaRPr lang="en-US"/>
          </a:p>
        </p:txBody>
      </p:sp>
      <p:sp>
        <p:nvSpPr>
          <p:cNvPr id="4" name="Footer Placeholder 3"/>
          <p:cNvSpPr>
            <a:spLocks noGrp="1"/>
          </p:cNvSpPr>
          <p:nvPr>
            <p:ph type="ftr" sz="quarter" idx="11"/>
          </p:nvPr>
        </p:nvSpPr>
        <p:spPr/>
        <p:txBody>
          <a:bodyPr/>
          <a:lstStyle/>
          <a:p>
            <a:r>
              <a:rPr lang="en-US" smtClean="0"/>
              <a:t>Perencanaan Sistem Listrik untuk Industri</a:t>
            </a:r>
            <a:endParaRPr lang="en-US"/>
          </a:p>
        </p:txBody>
      </p:sp>
      <p:sp>
        <p:nvSpPr>
          <p:cNvPr id="5" name="Slide Number Placeholder 4"/>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2010E-ABCD-4F96-ACA9-1E3C4FDB15D2}" type="datetime1">
              <a:rPr lang="en-US" smtClean="0"/>
              <a:t>7/3/2019</a:t>
            </a:fld>
            <a:endParaRPr lang="en-US"/>
          </a:p>
        </p:txBody>
      </p:sp>
      <p:sp>
        <p:nvSpPr>
          <p:cNvPr id="3" name="Footer Placeholder 2"/>
          <p:cNvSpPr>
            <a:spLocks noGrp="1"/>
          </p:cNvSpPr>
          <p:nvPr>
            <p:ph type="ftr" sz="quarter" idx="11"/>
          </p:nvPr>
        </p:nvSpPr>
        <p:spPr/>
        <p:txBody>
          <a:bodyPr/>
          <a:lstStyle/>
          <a:p>
            <a:r>
              <a:rPr lang="en-US" smtClean="0"/>
              <a:t>Perencanaan Sistem Listrik untuk Industri</a:t>
            </a:r>
            <a:endParaRPr lang="en-US"/>
          </a:p>
        </p:txBody>
      </p:sp>
      <p:sp>
        <p:nvSpPr>
          <p:cNvPr id="4" name="Slide Number Placeholder 3"/>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03140-49E4-4194-873B-42DBBE17A58F}" type="datetime1">
              <a:rPr lang="en-US" smtClean="0"/>
              <a:t>7/3/2019</a:t>
            </a:fld>
            <a:endParaRPr lang="en-US"/>
          </a:p>
        </p:txBody>
      </p:sp>
      <p:sp>
        <p:nvSpPr>
          <p:cNvPr id="6" name="Footer Placeholder 5"/>
          <p:cNvSpPr>
            <a:spLocks noGrp="1"/>
          </p:cNvSpPr>
          <p:nvPr>
            <p:ph type="ftr" sz="quarter" idx="11"/>
          </p:nvPr>
        </p:nvSpPr>
        <p:spPr/>
        <p:txBody>
          <a:bodyPr/>
          <a:lstStyle/>
          <a:p>
            <a:r>
              <a:rPr lang="en-US" smtClean="0"/>
              <a:t>Perencanaan Sistem Listrik untuk Industri</a:t>
            </a:r>
            <a:endParaRPr lang="en-US"/>
          </a:p>
        </p:txBody>
      </p:sp>
      <p:sp>
        <p:nvSpPr>
          <p:cNvPr id="7" name="Slide Number Placeholder 6"/>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833E4-4A77-4BDD-A322-8118AF0941C1}" type="datetime1">
              <a:rPr lang="en-US" smtClean="0"/>
              <a:t>7/3/2019</a:t>
            </a:fld>
            <a:endParaRPr lang="en-US"/>
          </a:p>
        </p:txBody>
      </p:sp>
      <p:sp>
        <p:nvSpPr>
          <p:cNvPr id="6" name="Footer Placeholder 5"/>
          <p:cNvSpPr>
            <a:spLocks noGrp="1"/>
          </p:cNvSpPr>
          <p:nvPr>
            <p:ph type="ftr" sz="quarter" idx="11"/>
          </p:nvPr>
        </p:nvSpPr>
        <p:spPr/>
        <p:txBody>
          <a:bodyPr/>
          <a:lstStyle/>
          <a:p>
            <a:r>
              <a:rPr lang="en-US" smtClean="0"/>
              <a:t>Perencanaan Sistem Listrik untuk Industri</a:t>
            </a:r>
            <a:endParaRPr lang="en-US"/>
          </a:p>
        </p:txBody>
      </p:sp>
      <p:sp>
        <p:nvSpPr>
          <p:cNvPr id="7" name="Slide Number Placeholder 6"/>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E2008-24C6-4667-8D93-395156767953}" type="datetime1">
              <a:rPr lang="en-US" smtClean="0"/>
              <a:t>7/3/2019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Perencanaan Sistem Listrik untuk Industri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99CD2-EC90-42C5-86DE-5AEDB40DA7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izanadin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Standby_UPS_Diagram.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Line-Interactive_UPS_Diagram.p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lywhee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EC_60320#C13/C14_coupler" TargetMode="External"/><Relationship Id="rId2" Type="http://schemas.openxmlformats.org/officeDocument/2006/relationships/hyperlink" Target="https://en.wikipedia.org/wiki/IEC_6032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a:r>
            <a:br>
              <a:rPr lang="en-US" dirty="0" smtClean="0"/>
            </a:br>
            <a:r>
              <a:rPr lang="en-US" dirty="0" smtClean="0"/>
              <a:t>TEL 12072</a:t>
            </a:r>
            <a:endParaRPr lang="en-US" dirty="0"/>
          </a:p>
        </p:txBody>
      </p:sp>
      <p:sp>
        <p:nvSpPr>
          <p:cNvPr id="3" name="Subtitle 2"/>
          <p:cNvSpPr>
            <a:spLocks noGrp="1"/>
          </p:cNvSpPr>
          <p:nvPr>
            <p:ph type="subTitle" idx="1"/>
          </p:nvPr>
        </p:nvSpPr>
        <p:spPr/>
        <p:txBody>
          <a:bodyPr>
            <a:normAutofit/>
          </a:bodyPr>
          <a:lstStyle/>
          <a:p>
            <a:r>
              <a:rPr lang="en-US" dirty="0" err="1" smtClean="0"/>
              <a:t>Oleh</a:t>
            </a:r>
            <a:endParaRPr lang="en-US" dirty="0" smtClean="0"/>
          </a:p>
          <a:p>
            <a:r>
              <a:rPr lang="en-US" dirty="0" err="1" smtClean="0"/>
              <a:t>Dr</a:t>
            </a:r>
            <a:r>
              <a:rPr lang="en-US" dirty="0" smtClean="0"/>
              <a:t> </a:t>
            </a:r>
            <a:r>
              <a:rPr lang="en-US" dirty="0" err="1" smtClean="0"/>
              <a:t>Ir</a:t>
            </a:r>
            <a:r>
              <a:rPr lang="en-US" dirty="0" smtClean="0"/>
              <a:t> Dina </a:t>
            </a:r>
            <a:r>
              <a:rPr lang="en-US" dirty="0" err="1" smtClean="0"/>
              <a:t>Maizana</a:t>
            </a:r>
            <a:r>
              <a:rPr lang="en-US" dirty="0" smtClean="0"/>
              <a:t> MT</a:t>
            </a:r>
          </a:p>
          <a:p>
            <a:r>
              <a:rPr lang="en-US" dirty="0" smtClean="0">
                <a:hlinkClick r:id="rId3"/>
              </a:rPr>
              <a:t>maizanadina@gmail.com</a:t>
            </a:r>
            <a:endParaRPr lang="en-US" dirty="0" smtClean="0"/>
          </a:p>
        </p:txBody>
      </p:sp>
      <p:sp>
        <p:nvSpPr>
          <p:cNvPr id="4" name="Rectangle 3"/>
          <p:cNvSpPr/>
          <p:nvPr/>
        </p:nvSpPr>
        <p:spPr>
          <a:xfrm rot="16200000">
            <a:off x="-2811780" y="2827021"/>
            <a:ext cx="676656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err="1">
                <a:ln/>
                <a:solidFill>
                  <a:schemeClr val="accent3"/>
                </a:solidFill>
              </a:rPr>
              <a:t>Universitas</a:t>
            </a:r>
            <a:r>
              <a:rPr lang="en-US" sz="2800" b="1" dirty="0">
                <a:ln/>
                <a:solidFill>
                  <a:schemeClr val="accent3"/>
                </a:solidFill>
              </a:rPr>
              <a:t> Medan Area</a:t>
            </a:r>
          </a:p>
          <a:p>
            <a:pPr algn="ctr"/>
            <a:r>
              <a:rPr lang="en-US" sz="2800" b="1" dirty="0" err="1">
                <a:ln/>
                <a:solidFill>
                  <a:schemeClr val="accent3"/>
                </a:solidFill>
              </a:rPr>
              <a:t>Fakultas</a:t>
            </a:r>
            <a:r>
              <a:rPr lang="en-US" sz="2800" b="1" dirty="0">
                <a:ln/>
                <a:solidFill>
                  <a:schemeClr val="accent3"/>
                </a:solidFill>
              </a:rPr>
              <a:t> </a:t>
            </a:r>
            <a:r>
              <a:rPr lang="en-US" sz="2800" b="1" dirty="0" err="1" smtClean="0">
                <a:ln/>
                <a:solidFill>
                  <a:schemeClr val="accent3"/>
                </a:solidFill>
              </a:rPr>
              <a:t>Teknik</a:t>
            </a:r>
            <a:endParaRPr lang="en-US" sz="2800" b="1" dirty="0">
              <a:ln/>
              <a:solidFill>
                <a:schemeClr val="accent3"/>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066003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170" name="Rectangle 3"/>
          <p:cNvSpPr>
            <a:spLocks noGrp="1" noChangeArrowheads="1"/>
          </p:cNvSpPr>
          <p:nvPr>
            <p:ph idx="1"/>
          </p:nvPr>
        </p:nvSpPr>
        <p:spPr>
          <a:noFill/>
        </p:spPr>
        <p:txBody>
          <a:bodyPr>
            <a:normAutofit lnSpcReduction="10000"/>
          </a:bodyPr>
          <a:lstStyle/>
          <a:p>
            <a:pPr eaLnBrk="1" hangingPunct="1">
              <a:buFontTx/>
              <a:buNone/>
            </a:pPr>
            <a:r>
              <a:rPr lang="en-US" sz="2400" dirty="0" smtClean="0"/>
              <a:t>  </a:t>
            </a:r>
            <a:r>
              <a:rPr lang="en-US" sz="2400" u="sng" dirty="0" smtClean="0"/>
              <a:t>The main disadvantages :</a:t>
            </a:r>
          </a:p>
          <a:p>
            <a:pPr marL="915988" eaLnBrk="1" hangingPunct="1"/>
            <a:r>
              <a:rPr lang="en-US" sz="2400" dirty="0" smtClean="0"/>
              <a:t>Low power factor</a:t>
            </a:r>
          </a:p>
          <a:p>
            <a:pPr marL="915988" eaLnBrk="1" hangingPunct="1"/>
            <a:r>
              <a:rPr lang="en-US" sz="2400" dirty="0" smtClean="0"/>
              <a:t>High THD at the input (rectifier)</a:t>
            </a:r>
          </a:p>
          <a:p>
            <a:pPr marL="915988" eaLnBrk="1" hangingPunct="1"/>
            <a:r>
              <a:rPr lang="en-US" sz="2400" dirty="0" smtClean="0"/>
              <a:t>Low efficiency (because of double-conversion)</a:t>
            </a:r>
          </a:p>
          <a:p>
            <a:pPr marL="915988" eaLnBrk="1" hangingPunct="1">
              <a:buFontTx/>
              <a:buNone/>
            </a:pPr>
            <a:endParaRPr lang="en-US" sz="2400" dirty="0" smtClean="0"/>
          </a:p>
          <a:p>
            <a:pPr marL="0" indent="0" algn="just">
              <a:buNone/>
            </a:pPr>
            <a:r>
              <a:rPr lang="en-US" sz="2400" dirty="0" smtClean="0"/>
              <a:t>Despite of the disadvantages, double-conversion UPS is the most preferred, ranging from few kVA to several MVA in applications.</a:t>
            </a:r>
          </a:p>
          <a:p>
            <a:pPr eaLnBrk="1" hangingPunct="1">
              <a:buFontTx/>
              <a:buNone/>
            </a:pPr>
            <a:endParaRPr lang="en-US" sz="2400" dirty="0" smtClean="0"/>
          </a:p>
          <a:p>
            <a:pPr eaLnBrk="1" hangingPunct="1">
              <a:buFontTx/>
              <a:buNone/>
            </a:pPr>
            <a:r>
              <a:rPr lang="en-US" sz="2400" dirty="0" smtClean="0"/>
              <a:t>There are 2 major types of double-conversion topologies :</a:t>
            </a:r>
          </a:p>
          <a:p>
            <a:pPr marL="915988" eaLnBrk="1" hangingPunct="1">
              <a:buFontTx/>
              <a:buNone/>
            </a:pPr>
            <a:r>
              <a:rPr lang="en-US" sz="2400" dirty="0" smtClean="0"/>
              <a:t> a) With a low-frequency isolating transformer</a:t>
            </a:r>
          </a:p>
          <a:p>
            <a:pPr marL="915988" eaLnBrk="1" hangingPunct="1">
              <a:buFontTx/>
              <a:buNone/>
            </a:pPr>
            <a:r>
              <a:rPr lang="en-US" sz="2400" dirty="0" smtClean="0"/>
              <a:t> b) With a high-frequency isolating transformer</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401056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type="body" idx="1"/>
          </p:nvPr>
        </p:nvPicPr>
        <p:blipFill>
          <a:blip r:embed="rId3">
            <a:lum bright="-42000" contrast="72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rot="21540000">
            <a:off x="1095375" y="1428750"/>
            <a:ext cx="7010400" cy="3311525"/>
          </a:xfrm>
          <a:solidFill>
            <a:srgbClr val="EFC9EE"/>
          </a:solidFill>
        </p:spPr>
      </p:pic>
      <p:sp>
        <p:nvSpPr>
          <p:cNvPr id="8195" name="Rectangle 2"/>
          <p:cNvSpPr>
            <a:spLocks noGrp="1" noChangeArrowheads="1"/>
          </p:cNvSpPr>
          <p:nvPr>
            <p:ph type="title"/>
          </p:nvPr>
        </p:nvSpPr>
        <p:spPr>
          <a:solidFill>
            <a:srgbClr val="00FFFF"/>
          </a:solidFill>
        </p:spPr>
        <p:txBody>
          <a:bodyPr/>
          <a:lstStyle/>
          <a:p>
            <a:pPr eaLnBrk="1" hangingPunct="1"/>
            <a:r>
              <a:rPr lang="en-US" sz="2800" u="sng" smtClean="0"/>
              <a:t>Block diagram of On-line UPS with a low-frequency isolating transformer at the output</a:t>
            </a:r>
          </a:p>
        </p:txBody>
      </p:sp>
      <p:sp>
        <p:nvSpPr>
          <p:cNvPr id="8196" name="Text Box 5"/>
          <p:cNvSpPr txBox="1">
            <a:spLocks noChangeArrowheads="1"/>
          </p:cNvSpPr>
          <p:nvPr/>
        </p:nvSpPr>
        <p:spPr bwMode="auto">
          <a:xfrm>
            <a:off x="1066800" y="4648200"/>
            <a:ext cx="64785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u="sng" dirty="0"/>
              <a:t>Drawbacks :</a:t>
            </a:r>
          </a:p>
          <a:p>
            <a:pPr eaLnBrk="1" hangingPunct="1"/>
            <a:r>
              <a:rPr lang="en-US" sz="2000" dirty="0"/>
              <a:t>a) Large isolating transformer (freq. less than 2kHz)</a:t>
            </a:r>
          </a:p>
          <a:p>
            <a:pPr eaLnBrk="1" hangingPunct="1"/>
            <a:r>
              <a:rPr lang="en-US" sz="2000" dirty="0"/>
              <a:t>b) High acoustic noise from transformer</a:t>
            </a:r>
          </a:p>
          <a:p>
            <a:pPr eaLnBrk="1" hangingPunct="1"/>
            <a:r>
              <a:rPr lang="en-US" sz="2000" dirty="0"/>
              <a:t>c) Poor transient response to the load and input voltage</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73634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Grp="1" noChangeAspect="1" noChangeArrowheads="1"/>
          </p:cNvPicPr>
          <p:nvPr>
            <p:ph type="body" idx="1"/>
          </p:nvPr>
        </p:nvPicPr>
        <p:blipFill>
          <a:blip r:embed="rId3">
            <a:lum bright="-48000" contrast="8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rot="21540000">
            <a:off x="1371600" y="1465263"/>
            <a:ext cx="6705600" cy="3124200"/>
          </a:xfrm>
        </p:spPr>
      </p:pic>
      <p:sp>
        <p:nvSpPr>
          <p:cNvPr id="9219" name="Rectangle 5"/>
          <p:cNvSpPr>
            <a:spLocks noGrp="1" noChangeArrowheads="1"/>
          </p:cNvSpPr>
          <p:nvPr>
            <p:ph type="title"/>
          </p:nvPr>
        </p:nvSpPr>
        <p:spPr>
          <a:solidFill>
            <a:srgbClr val="FFCC99"/>
          </a:solidFill>
        </p:spPr>
        <p:txBody>
          <a:bodyPr/>
          <a:lstStyle/>
          <a:p>
            <a:pPr eaLnBrk="1" hangingPunct="1"/>
            <a:r>
              <a:rPr lang="en-US" sz="2800" u="sng" smtClean="0"/>
              <a:t>Block diagram of On-line UPS with a high-frequency isolating transformer at the output</a:t>
            </a:r>
          </a:p>
        </p:txBody>
      </p:sp>
      <p:sp>
        <p:nvSpPr>
          <p:cNvPr id="9220" name="Text Box 6"/>
          <p:cNvSpPr txBox="1">
            <a:spLocks noChangeArrowheads="1"/>
          </p:cNvSpPr>
          <p:nvPr/>
        </p:nvSpPr>
        <p:spPr bwMode="auto">
          <a:xfrm>
            <a:off x="381000" y="4695825"/>
            <a:ext cx="8801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u="sng"/>
              <a:t>Advantage : </a:t>
            </a:r>
            <a:r>
              <a:rPr lang="en-US" sz="2000"/>
              <a:t>Switching frequency beyond 20kHz, reduce transformer weight, </a:t>
            </a:r>
          </a:p>
          <a:p>
            <a:pPr eaLnBrk="1" hangingPunct="1"/>
            <a:r>
              <a:rPr lang="en-US" sz="2000"/>
              <a:t>                     transformer size and the size of output filter.</a:t>
            </a:r>
          </a:p>
          <a:p>
            <a:pPr eaLnBrk="1" hangingPunct="1"/>
            <a:r>
              <a:rPr lang="en-US" sz="2000" u="sng"/>
              <a:t>Disadvantage : </a:t>
            </a:r>
            <a:r>
              <a:rPr lang="en-US" sz="2000"/>
              <a:t>Additional rectifier and inverter, adding up to cost and </a:t>
            </a:r>
          </a:p>
          <a:p>
            <a:pPr eaLnBrk="1" hangingPunct="1"/>
            <a:r>
              <a:rPr lang="en-US" sz="2000"/>
              <a:t>                          extra power losses, hence reducing overall efficiency.</a:t>
            </a:r>
            <a:endParaRPr lang="en-US" sz="2000" u="sng"/>
          </a:p>
          <a:p>
            <a:pPr eaLnBrk="1" hangingPunct="1"/>
            <a:endParaRPr lang="en-US" sz="2000" u="sng"/>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55656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Grp="1" noChangeAspect="1" noChangeArrowheads="1"/>
          </p:cNvPicPr>
          <p:nvPr>
            <p:ph type="body" idx="1"/>
          </p:nvPr>
        </p:nvPicPr>
        <p:blipFill>
          <a:blip r:embed="rId3">
            <a:lum bright="-66000" contrast="90000"/>
            <a:extLst>
              <a:ext uri="{28A0092B-C50C-407E-A947-70E740481C1C}">
                <a14:useLocalDpi xmlns:a14="http://schemas.microsoft.com/office/drawing/2010/main" val="0"/>
              </a:ext>
            </a:extLst>
          </a:blip>
          <a:srcRect/>
          <a:stretch>
            <a:fillRect/>
          </a:stretch>
        </p:blipFill>
        <p:spPr>
          <a:xfrm>
            <a:off x="838200" y="1447800"/>
            <a:ext cx="6934200" cy="3813175"/>
          </a:xfrm>
        </p:spPr>
      </p:pic>
      <p:sp>
        <p:nvSpPr>
          <p:cNvPr id="10243" name="Rectangle 5"/>
          <p:cNvSpPr>
            <a:spLocks noGrp="1" noChangeArrowheads="1"/>
          </p:cNvSpPr>
          <p:nvPr>
            <p:ph type="title"/>
          </p:nvPr>
        </p:nvSpPr>
        <p:spPr>
          <a:xfrm>
            <a:off x="457200" y="228600"/>
            <a:ext cx="3810000" cy="487363"/>
          </a:xfrm>
          <a:solidFill>
            <a:srgbClr val="FF9933"/>
          </a:solidFill>
        </p:spPr>
        <p:txBody>
          <a:bodyPr>
            <a:normAutofit fontScale="90000"/>
          </a:bodyPr>
          <a:lstStyle/>
          <a:p>
            <a:pPr eaLnBrk="1" hangingPunct="1"/>
            <a:r>
              <a:rPr lang="en-US" sz="3600" smtClean="0"/>
              <a:t>ii) Off-line UPS</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43751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457200" y="228600"/>
            <a:ext cx="3810000" cy="487363"/>
          </a:xfrm>
          <a:solidFill>
            <a:srgbClr val="FF9933"/>
          </a:solidFill>
        </p:spPr>
        <p:txBody>
          <a:bodyPr>
            <a:normAutofit fontScale="90000"/>
          </a:bodyPr>
          <a:lstStyle/>
          <a:p>
            <a:pPr eaLnBrk="1" hangingPunct="1"/>
            <a:r>
              <a:rPr lang="en-US" sz="3600" smtClean="0"/>
              <a:t>ii) Off-line UPS</a:t>
            </a:r>
          </a:p>
        </p:txBody>
      </p:sp>
      <p:pic>
        <p:nvPicPr>
          <p:cNvPr id="11267" name="Picture 5" descr="350px-Standby_UPS_Diagram">
            <a:hlinkClick r:id="rId3" tooltip="Offline / standby UPS. Typical protection time: 0 - 20 minutes. Capacity expansion: Usually not available"/>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1676400"/>
            <a:ext cx="570547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7"/>
          <p:cNvSpPr>
            <a:spLocks noChangeArrowheads="1"/>
          </p:cNvSpPr>
          <p:nvPr/>
        </p:nvSpPr>
        <p:spPr bwMode="auto">
          <a:xfrm>
            <a:off x="1143000" y="5486400"/>
            <a:ext cx="7439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Offline / standby UPS. Typical protection time: 0 - 20 minutes. </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354554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2290" name="Rectangle 3"/>
          <p:cNvSpPr>
            <a:spLocks noGrp="1" noChangeArrowheads="1"/>
          </p:cNvSpPr>
          <p:nvPr>
            <p:ph idx="1"/>
          </p:nvPr>
        </p:nvSpPr>
        <p:spPr>
          <a:noFill/>
        </p:spPr>
        <p:txBody>
          <a:bodyPr>
            <a:normAutofit lnSpcReduction="10000"/>
          </a:bodyPr>
          <a:lstStyle/>
          <a:p>
            <a:pPr eaLnBrk="1" hangingPunct="1">
              <a:lnSpc>
                <a:spcPct val="80000"/>
              </a:lnSpc>
              <a:buFont typeface="Wingdings" pitchFamily="2" charset="2"/>
              <a:buChar char="ü"/>
            </a:pPr>
            <a:r>
              <a:rPr lang="en-US" sz="2000" dirty="0" smtClean="0"/>
              <a:t>Is also known as standby UPS.</a:t>
            </a:r>
          </a:p>
          <a:p>
            <a:pPr eaLnBrk="1" hangingPunct="1">
              <a:lnSpc>
                <a:spcPct val="80000"/>
              </a:lnSpc>
              <a:buFont typeface="Wingdings" pitchFamily="2" charset="2"/>
              <a:buChar char="ü"/>
            </a:pPr>
            <a:r>
              <a:rPr lang="en-US" sz="2000" dirty="0" smtClean="0"/>
              <a:t>The load is supplied with power from AC line directly without any power conditioning.</a:t>
            </a:r>
          </a:p>
          <a:p>
            <a:pPr eaLnBrk="1" hangingPunct="1">
              <a:lnSpc>
                <a:spcPct val="80000"/>
              </a:lnSpc>
              <a:buFont typeface="Wingdings" pitchFamily="2" charset="2"/>
              <a:buChar char="ü"/>
            </a:pPr>
            <a:r>
              <a:rPr lang="en-US" sz="2000" dirty="0" smtClean="0"/>
              <a:t>It is rated at a much lower power rating than the rectifier/charger in an on-line UPS since it is not required to meet the power demand of the load.</a:t>
            </a:r>
          </a:p>
          <a:p>
            <a:pPr eaLnBrk="1" hangingPunct="1">
              <a:lnSpc>
                <a:spcPct val="80000"/>
              </a:lnSpc>
              <a:buFont typeface="Wingdings" pitchFamily="2" charset="2"/>
              <a:buChar char="ü"/>
            </a:pPr>
            <a:r>
              <a:rPr lang="en-US" sz="2000" dirty="0" smtClean="0"/>
              <a:t>It is connected in parallel to the load and stays standby during normal operating mode.</a:t>
            </a:r>
          </a:p>
          <a:p>
            <a:pPr eaLnBrk="1" hangingPunct="1">
              <a:lnSpc>
                <a:spcPct val="80000"/>
              </a:lnSpc>
            </a:pPr>
            <a:endParaRPr lang="en-US" sz="2000" dirty="0" smtClean="0"/>
          </a:p>
          <a:p>
            <a:pPr eaLnBrk="1" hangingPunct="1">
              <a:lnSpc>
                <a:spcPct val="80000"/>
              </a:lnSpc>
              <a:buFontTx/>
              <a:buNone/>
            </a:pPr>
            <a:r>
              <a:rPr lang="en-US" sz="2000" u="sng" dirty="0" smtClean="0"/>
              <a:t>Main advantages :</a:t>
            </a:r>
          </a:p>
          <a:p>
            <a:pPr marL="1257300" eaLnBrk="1" hangingPunct="1">
              <a:lnSpc>
                <a:spcPct val="80000"/>
              </a:lnSpc>
            </a:pPr>
            <a:r>
              <a:rPr lang="en-US" sz="2000" dirty="0" smtClean="0"/>
              <a:t>Simple design</a:t>
            </a:r>
          </a:p>
          <a:p>
            <a:pPr marL="1257300" eaLnBrk="1" hangingPunct="1">
              <a:lnSpc>
                <a:spcPct val="80000"/>
              </a:lnSpc>
            </a:pPr>
            <a:r>
              <a:rPr lang="en-US" sz="2000" dirty="0" smtClean="0"/>
              <a:t>Low cost </a:t>
            </a:r>
          </a:p>
          <a:p>
            <a:pPr marL="1257300" eaLnBrk="1" hangingPunct="1">
              <a:lnSpc>
                <a:spcPct val="80000"/>
              </a:lnSpc>
            </a:pPr>
            <a:r>
              <a:rPr lang="en-US" sz="2000" dirty="0" smtClean="0"/>
              <a:t>Small size</a:t>
            </a:r>
          </a:p>
          <a:p>
            <a:pPr eaLnBrk="1" hangingPunct="1">
              <a:lnSpc>
                <a:spcPct val="80000"/>
              </a:lnSpc>
              <a:buFontTx/>
              <a:buNone/>
            </a:pPr>
            <a:endParaRPr lang="en-US" sz="2000" dirty="0" smtClean="0"/>
          </a:p>
          <a:p>
            <a:pPr eaLnBrk="1" hangingPunct="1">
              <a:lnSpc>
                <a:spcPct val="80000"/>
              </a:lnSpc>
              <a:buFontTx/>
              <a:buNone/>
            </a:pPr>
            <a:r>
              <a:rPr lang="en-US" sz="2000" u="sng" dirty="0" smtClean="0"/>
              <a:t>Main disadvantages :</a:t>
            </a:r>
          </a:p>
          <a:p>
            <a:pPr marL="1203325" eaLnBrk="1" hangingPunct="1">
              <a:lnSpc>
                <a:spcPct val="80000"/>
              </a:lnSpc>
            </a:pPr>
            <a:r>
              <a:rPr lang="en-US" sz="2000" dirty="0" smtClean="0"/>
              <a:t>Poor performance with nonlinear loads</a:t>
            </a:r>
          </a:p>
          <a:p>
            <a:pPr marL="1203325" eaLnBrk="1" hangingPunct="1">
              <a:lnSpc>
                <a:spcPct val="80000"/>
              </a:lnSpc>
            </a:pPr>
            <a:r>
              <a:rPr lang="en-US" sz="2000" dirty="0" smtClean="0"/>
              <a:t>Long switching time to backup power</a:t>
            </a:r>
          </a:p>
          <a:p>
            <a:pPr marL="1203325" eaLnBrk="1" hangingPunct="1">
              <a:lnSpc>
                <a:spcPct val="80000"/>
              </a:lnSpc>
            </a:pPr>
            <a:r>
              <a:rPr lang="en-US" sz="2000" dirty="0" smtClean="0"/>
              <a:t>No output voltage regulation</a:t>
            </a:r>
          </a:p>
          <a:p>
            <a:pPr marL="1203325" eaLnBrk="1" hangingPunct="1">
              <a:lnSpc>
                <a:spcPct val="80000"/>
              </a:lnSpc>
              <a:buFontTx/>
              <a:buNone/>
            </a:pPr>
            <a:endParaRPr lang="en-US" sz="2000" dirty="0" smtClean="0"/>
          </a:p>
          <a:p>
            <a:pPr eaLnBrk="1" hangingPunct="1">
              <a:lnSpc>
                <a:spcPct val="80000"/>
              </a:lnSpc>
            </a:pPr>
            <a:endParaRPr lang="en-US" sz="2000" dirty="0" smtClean="0"/>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47752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Grp="1" noChangeAspect="1" noChangeArrowheads="1"/>
          </p:cNvPicPr>
          <p:nvPr>
            <p:ph type="body" idx="1"/>
          </p:nvPr>
        </p:nvPicPr>
        <p:blipFill>
          <a:blip r:embed="rId3">
            <a:lum bright="-60000" contrast="90000"/>
            <a:extLst>
              <a:ext uri="{28A0092B-C50C-407E-A947-70E740481C1C}">
                <a14:useLocalDpi xmlns:a14="http://schemas.microsoft.com/office/drawing/2010/main" val="0"/>
              </a:ext>
            </a:extLst>
          </a:blip>
          <a:srcRect/>
          <a:stretch>
            <a:fillRect/>
          </a:stretch>
        </p:blipFill>
        <p:spPr>
          <a:xfrm>
            <a:off x="1143000" y="1066800"/>
            <a:ext cx="6858000" cy="3771900"/>
          </a:xfrm>
        </p:spPr>
      </p:pic>
      <p:sp>
        <p:nvSpPr>
          <p:cNvPr id="13315" name="Rectangle 5"/>
          <p:cNvSpPr>
            <a:spLocks noGrp="1" noChangeArrowheads="1"/>
          </p:cNvSpPr>
          <p:nvPr>
            <p:ph type="title"/>
          </p:nvPr>
        </p:nvSpPr>
        <p:spPr>
          <a:xfrm>
            <a:off x="457200" y="228600"/>
            <a:ext cx="5410200" cy="715963"/>
          </a:xfrm>
          <a:solidFill>
            <a:srgbClr val="99FF33"/>
          </a:solidFill>
        </p:spPr>
        <p:txBody>
          <a:bodyPr/>
          <a:lstStyle/>
          <a:p>
            <a:pPr eaLnBrk="1" hangingPunct="1"/>
            <a:r>
              <a:rPr lang="en-US" sz="4000" smtClean="0"/>
              <a:t>iii) </a:t>
            </a:r>
            <a:r>
              <a:rPr lang="en-US" sz="3600" smtClean="0"/>
              <a:t>Line-Interactive</a:t>
            </a:r>
            <a:r>
              <a:rPr lang="en-US" sz="4000" smtClean="0"/>
              <a:t> UPS</a:t>
            </a:r>
          </a:p>
        </p:txBody>
      </p:sp>
      <p:pic>
        <p:nvPicPr>
          <p:cNvPr id="13316" name="Picture 4" descr="APC_F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48200"/>
            <a:ext cx="55340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81812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5410200" cy="715963"/>
          </a:xfrm>
          <a:solidFill>
            <a:srgbClr val="99FF33"/>
          </a:solidFill>
        </p:spPr>
        <p:txBody>
          <a:bodyPr/>
          <a:lstStyle/>
          <a:p>
            <a:pPr eaLnBrk="1" hangingPunct="1"/>
            <a:r>
              <a:rPr lang="en-US" sz="4000" smtClean="0"/>
              <a:t>iii) </a:t>
            </a:r>
            <a:r>
              <a:rPr lang="en-US" sz="3600" smtClean="0"/>
              <a:t>Line-Interactive</a:t>
            </a:r>
            <a:r>
              <a:rPr lang="en-US" sz="4000" smtClean="0"/>
              <a:t> UPS</a:t>
            </a:r>
          </a:p>
        </p:txBody>
      </p:sp>
      <p:pic>
        <p:nvPicPr>
          <p:cNvPr id="14339" name="Picture 6" descr="500px-Line-Interactive_UPS_Diagram">
            <a:hlinkClick r:id="rId3" tooltip="Line-Interactive UPS. Typical protection time: 5 - 30 minutes. Capacity expansion: Several hours"/>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1295400"/>
            <a:ext cx="809625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7"/>
          <p:cNvSpPr>
            <a:spLocks noChangeArrowheads="1"/>
          </p:cNvSpPr>
          <p:nvPr/>
        </p:nvSpPr>
        <p:spPr bwMode="auto">
          <a:xfrm>
            <a:off x="1800225" y="5024437"/>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dirty="0"/>
              <a:t>Line-Interactive UPS. Typical protection time: 5 - 30 minutes. </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01498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5362" name="Rectangle 3"/>
          <p:cNvSpPr>
            <a:spLocks noGrp="1" noChangeArrowheads="1"/>
          </p:cNvSpPr>
          <p:nvPr>
            <p:ph idx="1"/>
          </p:nvPr>
        </p:nvSpPr>
        <p:spPr/>
        <p:txBody>
          <a:bodyPr/>
          <a:lstStyle/>
          <a:p>
            <a:pPr eaLnBrk="1" hangingPunct="1"/>
            <a:r>
              <a:rPr lang="en-US" sz="2400" smtClean="0"/>
              <a:t>The line-interactive UPS can operate as an on-line UPS or as off-line UPS.</a:t>
            </a:r>
          </a:p>
          <a:p>
            <a:pPr eaLnBrk="1" hangingPunct="1"/>
            <a:r>
              <a:rPr lang="en-US" sz="2400" smtClean="0"/>
              <a:t>For an off-line UPS, the series inductor is not required.</a:t>
            </a:r>
          </a:p>
          <a:p>
            <a:pPr eaLnBrk="1" hangingPunct="1"/>
            <a:r>
              <a:rPr lang="en-US" sz="2400" smtClean="0"/>
              <a:t>However, most line-interactive UPS operate on-line, in order to either improve the PF of the load or to regulate the output voltage for the load.</a:t>
            </a:r>
          </a:p>
          <a:p>
            <a:pPr eaLnBrk="1" hangingPunct="1"/>
            <a:endParaRPr lang="en-US" sz="2400" smtClean="0"/>
          </a:p>
          <a:p>
            <a:pPr eaLnBrk="1" hangingPunct="1">
              <a:buFontTx/>
              <a:buNone/>
            </a:pPr>
            <a:r>
              <a:rPr lang="en-US" sz="2400" smtClean="0"/>
              <a:t>   </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3305121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6386" name="Rectangle 3"/>
          <p:cNvSpPr>
            <a:spLocks noGrp="1" noChangeArrowheads="1"/>
          </p:cNvSpPr>
          <p:nvPr>
            <p:ph idx="1"/>
          </p:nvPr>
        </p:nvSpPr>
        <p:spPr/>
        <p:txBody>
          <a:bodyPr>
            <a:normAutofit fontScale="92500" lnSpcReduction="10000"/>
          </a:bodyPr>
          <a:lstStyle/>
          <a:p>
            <a:pPr eaLnBrk="1" hangingPunct="1">
              <a:buFontTx/>
              <a:buNone/>
            </a:pPr>
            <a:r>
              <a:rPr lang="en-US" sz="2400" u="sng" dirty="0" smtClean="0">
                <a:solidFill>
                  <a:schemeClr val="hlink"/>
                </a:solidFill>
              </a:rPr>
              <a:t>Main advantages (line interactive UPS) :</a:t>
            </a:r>
          </a:p>
          <a:p>
            <a:pPr marL="915988" eaLnBrk="1" hangingPunct="1"/>
            <a:r>
              <a:rPr lang="en-US" sz="2400" dirty="0" smtClean="0">
                <a:solidFill>
                  <a:schemeClr val="hlink"/>
                </a:solidFill>
              </a:rPr>
              <a:t>Simple design as compare to online UPS ; resulting to high reliability and low cost.</a:t>
            </a:r>
          </a:p>
          <a:p>
            <a:pPr marL="915988" eaLnBrk="1" hangingPunct="1"/>
            <a:r>
              <a:rPr lang="en-US" sz="2400" dirty="0" smtClean="0">
                <a:solidFill>
                  <a:schemeClr val="hlink"/>
                </a:solidFill>
              </a:rPr>
              <a:t>Good harmonic suppression for input current.</a:t>
            </a:r>
          </a:p>
          <a:p>
            <a:pPr marL="915988" eaLnBrk="1" hangingPunct="1"/>
            <a:r>
              <a:rPr lang="en-US" sz="2400" dirty="0" smtClean="0">
                <a:solidFill>
                  <a:schemeClr val="hlink"/>
                </a:solidFill>
              </a:rPr>
              <a:t>High efficiency (having only single stage conversion).</a:t>
            </a:r>
          </a:p>
          <a:p>
            <a:pPr eaLnBrk="1" hangingPunct="1">
              <a:buFontTx/>
              <a:buNone/>
            </a:pPr>
            <a:endParaRPr lang="en-US" sz="2400" dirty="0" smtClean="0"/>
          </a:p>
          <a:p>
            <a:pPr eaLnBrk="1" hangingPunct="1">
              <a:buFontTx/>
              <a:buNone/>
            </a:pPr>
            <a:r>
              <a:rPr lang="en-US" sz="2400" u="sng" dirty="0" smtClean="0">
                <a:solidFill>
                  <a:srgbClr val="FF0000"/>
                </a:solidFill>
              </a:rPr>
              <a:t>Main disadvantages :</a:t>
            </a:r>
          </a:p>
          <a:p>
            <a:pPr marL="915988" eaLnBrk="1" hangingPunct="1"/>
            <a:r>
              <a:rPr lang="en-US" sz="2400" dirty="0" smtClean="0">
                <a:solidFill>
                  <a:srgbClr val="FF0000"/>
                </a:solidFill>
              </a:rPr>
              <a:t>Lack of effective isolation of the load from the AC line.</a:t>
            </a:r>
          </a:p>
          <a:p>
            <a:pPr marL="915988" eaLnBrk="1" hangingPunct="1"/>
            <a:r>
              <a:rPr lang="en-US" sz="2400" dirty="0" smtClean="0">
                <a:solidFill>
                  <a:srgbClr val="FF0000"/>
                </a:solidFill>
              </a:rPr>
              <a:t>Installing isolation transformer will add to cost, size and weight of the UPS system.</a:t>
            </a:r>
          </a:p>
          <a:p>
            <a:pPr marL="915988" eaLnBrk="1" hangingPunct="1"/>
            <a:r>
              <a:rPr lang="en-US" sz="2400" dirty="0" smtClean="0">
                <a:solidFill>
                  <a:srgbClr val="FF0000"/>
                </a:solidFill>
              </a:rPr>
              <a:t>Output voltage conditioning is not good because inverter is not connected in series with the load.</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81096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935162"/>
          </a:xfrm>
        </p:spPr>
        <p:txBody>
          <a:bodyPr>
            <a:noAutofit/>
          </a:bodyPr>
          <a:lstStyle/>
          <a:p>
            <a:r>
              <a:rPr lang="en-US" sz="3200" dirty="0">
                <a:solidFill>
                  <a:srgbClr val="00B050"/>
                </a:solidFill>
                <a:effectLst>
                  <a:outerShdw blurRad="38100" dist="38100" dir="2700000" algn="tl">
                    <a:srgbClr val="000000">
                      <a:alpha val="43137"/>
                    </a:srgbClr>
                  </a:outerShdw>
                </a:effectLst>
              </a:rPr>
              <a:t>Mari </a:t>
            </a:r>
            <a:r>
              <a:rPr lang="en-US" sz="3200" dirty="0" err="1">
                <a:solidFill>
                  <a:srgbClr val="00B050"/>
                </a:solidFill>
                <a:effectLst>
                  <a:outerShdw blurRad="38100" dist="38100" dir="2700000" algn="tl">
                    <a:srgbClr val="000000">
                      <a:alpha val="43137"/>
                    </a:srgbClr>
                  </a:outerShdw>
                </a:effectLst>
              </a:rPr>
              <a:t>kita</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berdoa</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menurut</a:t>
            </a:r>
            <a:r>
              <a:rPr lang="en-US" sz="3200" dirty="0">
                <a:solidFill>
                  <a:srgbClr val="00B050"/>
                </a:solidFill>
                <a:effectLst>
                  <a:outerShdw blurRad="38100" dist="38100" dir="2700000" algn="tl">
                    <a:srgbClr val="000000">
                      <a:alpha val="43137"/>
                    </a:srgbClr>
                  </a:outerShdw>
                </a:effectLst>
              </a:rPr>
              <a:t> agama </a:t>
            </a:r>
            <a:r>
              <a:rPr lang="en-US" sz="3200" dirty="0" err="1">
                <a:solidFill>
                  <a:srgbClr val="00B050"/>
                </a:solidFill>
                <a:effectLst>
                  <a:outerShdw blurRad="38100" dist="38100" dir="2700000" algn="tl">
                    <a:srgbClr val="000000">
                      <a:alpha val="43137"/>
                    </a:srgbClr>
                  </a:outerShdw>
                </a:effectLst>
              </a:rPr>
              <a:t>dan</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kepercayaan</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masing-masing</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sebelum</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kelas</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dimulai</a:t>
            </a:r>
            <a:r>
              <a:rPr lang="en-US" sz="3200" dirty="0" smtClean="0">
                <a:solidFill>
                  <a:srgbClr val="00B050"/>
                </a:solidFill>
                <a:effectLst>
                  <a:outerShdw blurRad="38100" dist="38100" dir="2700000" algn="tl">
                    <a:srgbClr val="000000">
                      <a:alpha val="43137"/>
                    </a:srgbClr>
                  </a:outerShdw>
                </a:effectLst>
              </a:rPr>
              <a:t>.</a:t>
            </a:r>
            <a:endParaRPr lang="en-US" sz="3200"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19400"/>
            <a:ext cx="8229600" cy="3489960"/>
          </a:xfrm>
        </p:spPr>
        <p:txBody>
          <a:bodyPr>
            <a:normAutofit/>
          </a:bodyPr>
          <a:lstStyle/>
          <a:p>
            <a:pPr marL="137160" indent="0" algn="ctr">
              <a:buNone/>
            </a:pPr>
            <a:r>
              <a:rPr lang="en-US" sz="3600" dirty="0" err="1" smtClean="0">
                <a:solidFill>
                  <a:srgbClr val="00B0F0"/>
                </a:solidFill>
                <a:effectLst>
                  <a:outerShdw blurRad="38100" dist="38100" dir="2700000" algn="tl">
                    <a:srgbClr val="000000">
                      <a:alpha val="43137"/>
                    </a:srgbClr>
                  </a:outerShdw>
                </a:effectLst>
              </a:rPr>
              <a:t>Doa</a:t>
            </a:r>
            <a:r>
              <a:rPr lang="en-US" sz="3600" dirty="0" smtClean="0">
                <a:solidFill>
                  <a:srgbClr val="00B0F0"/>
                </a:solidFill>
                <a:effectLst>
                  <a:outerShdw blurRad="38100" dist="38100" dir="2700000" algn="tl">
                    <a:srgbClr val="000000">
                      <a:alpha val="43137"/>
                    </a:srgbClr>
                  </a:outerShdw>
                </a:effectLst>
              </a:rPr>
              <a:t> </a:t>
            </a:r>
            <a:r>
              <a:rPr lang="en-US" sz="3600" dirty="0" err="1" smtClean="0">
                <a:solidFill>
                  <a:srgbClr val="00B0F0"/>
                </a:solidFill>
                <a:effectLst>
                  <a:outerShdw blurRad="38100" dist="38100" dir="2700000" algn="tl">
                    <a:srgbClr val="000000">
                      <a:alpha val="43137"/>
                    </a:srgbClr>
                  </a:outerShdw>
                </a:effectLst>
              </a:rPr>
              <a:t>dimulai</a:t>
            </a:r>
            <a:r>
              <a:rPr lang="en-US" sz="3600" dirty="0" smtClean="0">
                <a:solidFill>
                  <a:srgbClr val="00B0F0"/>
                </a:solidFill>
                <a:effectLst>
                  <a:outerShdw blurRad="38100" dist="38100" dir="2700000" algn="tl">
                    <a:srgbClr val="000000">
                      <a:alpha val="43137"/>
                    </a:srgbClr>
                  </a:outerShdw>
                </a:effectLst>
              </a:rPr>
              <a:t>…</a:t>
            </a:r>
            <a:endParaRPr lang="en-US" sz="3600" dirty="0">
              <a:solidFill>
                <a:srgbClr val="00B0F0"/>
              </a:solidFill>
              <a:effectLst>
                <a:outerShdw blurRad="38100" dist="38100" dir="2700000" algn="tl">
                  <a:srgbClr val="000000">
                    <a:alpha val="43137"/>
                  </a:srgbClr>
                </a:outerShdw>
              </a:effectLst>
            </a:endParaRPr>
          </a:p>
        </p:txBody>
      </p:sp>
      <p:pic>
        <p:nvPicPr>
          <p:cNvPr id="4" name="Picture 3" descr="doababy.jpg"/>
          <p:cNvPicPr>
            <a:picLocks noChangeAspect="1"/>
          </p:cNvPicPr>
          <p:nvPr/>
        </p:nvPicPr>
        <p:blipFill>
          <a:blip r:embed="rId2" cstate="print"/>
          <a:srcRect/>
          <a:stretch>
            <a:fillRect/>
          </a:stretch>
        </p:blipFill>
        <p:spPr bwMode="auto">
          <a:xfrm>
            <a:off x="3480209" y="3713162"/>
            <a:ext cx="2183582" cy="2687638"/>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79482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304800"/>
            <a:ext cx="3200400" cy="715963"/>
          </a:xfrm>
          <a:solidFill>
            <a:srgbClr val="FFFF66"/>
          </a:solidFill>
        </p:spPr>
        <p:txBody>
          <a:bodyPr/>
          <a:lstStyle/>
          <a:p>
            <a:pPr eaLnBrk="1" hangingPunct="1"/>
            <a:r>
              <a:rPr lang="en-US" sz="3200" smtClean="0"/>
              <a:t> </a:t>
            </a:r>
            <a:r>
              <a:rPr lang="en-US" sz="3200" u="sng" smtClean="0"/>
              <a:t>Rotary UPS</a:t>
            </a:r>
          </a:p>
        </p:txBody>
      </p:sp>
      <p:pic>
        <p:nvPicPr>
          <p:cNvPr id="17411" name="Picture 3"/>
          <p:cNvPicPr>
            <a:picLocks noGrp="1" noChangeAspect="1" noChangeArrowheads="1"/>
          </p:cNvPicPr>
          <p:nvPr>
            <p:ph type="body" idx="1"/>
          </p:nvPr>
        </p:nvPicPr>
        <p:blipFill>
          <a:blip r:embed="rId3">
            <a:lum bright="-48000" contrast="84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219200" y="1295400"/>
            <a:ext cx="6858000" cy="3771900"/>
          </a:xfrm>
        </p:spPr>
      </p:pic>
      <p:sp>
        <p:nvSpPr>
          <p:cNvPr id="17412" name="Text Box 4"/>
          <p:cNvSpPr txBox="1">
            <a:spLocks noChangeArrowheads="1"/>
          </p:cNvSpPr>
          <p:nvPr/>
        </p:nvSpPr>
        <p:spPr bwMode="auto">
          <a:xfrm>
            <a:off x="1524000" y="5181600"/>
            <a:ext cx="2765425" cy="10064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Two operating modes :</a:t>
            </a:r>
          </a:p>
          <a:p>
            <a:pPr eaLnBrk="1" hangingPunct="1"/>
            <a:r>
              <a:rPr lang="en-US" sz="2000"/>
              <a:t> a) Normal</a:t>
            </a:r>
          </a:p>
          <a:p>
            <a:pPr eaLnBrk="1" hangingPunct="1"/>
            <a:r>
              <a:rPr lang="en-US" sz="2000"/>
              <a:t> b) Stored energy</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85861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FF66"/>
          </a:solidFill>
        </p:spPr>
        <p:txBody>
          <a:bodyPr/>
          <a:lstStyle/>
          <a:p>
            <a:pPr eaLnBrk="1" hangingPunct="1"/>
            <a:r>
              <a:rPr lang="en-US" sz="3200" smtClean="0"/>
              <a:t> </a:t>
            </a:r>
            <a:r>
              <a:rPr lang="en-US" sz="3200" u="sng" smtClean="0"/>
              <a:t>Rotary UPS</a:t>
            </a:r>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Ø"/>
            </a:pPr>
            <a:r>
              <a:rPr lang="en-US" dirty="0">
                <a:solidFill>
                  <a:srgbClr val="3123E3"/>
                </a:solidFill>
              </a:rPr>
              <a:t>A Rotary UPS uses the inertia of a high-mass spinning </a:t>
            </a:r>
            <a:r>
              <a:rPr lang="en-US" dirty="0">
                <a:solidFill>
                  <a:srgbClr val="3123E3"/>
                </a:solidFill>
                <a:hlinkClick r:id="rId3" tooltip="Flywheel"/>
              </a:rPr>
              <a:t>flywheel</a:t>
            </a:r>
            <a:r>
              <a:rPr lang="en-US" dirty="0">
                <a:solidFill>
                  <a:srgbClr val="3123E3"/>
                </a:solidFill>
              </a:rPr>
              <a:t> to provide short-term </a:t>
            </a:r>
            <a:r>
              <a:rPr lang="en-US" i="1" dirty="0">
                <a:solidFill>
                  <a:srgbClr val="3123E3"/>
                </a:solidFill>
              </a:rPr>
              <a:t>ride-through</a:t>
            </a:r>
            <a:r>
              <a:rPr lang="en-US" dirty="0">
                <a:solidFill>
                  <a:srgbClr val="3123E3"/>
                </a:solidFill>
              </a:rPr>
              <a:t> in the event of power loss. </a:t>
            </a:r>
          </a:p>
          <a:p>
            <a:pPr algn="just">
              <a:buFont typeface="Wingdings" pitchFamily="2" charset="2"/>
              <a:buChar char="Ø"/>
            </a:pPr>
            <a:endParaRPr lang="en-US" dirty="0">
              <a:solidFill>
                <a:srgbClr val="3123E3"/>
              </a:solidFill>
            </a:endParaRPr>
          </a:p>
          <a:p>
            <a:pPr algn="just">
              <a:buFont typeface="Wingdings" pitchFamily="2" charset="2"/>
              <a:buChar char="Ø"/>
            </a:pPr>
            <a:r>
              <a:rPr lang="en-US" dirty="0">
                <a:solidFill>
                  <a:srgbClr val="3123E3"/>
                </a:solidFill>
              </a:rPr>
              <a:t>The flywheel also acts as a buffer against power spikes and sags, since such short-term power events are not able to appreciably affect the rotational speed of the high-mass flywheel. </a:t>
            </a:r>
          </a:p>
          <a:p>
            <a:pPr algn="just">
              <a:buFont typeface="Wingdings" pitchFamily="2" charset="2"/>
              <a:buChar char="Ø"/>
            </a:pPr>
            <a:endParaRPr lang="en-US" dirty="0">
              <a:solidFill>
                <a:srgbClr val="3123E3"/>
              </a:solidFill>
            </a:endParaRPr>
          </a:p>
          <a:p>
            <a:pPr algn="just" eaLnBrk="0" hangingPunct="0">
              <a:buFont typeface="Wingdings" pitchFamily="2" charset="2"/>
              <a:buChar char="Ø"/>
            </a:pPr>
            <a:r>
              <a:rPr lang="en-US" dirty="0">
                <a:solidFill>
                  <a:srgbClr val="3123E3"/>
                </a:solidFill>
              </a:rPr>
              <a:t>can be considered to be </a:t>
            </a:r>
            <a:r>
              <a:rPr lang="en-US" i="1" dirty="0">
                <a:solidFill>
                  <a:srgbClr val="3123E3"/>
                </a:solidFill>
              </a:rPr>
              <a:t>online</a:t>
            </a:r>
            <a:r>
              <a:rPr lang="en-US" dirty="0">
                <a:solidFill>
                  <a:srgbClr val="3123E3"/>
                </a:solidFill>
              </a:rPr>
              <a:t> since it spins continuously under normal conditions. However, unlike a battery-based UPS, flywheel based UPS systems typically provide 10 to 20 seconds of protection before the flywheel has slowed and power output stops. </a:t>
            </a:r>
          </a:p>
        </p:txBody>
      </p:sp>
      <p:sp>
        <p:nvSpPr>
          <p:cNvPr id="2" name="Footer Placeholder 1"/>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endParaRPr lang="en-US" dirty="0"/>
          </a:p>
        </p:txBody>
      </p:sp>
      <p:graphicFrame>
        <p:nvGraphicFramePr>
          <p:cNvPr id="123924" name="Group 20"/>
          <p:cNvGraphicFramePr>
            <a:graphicFrameLocks noGrp="1"/>
          </p:cNvGraphicFramePr>
          <p:nvPr/>
        </p:nvGraphicFramePr>
        <p:xfrm>
          <a:off x="-4660900" y="2552700"/>
          <a:ext cx="1306512" cy="977900"/>
        </p:xfrm>
        <a:graphic>
          <a:graphicData uri="http://schemas.openxmlformats.org/drawingml/2006/table">
            <a:tbl>
              <a:tblPr/>
              <a:tblGrid>
                <a:gridCol w="1306512"/>
              </a:tblGrid>
              <a:tr h="2143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Typical protection time: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a:noFill/>
                    </a:lnB>
                    <a:lnTlToBr>
                      <a:noFill/>
                    </a:lnTlToBr>
                    <a:lnBlToTr>
                      <a:noFill/>
                    </a:lnBlToTr>
                    <a:solidFill>
                      <a:srgbClr val="F9F9F9"/>
                    </a:solidFill>
                  </a:tcPr>
                </a:tc>
              </a:tr>
              <a:tr h="27463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 – 60 seconds</a:t>
                      </a:r>
                      <a:endParaRPr kumimoji="0" lang="en-US" sz="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a:noFill/>
                    </a:lnT>
                    <a:lnB>
                      <a:noFill/>
                    </a:lnB>
                    <a:lnTlToBr>
                      <a:noFill/>
                    </a:lnTlToBr>
                    <a:lnBlToTr>
                      <a:noFill/>
                    </a:lnBlToTr>
                    <a:solidFill>
                      <a:srgbClr val="F9F9F9"/>
                    </a:solidFill>
                  </a:tcPr>
                </a:tc>
              </a:tr>
              <a:tr h="2143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Capacity expansion: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a:noFill/>
                    </a:lnT>
                    <a:lnB>
                      <a:noFill/>
                    </a:lnB>
                    <a:lnTlToBr>
                      <a:noFill/>
                    </a:lnTlToBr>
                    <a:lnBlToTr>
                      <a:noFill/>
                    </a:lnBlToTr>
                    <a:solidFill>
                      <a:srgbClr val="F9F9F9"/>
                    </a:solidFill>
                  </a:tcPr>
                </a:tc>
              </a:tr>
              <a:tr h="27463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Several seconds</a:t>
                      </a:r>
                      <a:endParaRPr kumimoji="0" lang="en-US" sz="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a:noFill/>
                    </a:lnT>
                    <a:lnB cap="flat">
                      <a:noFill/>
                    </a:lnB>
                    <a:lnTlToBr>
                      <a:noFill/>
                    </a:lnTlToBr>
                    <a:lnBlToTr>
                      <a:noFill/>
                    </a:lnBlToTr>
                    <a:solidFill>
                      <a:srgbClr val="F9F9F9"/>
                    </a:solidFill>
                  </a:tcPr>
                </a:tc>
              </a:tr>
            </a:tbl>
          </a:graphicData>
        </a:graphic>
      </p:graphicFrame>
    </p:spTree>
    <p:extLst>
      <p:ext uri="{BB962C8B-B14F-4D97-AF65-F5344CB8AC3E}">
        <p14:creationId xmlns:p14="http://schemas.microsoft.com/office/powerpoint/2010/main" val="70136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971800" y="304800"/>
            <a:ext cx="3200400" cy="715963"/>
          </a:xfrm>
          <a:solidFill>
            <a:srgbClr val="FFFF66"/>
          </a:solidFill>
        </p:spPr>
        <p:txBody>
          <a:bodyPr/>
          <a:lstStyle/>
          <a:p>
            <a:pPr eaLnBrk="1" hangingPunct="1"/>
            <a:r>
              <a:rPr lang="en-US" sz="3200" smtClean="0"/>
              <a:t> </a:t>
            </a:r>
            <a:r>
              <a:rPr lang="en-US" sz="3200" u="sng" smtClean="0"/>
              <a:t>Rotary UPS</a:t>
            </a:r>
          </a:p>
        </p:txBody>
      </p:sp>
      <p:graphicFrame>
        <p:nvGraphicFramePr>
          <p:cNvPr id="133123" name="Group 3"/>
          <p:cNvGraphicFramePr>
            <a:graphicFrameLocks noGrp="1"/>
          </p:cNvGraphicFramePr>
          <p:nvPr/>
        </p:nvGraphicFramePr>
        <p:xfrm>
          <a:off x="-4660900" y="2552700"/>
          <a:ext cx="1306512" cy="977900"/>
        </p:xfrm>
        <a:graphic>
          <a:graphicData uri="http://schemas.openxmlformats.org/drawingml/2006/table">
            <a:tbl>
              <a:tblPr/>
              <a:tblGrid>
                <a:gridCol w="1306512"/>
              </a:tblGrid>
              <a:tr h="2143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Typical protection time: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a:noFill/>
                    </a:lnB>
                    <a:lnTlToBr>
                      <a:noFill/>
                    </a:lnTlToBr>
                    <a:lnBlToTr>
                      <a:noFill/>
                    </a:lnBlToTr>
                    <a:solidFill>
                      <a:srgbClr val="F9F9F9"/>
                    </a:solidFill>
                  </a:tcPr>
                </a:tc>
              </a:tr>
              <a:tr h="27463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 – 60 seconds</a:t>
                      </a:r>
                      <a:endParaRPr kumimoji="0" lang="en-US" sz="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a:noFill/>
                    </a:lnT>
                    <a:lnB>
                      <a:noFill/>
                    </a:lnB>
                    <a:lnTlToBr>
                      <a:noFill/>
                    </a:lnTlToBr>
                    <a:lnBlToTr>
                      <a:noFill/>
                    </a:lnBlToTr>
                    <a:solidFill>
                      <a:srgbClr val="F9F9F9"/>
                    </a:solidFill>
                  </a:tcPr>
                </a:tc>
              </a:tr>
              <a:tr h="2143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Capacity expansion: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a:noFill/>
                    </a:lnT>
                    <a:lnB>
                      <a:noFill/>
                    </a:lnB>
                    <a:lnTlToBr>
                      <a:noFill/>
                    </a:lnTlToBr>
                    <a:lnBlToTr>
                      <a:noFill/>
                    </a:lnBlToTr>
                    <a:solidFill>
                      <a:srgbClr val="F9F9F9"/>
                    </a:solidFill>
                  </a:tcPr>
                </a:tc>
              </a:tr>
              <a:tr h="27463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Several seconds</a:t>
                      </a:r>
                      <a:endParaRPr kumimoji="0" lang="en-US" sz="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a:noFill/>
                    </a:lnT>
                    <a:lnB cap="flat">
                      <a:noFill/>
                    </a:lnB>
                    <a:lnTlToBr>
                      <a:noFill/>
                    </a:lnTlToBr>
                    <a:lnBlToTr>
                      <a:noFill/>
                    </a:lnBlToTr>
                    <a:solidFill>
                      <a:srgbClr val="F9F9F9"/>
                    </a:solidFill>
                  </a:tcPr>
                </a:tc>
              </a:tr>
            </a:tbl>
          </a:graphicData>
        </a:graphic>
      </p:graphicFrame>
      <p:sp>
        <p:nvSpPr>
          <p:cNvPr id="19464" name="Rectangle 12"/>
          <p:cNvSpPr>
            <a:spLocks noChangeArrowheads="1"/>
          </p:cNvSpPr>
          <p:nvPr/>
        </p:nvSpPr>
        <p:spPr bwMode="auto">
          <a:xfrm>
            <a:off x="381000" y="1477963"/>
            <a:ext cx="8458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Char char="-"/>
            </a:pPr>
            <a:endParaRPr lang="en-US" sz="2400">
              <a:solidFill>
                <a:srgbClr val="3123E3"/>
              </a:solidFill>
            </a:endParaRPr>
          </a:p>
          <a:p>
            <a:pPr eaLnBrk="0" hangingPunct="0">
              <a:buFontTx/>
              <a:buChar char="-"/>
            </a:pPr>
            <a:r>
              <a:rPr lang="en-US" sz="2400">
                <a:solidFill>
                  <a:srgbClr val="3123E3"/>
                </a:solidFill>
              </a:rPr>
              <a:t> traditionally used in conjunction with standby diesel generators, providing backup power only for the brief period of time the engine needs to start running and stabilize its output.</a:t>
            </a:r>
          </a:p>
          <a:p>
            <a:pPr eaLnBrk="0" hangingPunct="0">
              <a:buFontTx/>
              <a:buChar char="-"/>
            </a:pPr>
            <a:endParaRPr lang="en-US" sz="2400">
              <a:solidFill>
                <a:srgbClr val="3123E3"/>
              </a:solidFill>
            </a:endParaRPr>
          </a:p>
          <a:p>
            <a:pPr eaLnBrk="0" hangingPunct="0">
              <a:buFontTx/>
              <a:buChar char="-"/>
            </a:pPr>
            <a:r>
              <a:rPr lang="en-US" sz="2400">
                <a:solidFill>
                  <a:srgbClr val="3123E3"/>
                </a:solidFill>
              </a:rPr>
              <a:t>The Rotary UPS is generally reserved for applications needing more than 10,000 watts of protection, </a:t>
            </a:r>
          </a:p>
          <a:p>
            <a:pPr eaLnBrk="0" hangingPunct="0">
              <a:buFontTx/>
              <a:buChar char="-"/>
            </a:pPr>
            <a:endParaRPr lang="en-US" sz="2400">
              <a:solidFill>
                <a:srgbClr val="3123E3"/>
              </a:solidFill>
            </a:endParaRPr>
          </a:p>
          <a:p>
            <a:pPr eaLnBrk="0" hangingPunct="0">
              <a:buFontTx/>
              <a:buChar char="-"/>
            </a:pPr>
            <a:r>
              <a:rPr lang="en-US" sz="2400">
                <a:solidFill>
                  <a:srgbClr val="3123E3"/>
                </a:solidFill>
              </a:rPr>
              <a:t> Larger flywheel or multiple flywheels operating in parallel will increase the reserve running time or capacity.</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348268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0482" name="Rectangle 3"/>
          <p:cNvSpPr>
            <a:spLocks noGrp="1" noChangeArrowheads="1"/>
          </p:cNvSpPr>
          <p:nvPr>
            <p:ph idx="1"/>
          </p:nvPr>
        </p:nvSpPr>
        <p:spPr/>
        <p:txBody>
          <a:bodyPr>
            <a:normAutofit lnSpcReduction="10000"/>
          </a:bodyPr>
          <a:lstStyle/>
          <a:p>
            <a:pPr eaLnBrk="1" hangingPunct="1">
              <a:buFont typeface="Wingdings" pitchFamily="2" charset="2"/>
              <a:buChar char="ü"/>
            </a:pPr>
            <a:r>
              <a:rPr lang="en-US" sz="2400" dirty="0" smtClean="0">
                <a:solidFill>
                  <a:srgbClr val="3123E3"/>
                </a:solidFill>
              </a:rPr>
              <a:t>The rotary UPS are more reliable than static UPS system.</a:t>
            </a:r>
          </a:p>
          <a:p>
            <a:pPr eaLnBrk="1" hangingPunct="1">
              <a:buFont typeface="Wingdings" pitchFamily="2" charset="2"/>
              <a:buChar char="ü"/>
            </a:pPr>
            <a:r>
              <a:rPr lang="en-US" sz="2400" dirty="0" smtClean="0">
                <a:solidFill>
                  <a:srgbClr val="3123E3"/>
                </a:solidFill>
              </a:rPr>
              <a:t>However, they require more maintenance and have much larger size and weight. </a:t>
            </a:r>
          </a:p>
          <a:p>
            <a:pPr eaLnBrk="1" hangingPunct="1">
              <a:buFont typeface="Wingdings" pitchFamily="2" charset="2"/>
              <a:buChar char="ü"/>
            </a:pPr>
            <a:r>
              <a:rPr lang="en-US" sz="2400" dirty="0" smtClean="0">
                <a:solidFill>
                  <a:srgbClr val="3123E3"/>
                </a:solidFill>
              </a:rPr>
              <a:t>They have many advantages making them desirable in high power applications. </a:t>
            </a:r>
          </a:p>
          <a:p>
            <a:pPr eaLnBrk="1" hangingPunct="1">
              <a:buFont typeface="Wingdings" pitchFamily="2" charset="2"/>
              <a:buChar char="ü"/>
            </a:pPr>
            <a:r>
              <a:rPr lang="en-US" sz="2400" dirty="0" smtClean="0">
                <a:solidFill>
                  <a:srgbClr val="3123E3"/>
                </a:solidFill>
              </a:rPr>
              <a:t>One of the advantage of the rotary UPS system is that the transient overload capability is 300 to 600% of the full load for rapid fault clearing.</a:t>
            </a:r>
          </a:p>
          <a:p>
            <a:pPr eaLnBrk="1" hangingPunct="1">
              <a:buFont typeface="Wingdings" pitchFamily="2" charset="2"/>
              <a:buChar char="ü"/>
            </a:pPr>
            <a:r>
              <a:rPr lang="en-US" sz="2400" dirty="0" smtClean="0">
                <a:solidFill>
                  <a:srgbClr val="3123E3"/>
                </a:solidFill>
              </a:rPr>
              <a:t>Performance with nonlinear loads is good because of low output impedance. </a:t>
            </a:r>
          </a:p>
          <a:p>
            <a:pPr eaLnBrk="1" hangingPunct="1">
              <a:buFont typeface="Wingdings" pitchFamily="2" charset="2"/>
              <a:buChar char="ü"/>
            </a:pPr>
            <a:r>
              <a:rPr lang="en-US" sz="2400" dirty="0" smtClean="0">
                <a:solidFill>
                  <a:srgbClr val="3123E3"/>
                </a:solidFill>
              </a:rPr>
              <a:t>The input current THD is very low,  typically less than 3%. EMI also low and efficiency usually 85% or higher.</a:t>
            </a:r>
          </a:p>
          <a:p>
            <a:pPr eaLnBrk="1" hangingPunct="1">
              <a:buFontTx/>
              <a:buNone/>
            </a:pPr>
            <a:endParaRPr lang="en-US" sz="2400" dirty="0" smtClean="0">
              <a:solidFill>
                <a:srgbClr val="3123E3"/>
              </a:solidFill>
            </a:endParaRP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20002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Grp="1" noChangeAspect="1" noChangeArrowheads="1"/>
          </p:cNvPicPr>
          <p:nvPr>
            <p:ph type="body" idx="1"/>
          </p:nvPr>
        </p:nvPicPr>
        <p:blipFill>
          <a:blip r:embed="rId3">
            <a:lum bright="-60000" contrast="88000"/>
            <a:extLst>
              <a:ext uri="{28A0092B-C50C-407E-A947-70E740481C1C}">
                <a14:useLocalDpi xmlns:a14="http://schemas.microsoft.com/office/drawing/2010/main" val="0"/>
              </a:ext>
            </a:extLst>
          </a:blip>
          <a:srcRect/>
          <a:stretch>
            <a:fillRect/>
          </a:stretch>
        </p:blipFill>
        <p:spPr>
          <a:xfrm rot="21540000">
            <a:off x="838200" y="1447800"/>
            <a:ext cx="7391400" cy="4065588"/>
          </a:xfrm>
        </p:spPr>
      </p:pic>
      <p:sp>
        <p:nvSpPr>
          <p:cNvPr id="21507" name="Rectangle 5"/>
          <p:cNvSpPr>
            <a:spLocks noGrp="1" noChangeArrowheads="1"/>
          </p:cNvSpPr>
          <p:nvPr>
            <p:ph type="title"/>
          </p:nvPr>
        </p:nvSpPr>
        <p:spPr>
          <a:xfrm>
            <a:off x="1981200" y="304800"/>
            <a:ext cx="5257800" cy="609600"/>
          </a:xfrm>
          <a:solidFill>
            <a:srgbClr val="99FF33"/>
          </a:solidFill>
        </p:spPr>
        <p:txBody>
          <a:bodyPr/>
          <a:lstStyle/>
          <a:p>
            <a:pPr eaLnBrk="1" hangingPunct="1"/>
            <a:r>
              <a:rPr lang="en-US" sz="3200" smtClean="0"/>
              <a:t> </a:t>
            </a:r>
            <a:r>
              <a:rPr lang="en-US" sz="3200" u="sng" smtClean="0"/>
              <a:t>Hybrid Static / Rotary UPS</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17046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2530" name="Rectangle 3"/>
          <p:cNvSpPr>
            <a:spLocks noGrp="1" noChangeArrowheads="1"/>
          </p:cNvSpPr>
          <p:nvPr>
            <p:ph idx="1"/>
          </p:nvPr>
        </p:nvSpPr>
        <p:spPr/>
        <p:txBody>
          <a:bodyPr>
            <a:normAutofit fontScale="92500" lnSpcReduction="20000"/>
          </a:bodyPr>
          <a:lstStyle/>
          <a:p>
            <a:pPr eaLnBrk="1" hangingPunct="1">
              <a:buFont typeface="Wingdings" pitchFamily="2" charset="2"/>
              <a:buChar char="ü"/>
            </a:pPr>
            <a:r>
              <a:rPr lang="en-US" sz="2400" dirty="0" smtClean="0">
                <a:solidFill>
                  <a:srgbClr val="009900"/>
                </a:solidFill>
              </a:rPr>
              <a:t>This type of UPS combine the features of both static and  rotary UPS systems. </a:t>
            </a:r>
          </a:p>
          <a:p>
            <a:pPr eaLnBrk="1" hangingPunct="1">
              <a:buFont typeface="Wingdings" pitchFamily="2" charset="2"/>
              <a:buChar char="ü"/>
            </a:pPr>
            <a:r>
              <a:rPr lang="en-US" sz="2400" dirty="0" smtClean="0">
                <a:solidFill>
                  <a:srgbClr val="009900"/>
                </a:solidFill>
              </a:rPr>
              <a:t>They have low output impedance,  high reliability, excellent frequency stability and low maintenance cost. </a:t>
            </a:r>
          </a:p>
          <a:p>
            <a:pPr eaLnBrk="1" hangingPunct="1">
              <a:buFontTx/>
              <a:buNone/>
            </a:pPr>
            <a:endParaRPr lang="en-US" sz="2400" dirty="0" smtClean="0">
              <a:solidFill>
                <a:srgbClr val="009900"/>
              </a:solidFill>
            </a:endParaRPr>
          </a:p>
          <a:p>
            <a:pPr eaLnBrk="1" hangingPunct="1">
              <a:buFontTx/>
              <a:buNone/>
            </a:pPr>
            <a:r>
              <a:rPr lang="en-US" sz="2400" u="sng" dirty="0" smtClean="0">
                <a:solidFill>
                  <a:schemeClr val="accent2"/>
                </a:solidFill>
              </a:rPr>
              <a:t>Two modes operation :</a:t>
            </a:r>
          </a:p>
          <a:p>
            <a:pPr eaLnBrk="1" hangingPunct="1">
              <a:buFontTx/>
              <a:buNone/>
            </a:pPr>
            <a:r>
              <a:rPr lang="en-US" sz="2400" dirty="0" smtClean="0">
                <a:solidFill>
                  <a:schemeClr val="accent2"/>
                </a:solidFill>
              </a:rPr>
              <a:t>1. Normal operation mode, the AC motor is fed from the AC line and drives the generator. The AC generator supplies the load. The bidirectional converter, which behaves as a rectifier, charges the battery bank.</a:t>
            </a:r>
          </a:p>
          <a:p>
            <a:pPr eaLnBrk="1" hangingPunct="1">
              <a:buFontTx/>
              <a:buNone/>
            </a:pPr>
            <a:r>
              <a:rPr lang="en-US" sz="2400" dirty="0" smtClean="0">
                <a:solidFill>
                  <a:schemeClr val="accent2"/>
                </a:solidFill>
              </a:rPr>
              <a:t>2. During the storage energy mode operation, the inverter supplies the AC generator from the battery bank through the AC motor. In fact, the bidirectional converter, which behaves as an inverter, drives the AC motor. The AC motor drives the generator supplying the load</a:t>
            </a:r>
            <a:r>
              <a:rPr lang="en-US" sz="2400" dirty="0" smtClean="0"/>
              <a:t>.</a:t>
            </a:r>
          </a:p>
          <a:p>
            <a:pPr eaLnBrk="1" hangingPunct="1">
              <a:buFontTx/>
              <a:buNone/>
            </a:pPr>
            <a:endParaRPr lang="en-US" sz="2400" dirty="0" smtClean="0"/>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51129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3554" name="Rectangle 3"/>
          <p:cNvSpPr>
            <a:spLocks noGrp="1" noChangeArrowheads="1"/>
          </p:cNvSpPr>
          <p:nvPr>
            <p:ph idx="1"/>
          </p:nvPr>
        </p:nvSpPr>
        <p:spPr/>
        <p:txBody>
          <a:bodyPr/>
          <a:lstStyle/>
          <a:p>
            <a:pPr eaLnBrk="1" hangingPunct="1">
              <a:buFont typeface="Wingdings" pitchFamily="2" charset="2"/>
              <a:buChar char="ü"/>
            </a:pPr>
            <a:r>
              <a:rPr lang="en-US" sz="2400" dirty="0" smtClean="0">
                <a:solidFill>
                  <a:schemeClr val="accent2"/>
                </a:solidFill>
              </a:rPr>
              <a:t>When internal malfunction in the UPS system occurs, the  static switch (bypass) is turned on and the load directly supplied from the AC line. </a:t>
            </a:r>
          </a:p>
          <a:p>
            <a:pPr eaLnBrk="1" hangingPunct="1">
              <a:buFont typeface="Wingdings" pitchFamily="2" charset="2"/>
              <a:buChar char="ü"/>
            </a:pPr>
            <a:r>
              <a:rPr lang="en-US" sz="2400" dirty="0" smtClean="0">
                <a:solidFill>
                  <a:schemeClr val="accent2"/>
                </a:solidFill>
              </a:rPr>
              <a:t>However, since the AC line and output voltage are not synchronized, the transition is not transient-free.</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685703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APC_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916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9"/>
          <p:cNvSpPr>
            <a:spLocks noChangeArrowheads="1"/>
          </p:cNvSpPr>
          <p:nvPr/>
        </p:nvSpPr>
        <p:spPr bwMode="auto">
          <a:xfrm>
            <a:off x="304800" y="33655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a:solidFill>
                  <a:srgbClr val="3123E3"/>
                </a:solidFill>
              </a:rPr>
              <a:t>Summary of UPS types :</a:t>
            </a:r>
            <a:r>
              <a:rPr lang="en-US" sz="2400">
                <a:solidFill>
                  <a:srgbClr val="3123E3"/>
                </a:solidFill>
              </a:rPr>
              <a:t/>
            </a:r>
            <a:br>
              <a:rPr lang="en-US" sz="2400">
                <a:solidFill>
                  <a:srgbClr val="3123E3"/>
                </a:solidFill>
              </a:rPr>
            </a:br>
            <a:endParaRPr lang="en-US" sz="2400">
              <a:solidFill>
                <a:srgbClr val="3123E3"/>
              </a:solidFill>
            </a:endParaRPr>
          </a:p>
        </p:txBody>
      </p:sp>
      <p:sp>
        <p:nvSpPr>
          <p:cNvPr id="2" name="Footer Placeholder 1"/>
          <p:cNvSpPr>
            <a:spLocks noGrp="1"/>
          </p:cNvSpPr>
          <p:nvPr>
            <p:ph type="ftr" sz="quarter" idx="11"/>
          </p:nvPr>
        </p:nvSpPr>
        <p:spPr/>
        <p:txBody>
          <a:bodyPr/>
          <a:lstStyle/>
          <a:p>
            <a:pPr>
              <a:defRPr/>
            </a:pPr>
            <a:r>
              <a:rPr lang="en-US" smtClean="0"/>
              <a:t>Perencanaan Sistem Listrik untuk Industri</a:t>
            </a:r>
            <a:endParaRPr lang="en-US"/>
          </a:p>
        </p:txBody>
      </p:sp>
    </p:spTree>
    <p:extLst>
      <p:ext uri="{BB962C8B-B14F-4D97-AF65-F5344CB8AC3E}">
        <p14:creationId xmlns:p14="http://schemas.microsoft.com/office/powerpoint/2010/main" val="167251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2286000" y="228600"/>
            <a:ext cx="3873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400" b="1">
                <a:solidFill>
                  <a:srgbClr val="3123E3"/>
                </a:solidFill>
              </a:rPr>
              <a:t>UPS types in the industry</a:t>
            </a:r>
            <a:r>
              <a:rPr lang="en-US" sz="2400">
                <a:solidFill>
                  <a:srgbClr val="3123E3"/>
                </a:solidFill>
              </a:rPr>
              <a:t/>
            </a:r>
            <a:br>
              <a:rPr lang="en-US" sz="2400">
                <a:solidFill>
                  <a:srgbClr val="3123E3"/>
                </a:solidFill>
              </a:rPr>
            </a:br>
            <a:endParaRPr lang="en-US" sz="2400">
              <a:solidFill>
                <a:srgbClr val="3123E3"/>
              </a:solidFill>
            </a:endParaRPr>
          </a:p>
        </p:txBody>
      </p:sp>
      <p:pic>
        <p:nvPicPr>
          <p:cNvPr id="25603" name="Picture 9" descr="APC_Tab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8975"/>
            <a:ext cx="883920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Perencanaan Sistem Listrik untuk Industri</a:t>
            </a:r>
            <a:endParaRPr lang="en-US"/>
          </a:p>
        </p:txBody>
      </p:sp>
    </p:spTree>
    <p:extLst>
      <p:ext uri="{BB962C8B-B14F-4D97-AF65-F5344CB8AC3E}">
        <p14:creationId xmlns:p14="http://schemas.microsoft.com/office/powerpoint/2010/main" val="97817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b="1" u="sng" dirty="0"/>
              <a:t>Tutorial : UPS</a:t>
            </a:r>
            <a:endParaRPr lang="en-US" dirty="0"/>
          </a:p>
        </p:txBody>
      </p:sp>
      <p:sp>
        <p:nvSpPr>
          <p:cNvPr id="5" name="Content Placeholder 4"/>
          <p:cNvSpPr>
            <a:spLocks noGrp="1"/>
          </p:cNvSpPr>
          <p:nvPr>
            <p:ph idx="1"/>
          </p:nvPr>
        </p:nvSpPr>
        <p:spPr/>
        <p:txBody>
          <a:bodyPr>
            <a:normAutofit fontScale="55000" lnSpcReduction="20000"/>
          </a:bodyPr>
          <a:lstStyle/>
          <a:p>
            <a:r>
              <a:rPr lang="en-MY" dirty="0"/>
              <a:t>Discuss below question and concerns reasonable to the marks given.</a:t>
            </a:r>
            <a:endParaRPr lang="en-US" dirty="0"/>
          </a:p>
          <a:p>
            <a:pPr lvl="0"/>
            <a:r>
              <a:rPr lang="en-MY" dirty="0"/>
              <a:t>What are UPS for?						5 marks</a:t>
            </a:r>
            <a:endParaRPr lang="en-US" dirty="0"/>
          </a:p>
          <a:p>
            <a:pPr lvl="0"/>
            <a:r>
              <a:rPr lang="en-MY" dirty="0"/>
              <a:t>Where usually UPS being installed ?					5 marks</a:t>
            </a:r>
            <a:endParaRPr lang="en-US" dirty="0"/>
          </a:p>
          <a:p>
            <a:pPr lvl="0"/>
            <a:r>
              <a:rPr lang="en-MY" dirty="0"/>
              <a:t>What are the main categories of available UPS ? Differentiate them.  </a:t>
            </a:r>
            <a:r>
              <a:rPr lang="en-MY" dirty="0" smtClean="0"/>
              <a:t>        10 </a:t>
            </a:r>
            <a:r>
              <a:rPr lang="en-MY" dirty="0"/>
              <a:t>marks</a:t>
            </a:r>
            <a:endParaRPr lang="en-US" dirty="0"/>
          </a:p>
          <a:p>
            <a:pPr lvl="0"/>
            <a:r>
              <a:rPr lang="en-MY" dirty="0"/>
              <a:t>Built a block diagram to summarise the process flow of each UPS.  </a:t>
            </a:r>
            <a:r>
              <a:rPr lang="en-MY" dirty="0" smtClean="0"/>
              <a:t>            20 </a:t>
            </a:r>
            <a:r>
              <a:rPr lang="en-MY" dirty="0"/>
              <a:t>marks </a:t>
            </a:r>
            <a:endParaRPr lang="en-US" dirty="0"/>
          </a:p>
          <a:p>
            <a:pPr lvl="0"/>
            <a:r>
              <a:rPr lang="en-MY" dirty="0"/>
              <a:t>Built a table to summarise the different between the UPS </a:t>
            </a:r>
            <a:r>
              <a:rPr lang="en-MY" dirty="0" smtClean="0"/>
              <a:t>.</a:t>
            </a:r>
            <a:r>
              <a:rPr lang="en-MY" dirty="0"/>
              <a:t> </a:t>
            </a:r>
            <a:r>
              <a:rPr lang="en-MY" dirty="0" smtClean="0"/>
              <a:t> </a:t>
            </a:r>
            <a:r>
              <a:rPr lang="en-MY" dirty="0"/>
              <a:t>	</a:t>
            </a:r>
            <a:r>
              <a:rPr lang="en-MY" dirty="0" smtClean="0"/>
              <a:t>              10 </a:t>
            </a:r>
            <a:r>
              <a:rPr lang="en-MY" dirty="0"/>
              <a:t>marks </a:t>
            </a:r>
            <a:endParaRPr lang="en-US" dirty="0"/>
          </a:p>
          <a:p>
            <a:pPr lvl="0"/>
            <a:r>
              <a:rPr lang="en-MY" dirty="0"/>
              <a:t>What are the urging and limiting factors may contribute to determination of UPS system to propose? 					 </a:t>
            </a:r>
            <a:r>
              <a:rPr lang="en-MY" dirty="0" smtClean="0"/>
              <a:t>             10 </a:t>
            </a:r>
            <a:r>
              <a:rPr lang="en-MY" dirty="0"/>
              <a:t>marks</a:t>
            </a:r>
            <a:endParaRPr lang="en-US" dirty="0"/>
          </a:p>
          <a:p>
            <a:pPr lvl="0"/>
            <a:r>
              <a:rPr lang="en-MY" dirty="0"/>
              <a:t>For electrical power supply quality issues, fill in the table. First row is being furbished as example. You may include more than one row if there are more apparatus </a:t>
            </a:r>
            <a:r>
              <a:rPr lang="en-MY" dirty="0" smtClean="0"/>
              <a:t>involved.</a:t>
            </a:r>
            <a:r>
              <a:rPr lang="en-US" dirty="0"/>
              <a:t> </a:t>
            </a:r>
            <a:r>
              <a:rPr lang="en-US" dirty="0" smtClean="0"/>
              <a:t>                                                                                               </a:t>
            </a:r>
            <a:r>
              <a:rPr lang="en-MY" dirty="0" smtClean="0"/>
              <a:t>20 </a:t>
            </a:r>
            <a:r>
              <a:rPr lang="en-MY" dirty="0"/>
              <a:t>marks </a:t>
            </a:r>
            <a:endParaRPr lang="en-US" dirty="0"/>
          </a:p>
          <a:p>
            <a:endParaRPr lang="en-US" dirty="0"/>
          </a:p>
        </p:txBody>
      </p:sp>
      <p:sp>
        <p:nvSpPr>
          <p:cNvPr id="3" name="Footer Placeholder 2"/>
          <p:cNvSpPr>
            <a:spLocks noGrp="1"/>
          </p:cNvSpPr>
          <p:nvPr>
            <p:ph type="ftr" sz="quarter" idx="11"/>
          </p:nvPr>
        </p:nvSpPr>
        <p:spPr/>
        <p:txBody>
          <a:bodyPr/>
          <a:lstStyle/>
          <a:p>
            <a:pPr>
              <a:defRPr/>
            </a:pPr>
            <a:r>
              <a:rPr lang="en-US" smtClean="0"/>
              <a:t>Perencanaan Sistem Listrik untuk Industri</a:t>
            </a:r>
            <a:endParaRPr lang="en-US" dirty="0"/>
          </a:p>
        </p:txBody>
      </p:sp>
    </p:spTree>
    <p:extLst>
      <p:ext uri="{BB962C8B-B14F-4D97-AF65-F5344CB8AC3E}">
        <p14:creationId xmlns:p14="http://schemas.microsoft.com/office/powerpoint/2010/main" val="160111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smtClean="0">
                <a:effectLst>
                  <a:outerShdw blurRad="38100" dist="38100" dir="2700000" algn="tl">
                    <a:srgbClr val="000000">
                      <a:alpha val="43137"/>
                    </a:srgbClr>
                  </a:outerShdw>
                </a:effectLst>
              </a:rPr>
              <a:t>Kebutuhan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daya</a:t>
            </a:r>
            <a:r>
              <a:rPr lang="en-US" b="1" dirty="0" smtClean="0">
                <a:effectLst>
                  <a:outerShdw blurRad="38100" dist="38100" dir="2700000" algn="tl">
                    <a:srgbClr val="000000">
                      <a:alpha val="43137"/>
                    </a:srgbClr>
                  </a:outerShdw>
                </a:effectLst>
              </a:rPr>
              <a:t> (Power Demand)</a:t>
            </a:r>
          </a:p>
          <a:p>
            <a:r>
              <a:rPr lang="en-US" b="1" dirty="0" err="1" smtClean="0">
                <a:effectLst>
                  <a:outerShdw blurRad="38100" dist="38100" dir="2700000" algn="tl">
                    <a:srgbClr val="000000">
                      <a:alpha val="43137"/>
                    </a:srgbClr>
                  </a:outerShdw>
                </a:effectLst>
              </a:rPr>
              <a:t>Aliran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daya</a:t>
            </a:r>
            <a:r>
              <a:rPr lang="en-US" b="1" dirty="0" smtClean="0">
                <a:effectLst>
                  <a:outerShdw blurRad="38100" dist="38100" dir="2700000" algn="tl">
                    <a:srgbClr val="000000">
                      <a:alpha val="43137"/>
                    </a:srgbClr>
                  </a:outerShdw>
                </a:effectLst>
              </a:rPr>
              <a:t> (Power Flow)</a:t>
            </a:r>
          </a:p>
          <a:p>
            <a:r>
              <a:rPr lang="en-US" b="1" dirty="0" err="1" smtClean="0">
                <a:effectLst>
                  <a:outerShdw blurRad="38100" dist="38100" dir="2700000" algn="tl">
                    <a:srgbClr val="000000">
                      <a:alpha val="43137"/>
                    </a:srgbClr>
                  </a:outerShdw>
                </a:effectLst>
              </a:rPr>
              <a:t>Arus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beban</a:t>
            </a:r>
            <a:r>
              <a:rPr lang="en-US" b="1" dirty="0" smtClean="0">
                <a:effectLst>
                  <a:outerShdw blurRad="38100" dist="38100" dir="2700000" algn="tl">
                    <a:srgbClr val="000000">
                      <a:alpha val="43137"/>
                    </a:srgbClr>
                  </a:outerShdw>
                </a:effectLst>
              </a:rPr>
              <a:t> ( Load Current)</a:t>
            </a:r>
          </a:p>
          <a:p>
            <a:r>
              <a:rPr lang="en-US" b="1" dirty="0" err="1" smtClean="0">
                <a:effectLst>
                  <a:outerShdw blurRad="38100" dist="38100" dir="2700000" algn="tl">
                    <a:srgbClr val="000000">
                      <a:alpha val="43137"/>
                    </a:srgbClr>
                  </a:outerShdw>
                </a:effectLst>
              </a:rPr>
              <a:t>Proteksi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gangguan</a:t>
            </a:r>
            <a:r>
              <a:rPr lang="en-US" b="1" dirty="0" smtClean="0">
                <a:effectLst>
                  <a:outerShdw blurRad="38100" dist="38100" dir="2700000" algn="tl">
                    <a:srgbClr val="000000">
                      <a:alpha val="43137"/>
                    </a:srgbClr>
                  </a:outerShdw>
                </a:effectLst>
              </a:rPr>
              <a:t> (Protection on Fault)</a:t>
            </a:r>
          </a:p>
          <a:p>
            <a:r>
              <a:rPr lang="en-US" b="1" dirty="0" err="1" smtClean="0">
                <a:effectLst>
                  <a:outerShdw blurRad="38100" dist="38100" dir="2700000" algn="tl">
                    <a:srgbClr val="000000">
                      <a:alpha val="43137"/>
                    </a:srgbClr>
                  </a:outerShdw>
                </a:effectLst>
              </a:rPr>
              <a:t>Cadangan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daya</a:t>
            </a:r>
            <a:r>
              <a:rPr lang="en-US" b="1" dirty="0" smtClean="0">
                <a:effectLst>
                  <a:outerShdw blurRad="38100" dist="38100" dir="2700000" algn="tl">
                    <a:srgbClr val="000000">
                      <a:alpha val="43137"/>
                    </a:srgbClr>
                  </a:outerShdw>
                </a:effectLst>
              </a:rPr>
              <a:t> ( Power  Standby)</a:t>
            </a:r>
          </a:p>
          <a:p>
            <a:r>
              <a:rPr lang="en-US" b="1" dirty="0">
                <a:solidFill>
                  <a:srgbClr val="FF0000"/>
                </a:solidFill>
                <a:effectLst>
                  <a:outerShdw blurRad="38100" dist="38100" dir="2700000" algn="tl">
                    <a:srgbClr val="000000">
                      <a:alpha val="43137"/>
                    </a:srgbClr>
                  </a:outerShdw>
                </a:effectLst>
              </a:rPr>
              <a:t>Uninterruptible power </a:t>
            </a:r>
            <a:r>
              <a:rPr lang="en-US" b="1">
                <a:solidFill>
                  <a:srgbClr val="FF0000"/>
                </a:solidFill>
                <a:effectLst>
                  <a:outerShdw blurRad="38100" dist="38100" dir="2700000" algn="tl">
                    <a:srgbClr val="000000">
                      <a:alpha val="43137"/>
                    </a:srgbClr>
                  </a:outerShdw>
                </a:effectLst>
              </a:rPr>
              <a:t>supply </a:t>
            </a:r>
            <a:r>
              <a:rPr lang="en-US" b="1" smtClean="0">
                <a:solidFill>
                  <a:srgbClr val="FF0000"/>
                </a:solidFill>
                <a:effectLst>
                  <a:outerShdw blurRad="38100" dist="38100" dir="2700000" algn="tl">
                    <a:srgbClr val="000000">
                      <a:alpha val="43137"/>
                    </a:srgbClr>
                  </a:outerShdw>
                </a:effectLst>
              </a:rPr>
              <a:t>(UPS)</a:t>
            </a:r>
            <a:endParaRPr lang="en-US" b="1" dirty="0" smtClean="0">
              <a:solidFill>
                <a:srgbClr val="FF0000"/>
              </a:solidFill>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Harmonik</a:t>
            </a:r>
            <a:r>
              <a:rPr lang="en-US" b="1" dirty="0" smtClean="0">
                <a:effectLst>
                  <a:outerShdw blurRad="38100" dist="38100" dir="2700000" algn="tl">
                    <a:srgbClr val="000000">
                      <a:alpha val="43137"/>
                    </a:srgbClr>
                  </a:outerShdw>
                </a:effectLst>
              </a:rPr>
              <a:t> (Harmonics)</a:t>
            </a:r>
          </a:p>
          <a:p>
            <a:r>
              <a:rPr lang="en-US" b="1" dirty="0" err="1" smtClean="0">
                <a:effectLst>
                  <a:outerShdw blurRad="38100" dist="38100" dir="2700000" algn="tl">
                    <a:srgbClr val="000000">
                      <a:alpha val="43137"/>
                    </a:srgbClr>
                  </a:outerShdw>
                </a:effectLst>
              </a:rPr>
              <a:t>Pentanahan</a:t>
            </a:r>
            <a:r>
              <a:rPr lang="en-US" b="1" dirty="0" smtClean="0">
                <a:effectLst>
                  <a:outerShdw blurRad="38100" dist="38100" dir="2700000" algn="tl">
                    <a:srgbClr val="000000">
                      <a:alpha val="43137"/>
                    </a:srgbClr>
                  </a:outerShdw>
                </a:effectLst>
              </a:rPr>
              <a:t> (Grounding)</a:t>
            </a:r>
          </a:p>
          <a:p>
            <a:r>
              <a:rPr lang="en-US" b="1" dirty="0" err="1" smtClean="0">
                <a:effectLst>
                  <a:outerShdw blurRad="38100" dist="38100" dir="2700000" algn="tl">
                    <a:srgbClr val="000000">
                      <a:alpha val="43137"/>
                    </a:srgbClr>
                  </a:outerShdw>
                </a:effectLst>
              </a:rPr>
              <a:t>Penangkal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petir</a:t>
            </a:r>
            <a:r>
              <a:rPr lang="en-US" b="1" dirty="0" smtClean="0">
                <a:effectLst>
                  <a:outerShdw blurRad="38100" dist="38100" dir="2700000" algn="tl">
                    <a:srgbClr val="000000">
                      <a:alpha val="43137"/>
                    </a:srgbClr>
                  </a:outerShdw>
                </a:effectLst>
              </a:rPr>
              <a:t> (Lightning rod)</a:t>
            </a:r>
          </a:p>
          <a:p>
            <a:r>
              <a:rPr lang="en-US" b="1" dirty="0" err="1" smtClean="0">
                <a:effectLst>
                  <a:outerShdw blurRad="38100" dist="38100" dir="2700000" algn="tl">
                    <a:srgbClr val="000000">
                      <a:alpha val="43137"/>
                    </a:srgbClr>
                  </a:outerShdw>
                </a:effectLst>
              </a:rPr>
              <a:t>Kapasitor</a:t>
            </a:r>
            <a:r>
              <a:rPr lang="en-US" b="1" dirty="0" smtClean="0">
                <a:effectLst>
                  <a:outerShdw blurRad="38100" dist="38100" dir="2700000" algn="tl">
                    <a:srgbClr val="000000">
                      <a:alpha val="43137"/>
                    </a:srgbClr>
                  </a:outerShdw>
                </a:effectLst>
              </a:rPr>
              <a:t> bank ( Bank Capacitor)</a:t>
            </a:r>
          </a:p>
          <a:p>
            <a:r>
              <a:rPr lang="en-US" b="1" dirty="0" err="1" smtClean="0">
                <a:effectLst>
                  <a:outerShdw blurRad="38100" dist="38100" dir="2700000" algn="tl">
                    <a:srgbClr val="000000">
                      <a:alpha val="43137"/>
                    </a:srgbClr>
                  </a:outerShdw>
                </a:effectLst>
              </a:rPr>
              <a:t>Keselamatan</a:t>
            </a:r>
            <a:r>
              <a:rPr lang="en-US" b="1" dirty="0" smtClean="0">
                <a:effectLst>
                  <a:outerShdw blurRad="38100" dist="38100" dir="2700000" algn="tl">
                    <a:srgbClr val="000000">
                      <a:alpha val="43137"/>
                    </a:srgbClr>
                  </a:outerShdw>
                </a:effectLst>
              </a:rPr>
              <a:t>  (Savings)</a:t>
            </a:r>
          </a:p>
        </p:txBody>
      </p:sp>
      <p:sp>
        <p:nvSpPr>
          <p:cNvPr id="4" name="Footer Placeholder 3"/>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393171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4234463"/>
              </p:ext>
            </p:extLst>
          </p:nvPr>
        </p:nvGraphicFramePr>
        <p:xfrm>
          <a:off x="380999" y="457202"/>
          <a:ext cx="8381999" cy="6201377"/>
        </p:xfrm>
        <a:graphic>
          <a:graphicData uri="http://schemas.openxmlformats.org/drawingml/2006/table">
            <a:tbl>
              <a:tblPr firstRow="1" firstCol="1" bandRow="1">
                <a:tableStyleId>{5C22544A-7EE6-4342-B048-85BDC9FD1C3A}</a:tableStyleId>
              </a:tblPr>
              <a:tblGrid>
                <a:gridCol w="1165114"/>
                <a:gridCol w="970330"/>
                <a:gridCol w="1172295"/>
                <a:gridCol w="1158831"/>
                <a:gridCol w="1077147"/>
                <a:gridCol w="874284"/>
                <a:gridCol w="1006235"/>
                <a:gridCol w="957763"/>
              </a:tblGrid>
              <a:tr h="1348126">
                <a:tc>
                  <a:txBody>
                    <a:bodyPr/>
                    <a:lstStyle/>
                    <a:p>
                      <a:pPr marL="0" marR="0" algn="ctr">
                        <a:lnSpc>
                          <a:spcPct val="115000"/>
                        </a:lnSpc>
                        <a:spcBef>
                          <a:spcPts val="0"/>
                        </a:spcBef>
                        <a:spcAft>
                          <a:spcPts val="0"/>
                        </a:spcAft>
                      </a:pPr>
                      <a:r>
                        <a:rPr lang="en-MY" sz="1400">
                          <a:effectLst/>
                        </a:rPr>
                        <a:t>Places</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Severity</a:t>
                      </a:r>
                      <a:endParaRPr lang="en-US" sz="1400">
                        <a:effectLst/>
                      </a:endParaRPr>
                    </a:p>
                    <a:p>
                      <a:pPr marL="0" marR="0" algn="ctr">
                        <a:lnSpc>
                          <a:spcPct val="115000"/>
                        </a:lnSpc>
                        <a:spcBef>
                          <a:spcPts val="0"/>
                        </a:spcBef>
                        <a:spcAft>
                          <a:spcPts val="0"/>
                        </a:spcAft>
                      </a:pPr>
                      <a:r>
                        <a:rPr lang="en-MY" sz="1400">
                          <a:effectLst/>
                        </a:rPr>
                        <a:t>(critical, major, minor, cosmetic)</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Reason</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Critical Apparatus to be covered</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Duration</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Possible UPS to be installed</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Limitation or  Constrain to be justified</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MY" sz="1400">
                          <a:effectLst/>
                        </a:rPr>
                        <a:t>Practical UPS to be proposed</a:t>
                      </a:r>
                      <a:endParaRPr lang="en-US" sz="1400">
                        <a:effectLst/>
                        <a:latin typeface="Calibri"/>
                        <a:ea typeface="Calibri"/>
                        <a:cs typeface="Times New Roman"/>
                      </a:endParaRPr>
                    </a:p>
                  </a:txBody>
                  <a:tcPr marL="68580" marR="68580" marT="0" marB="0"/>
                </a:tc>
              </a:tr>
              <a:tr h="2965876">
                <a:tc>
                  <a:txBody>
                    <a:bodyPr/>
                    <a:lstStyle/>
                    <a:p>
                      <a:pPr marL="0" marR="0">
                        <a:lnSpc>
                          <a:spcPct val="115000"/>
                        </a:lnSpc>
                        <a:spcBef>
                          <a:spcPts val="0"/>
                        </a:spcBef>
                        <a:spcAft>
                          <a:spcPts val="0"/>
                        </a:spcAft>
                      </a:pPr>
                      <a:r>
                        <a:rPr lang="en-MY" sz="1400">
                          <a:effectLst/>
                        </a:rPr>
                        <a:t>Cinema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Cosmetic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Interruption may bring discomfort. Worst case, audience need lighting source to evacuate.</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Illumination or lighting</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Within 30 minutes. Or enough for evacuation purpose.</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Online , off-line,</a:t>
                      </a:r>
                      <a:endParaRPr lang="en-US" sz="1400">
                        <a:effectLst/>
                      </a:endParaRPr>
                    </a:p>
                    <a:p>
                      <a:pPr marL="0" marR="0">
                        <a:lnSpc>
                          <a:spcPct val="115000"/>
                        </a:lnSpc>
                        <a:spcBef>
                          <a:spcPts val="0"/>
                        </a:spcBef>
                        <a:spcAft>
                          <a:spcPts val="0"/>
                        </a:spcAft>
                      </a:pPr>
                      <a:r>
                        <a:rPr lang="en-MY" sz="1400">
                          <a:effectLst/>
                        </a:rPr>
                        <a:t>Line-interactive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Initial Cost, installation space, level of power quality needed.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1) Off-line (gen set if open space is available )</a:t>
                      </a:r>
                      <a:endParaRPr lang="en-US" sz="1400">
                        <a:effectLst/>
                      </a:endParaRPr>
                    </a:p>
                    <a:p>
                      <a:pPr marL="0" marR="0">
                        <a:lnSpc>
                          <a:spcPct val="115000"/>
                        </a:lnSpc>
                        <a:spcBef>
                          <a:spcPts val="0"/>
                        </a:spcBef>
                        <a:spcAft>
                          <a:spcPts val="0"/>
                        </a:spcAft>
                      </a:pPr>
                      <a:r>
                        <a:rPr lang="en-MY" sz="1400">
                          <a:effectLst/>
                        </a:rPr>
                        <a:t>2) off-line with batteries (if in confined area)</a:t>
                      </a:r>
                      <a:endParaRPr lang="en-US" sz="1400">
                        <a:effectLst/>
                        <a:latin typeface="Calibri"/>
                        <a:ea typeface="Calibri"/>
                        <a:cs typeface="Times New Roman"/>
                      </a:endParaRPr>
                    </a:p>
                  </a:txBody>
                  <a:tcPr marL="68580" marR="68580" marT="0" marB="0"/>
                </a:tc>
              </a:tr>
              <a:tr h="539250">
                <a:tc>
                  <a:txBody>
                    <a:bodyPr/>
                    <a:lstStyle/>
                    <a:p>
                      <a:pPr marL="0" marR="0">
                        <a:lnSpc>
                          <a:spcPct val="115000"/>
                        </a:lnSpc>
                        <a:spcBef>
                          <a:spcPts val="0"/>
                        </a:spcBef>
                        <a:spcAft>
                          <a:spcPts val="0"/>
                        </a:spcAft>
                      </a:pPr>
                      <a:r>
                        <a:rPr lang="en-MY" sz="1400">
                          <a:effectLst/>
                        </a:rPr>
                        <a:t>High rise building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r>
              <a:tr h="269625">
                <a:tc>
                  <a:txBody>
                    <a:bodyPr/>
                    <a:lstStyle/>
                    <a:p>
                      <a:pPr marL="0" marR="0">
                        <a:lnSpc>
                          <a:spcPct val="115000"/>
                        </a:lnSpc>
                        <a:spcBef>
                          <a:spcPts val="0"/>
                        </a:spcBef>
                        <a:spcAft>
                          <a:spcPts val="0"/>
                        </a:spcAft>
                      </a:pPr>
                      <a:r>
                        <a:rPr lang="en-MY" sz="1400">
                          <a:effectLst/>
                        </a:rPr>
                        <a:t>Lecture hall</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r>
              <a:tr h="269625">
                <a:tc>
                  <a:txBody>
                    <a:bodyPr/>
                    <a:lstStyle/>
                    <a:p>
                      <a:pPr marL="0" marR="0">
                        <a:lnSpc>
                          <a:spcPct val="115000"/>
                        </a:lnSpc>
                        <a:spcBef>
                          <a:spcPts val="0"/>
                        </a:spcBef>
                        <a:spcAft>
                          <a:spcPts val="0"/>
                        </a:spcAft>
                      </a:pPr>
                      <a:r>
                        <a:rPr lang="en-MY" sz="1400">
                          <a:effectLst/>
                        </a:rPr>
                        <a:t>Bank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r>
              <a:tr h="269625">
                <a:tc>
                  <a:txBody>
                    <a:bodyPr/>
                    <a:lstStyle/>
                    <a:p>
                      <a:pPr marL="0" marR="0">
                        <a:lnSpc>
                          <a:spcPct val="115000"/>
                        </a:lnSpc>
                        <a:spcBef>
                          <a:spcPts val="0"/>
                        </a:spcBef>
                        <a:spcAft>
                          <a:spcPts val="0"/>
                        </a:spcAft>
                      </a:pPr>
                      <a:r>
                        <a:rPr lang="en-MY" sz="1400">
                          <a:effectLst/>
                        </a:rPr>
                        <a:t>Hospital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r>
              <a:tr h="539250">
                <a:tc>
                  <a:txBody>
                    <a:bodyPr/>
                    <a:lstStyle/>
                    <a:p>
                      <a:pPr marL="0" marR="0">
                        <a:lnSpc>
                          <a:spcPct val="115000"/>
                        </a:lnSpc>
                        <a:spcBef>
                          <a:spcPts val="0"/>
                        </a:spcBef>
                        <a:spcAft>
                          <a:spcPts val="0"/>
                        </a:spcAft>
                      </a:pPr>
                      <a:r>
                        <a:rPr lang="en-MY" sz="1400">
                          <a:effectLst/>
                        </a:rPr>
                        <a:t>Shopping complex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MY" sz="1400" dirty="0">
                          <a:effectLst/>
                        </a:rPr>
                        <a:t> </a:t>
                      </a:r>
                      <a:endParaRPr lang="en-US" sz="1400" dirty="0">
                        <a:effectLst/>
                        <a:latin typeface="Calibri"/>
                        <a:ea typeface="Calibri"/>
                        <a:cs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3208104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Thank you for coming</a:t>
            </a:r>
            <a:endParaRPr lang="en-US" dirty="0"/>
          </a:p>
        </p:txBody>
      </p:sp>
      <p:sp>
        <p:nvSpPr>
          <p:cNvPr id="3" name="Content Placeholder 2"/>
          <p:cNvSpPr>
            <a:spLocks noGrp="1"/>
          </p:cNvSpPr>
          <p:nvPr>
            <p:ph type="body" idx="1"/>
          </p:nvPr>
        </p:nvSpPr>
        <p:spPr/>
        <p:txBody>
          <a:bodyPr/>
          <a:lstStyle/>
          <a:p>
            <a:r>
              <a:rPr lang="en-US" dirty="0" smtClean="0"/>
              <a:t>.</a:t>
            </a:r>
            <a:endParaRPr lang="en-US" dirty="0"/>
          </a:p>
        </p:txBody>
      </p:sp>
      <p:pic>
        <p:nvPicPr>
          <p:cNvPr id="5" name="Picture 4" descr="an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94112" y="1366838"/>
            <a:ext cx="175577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10304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
            <a:ext cx="8534400" cy="914400"/>
          </a:xfrm>
          <a:solidFill>
            <a:srgbClr val="FFFF00"/>
          </a:solidFill>
          <a:ln>
            <a:solidFill>
              <a:srgbClr val="FFFF00"/>
            </a:solidFill>
            <a:miter lim="800000"/>
            <a:headEnd/>
            <a:tailEnd/>
          </a:ln>
        </p:spPr>
        <p:txBody>
          <a:bodyPr/>
          <a:lstStyle/>
          <a:p>
            <a:pPr eaLnBrk="1" hangingPunct="1"/>
            <a:r>
              <a:rPr lang="en-US" sz="2800" b="1" u="sng" smtClean="0"/>
              <a:t>UNINTERRUPTIBLE POWER SUPPLIES (UPS)</a:t>
            </a:r>
          </a:p>
        </p:txBody>
      </p:sp>
      <p:sp>
        <p:nvSpPr>
          <p:cNvPr id="2051" name="Text Box 5"/>
          <p:cNvSpPr txBox="1">
            <a:spLocks noChangeArrowheads="1"/>
          </p:cNvSpPr>
          <p:nvPr/>
        </p:nvSpPr>
        <p:spPr bwMode="auto">
          <a:xfrm>
            <a:off x="288925" y="1230313"/>
            <a:ext cx="8712642"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t>UPS systems provide uninterrupted, reliable and high-quality power for </a:t>
            </a:r>
          </a:p>
          <a:p>
            <a:pPr eaLnBrk="1" hangingPunct="1"/>
            <a:r>
              <a:rPr lang="en-US" sz="2000" dirty="0"/>
              <a:t>vital loads. </a:t>
            </a:r>
            <a:endParaRPr lang="en-US" sz="2000" dirty="0" smtClean="0"/>
          </a:p>
          <a:p>
            <a:pPr eaLnBrk="1" hangingPunct="1"/>
            <a:r>
              <a:rPr lang="en-US" sz="2000" u="sng" dirty="0" smtClean="0"/>
              <a:t>Applications </a:t>
            </a:r>
            <a:r>
              <a:rPr lang="en-US" sz="2000" u="sng" dirty="0"/>
              <a:t>:</a:t>
            </a:r>
            <a:r>
              <a:rPr lang="en-US" sz="2000" dirty="0"/>
              <a:t> medical facilities, life-support systems, data </a:t>
            </a:r>
          </a:p>
          <a:p>
            <a:pPr eaLnBrk="1" hangingPunct="1"/>
            <a:r>
              <a:rPr lang="en-US" sz="2000" dirty="0"/>
              <a:t>storage and computer systems, emergency equipment, telecommunication,</a:t>
            </a:r>
          </a:p>
          <a:p>
            <a:pPr eaLnBrk="1" hangingPunct="1"/>
            <a:r>
              <a:rPr lang="en-US" sz="2000" dirty="0"/>
              <a:t>industrial processing and on-line management systems. </a:t>
            </a:r>
          </a:p>
          <a:p>
            <a:pPr eaLnBrk="1" hangingPunct="1"/>
            <a:endParaRPr lang="en-US" sz="2000" dirty="0"/>
          </a:p>
          <a:p>
            <a:pPr eaLnBrk="1" hangingPunct="1"/>
            <a:r>
              <a:rPr lang="en-US" sz="1600" u="sng" dirty="0"/>
              <a:t>An ideal UPS should have the features :</a:t>
            </a:r>
          </a:p>
          <a:p>
            <a:pPr eaLnBrk="1" hangingPunct="1"/>
            <a:endParaRPr lang="en-US" sz="1600" u="sng" dirty="0"/>
          </a:p>
          <a:p>
            <a:pPr eaLnBrk="1" hangingPunct="1">
              <a:lnSpc>
                <a:spcPct val="150000"/>
              </a:lnSpc>
            </a:pPr>
            <a:r>
              <a:rPr lang="en-US" sz="1600" dirty="0"/>
              <a:t>a) Regulated sinusoidal output voltage with low THD.</a:t>
            </a:r>
          </a:p>
          <a:p>
            <a:pPr eaLnBrk="1" hangingPunct="1">
              <a:lnSpc>
                <a:spcPct val="150000"/>
              </a:lnSpc>
            </a:pPr>
            <a:r>
              <a:rPr lang="en-US" sz="1600" dirty="0"/>
              <a:t>b) On-line operation, i.e. zero switching time from normal to backup and vice versa.</a:t>
            </a:r>
          </a:p>
          <a:p>
            <a:pPr eaLnBrk="1" hangingPunct="1">
              <a:lnSpc>
                <a:spcPct val="150000"/>
              </a:lnSpc>
            </a:pPr>
            <a:r>
              <a:rPr lang="en-US" sz="1600" dirty="0"/>
              <a:t>c) Low THD sinusoidal input current and unity PF.</a:t>
            </a:r>
          </a:p>
          <a:p>
            <a:pPr eaLnBrk="1" hangingPunct="1">
              <a:lnSpc>
                <a:spcPct val="150000"/>
              </a:lnSpc>
            </a:pPr>
            <a:r>
              <a:rPr lang="en-US" sz="1600" dirty="0"/>
              <a:t>d) Electrical isolation of the battery and output with respect to input.</a:t>
            </a:r>
          </a:p>
          <a:p>
            <a:pPr eaLnBrk="1" hangingPunct="1">
              <a:lnSpc>
                <a:spcPct val="150000"/>
              </a:lnSpc>
            </a:pPr>
            <a:r>
              <a:rPr lang="en-US" sz="1600" dirty="0"/>
              <a:t>e) Low maintenance, cost, weight and size.</a:t>
            </a:r>
          </a:p>
          <a:p>
            <a:pPr eaLnBrk="1" hangingPunct="1">
              <a:lnSpc>
                <a:spcPct val="150000"/>
              </a:lnSpc>
            </a:pPr>
            <a:r>
              <a:rPr lang="en-US" sz="1600" dirty="0"/>
              <a:t>f) High efficiency and high reliability.</a:t>
            </a:r>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273869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r>
              <a:rPr lang="en-US" dirty="0" smtClean="0"/>
              <a:t>A </a:t>
            </a:r>
            <a:r>
              <a:rPr lang="en-US" dirty="0"/>
              <a:t>small free-standing UPS with one </a:t>
            </a:r>
            <a:r>
              <a:rPr lang="en-US" dirty="0">
                <a:hlinkClick r:id="rId2" tooltip="IEC 60320"/>
              </a:rPr>
              <a:t>IEC 60320</a:t>
            </a:r>
            <a:r>
              <a:rPr lang="en-US" dirty="0"/>
              <a:t> </a:t>
            </a:r>
            <a:r>
              <a:rPr lang="en-US" dirty="0">
                <a:hlinkClick r:id="rId3" tooltip="IEC 60320"/>
              </a:rPr>
              <a:t>C14</a:t>
            </a:r>
            <a:r>
              <a:rPr lang="en-US" dirty="0"/>
              <a:t> input and three </a:t>
            </a:r>
            <a:r>
              <a:rPr lang="en-US" dirty="0">
                <a:hlinkClick r:id="rId3" tooltip="IEC 60320"/>
              </a:rPr>
              <a:t>C13</a:t>
            </a:r>
            <a:r>
              <a:rPr lang="en-US" dirty="0"/>
              <a:t> outputs</a:t>
            </a:r>
          </a:p>
          <a:p>
            <a:endParaRPr lang="en-US" dirty="0"/>
          </a:p>
        </p:txBody>
      </p:sp>
      <p:sp>
        <p:nvSpPr>
          <p:cNvPr id="4" name="Footer Placeholder 3"/>
          <p:cNvSpPr>
            <a:spLocks noGrp="1"/>
          </p:cNvSpPr>
          <p:nvPr>
            <p:ph type="ftr" sz="quarter" idx="11"/>
          </p:nvPr>
        </p:nvSpPr>
        <p:spPr/>
        <p:txBody>
          <a:bodyPr/>
          <a:lstStyle/>
          <a:p>
            <a:r>
              <a:rPr lang="en-US" smtClean="0"/>
              <a:t>Perencanaan Sistem Listrik untuk Industri</a:t>
            </a: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828800"/>
            <a:ext cx="185953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356" y="1828800"/>
            <a:ext cx="141578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81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u="sng" dirty="0">
                <a:solidFill>
                  <a:srgbClr val="3123E3"/>
                </a:solidFill>
              </a:rPr>
              <a:t>Common power </a:t>
            </a:r>
            <a:r>
              <a:rPr lang="en-US" b="1" u="sng" dirty="0" smtClean="0">
                <a:solidFill>
                  <a:srgbClr val="3123E3"/>
                </a:solidFill>
              </a:rPr>
              <a:t>problems</a:t>
            </a:r>
            <a:endParaRPr lang="en-US" dirty="0"/>
          </a:p>
        </p:txBody>
      </p:sp>
      <p:sp>
        <p:nvSpPr>
          <p:cNvPr id="4" name="Content Placeholder 3"/>
          <p:cNvSpPr>
            <a:spLocks noGrp="1"/>
          </p:cNvSpPr>
          <p:nvPr>
            <p:ph idx="1"/>
          </p:nvPr>
        </p:nvSpPr>
        <p:spPr/>
        <p:txBody>
          <a:bodyPr>
            <a:normAutofit lnSpcReduction="10000"/>
          </a:bodyPr>
          <a:lstStyle/>
          <a:p>
            <a:r>
              <a:rPr lang="en-US" sz="2400" dirty="0">
                <a:solidFill>
                  <a:srgbClr val="3123E3"/>
                </a:solidFill>
              </a:rPr>
              <a:t>There are various common power problems that UPS units are used to correct:</a:t>
            </a:r>
          </a:p>
          <a:p>
            <a:pPr marL="463550" lvl="1" indent="-6350"/>
            <a:r>
              <a:rPr lang="en-US" sz="2400" dirty="0">
                <a:solidFill>
                  <a:srgbClr val="3123E3"/>
                </a:solidFill>
              </a:rPr>
              <a:t>1.  Power failure</a:t>
            </a:r>
          </a:p>
          <a:p>
            <a:pPr marL="463550" lvl="1" indent="-6350"/>
            <a:r>
              <a:rPr lang="en-US" sz="2400" dirty="0">
                <a:solidFill>
                  <a:srgbClr val="3123E3"/>
                </a:solidFill>
              </a:rPr>
              <a:t>2.  Voltage sag</a:t>
            </a:r>
          </a:p>
          <a:p>
            <a:pPr marL="463550" lvl="1" indent="-6350"/>
            <a:r>
              <a:rPr lang="en-US" sz="2400" dirty="0">
                <a:solidFill>
                  <a:srgbClr val="3123E3"/>
                </a:solidFill>
              </a:rPr>
              <a:t>3.  Voltage spike</a:t>
            </a:r>
          </a:p>
          <a:p>
            <a:pPr marL="463550" lvl="1" indent="-6350"/>
            <a:r>
              <a:rPr lang="en-US" sz="2400" dirty="0">
                <a:solidFill>
                  <a:srgbClr val="3123E3"/>
                </a:solidFill>
              </a:rPr>
              <a:t>4.  Under-voltage (brownout)</a:t>
            </a:r>
          </a:p>
          <a:p>
            <a:pPr marL="463550" lvl="1" indent="-6350"/>
            <a:r>
              <a:rPr lang="en-US" sz="2400" dirty="0">
                <a:solidFill>
                  <a:srgbClr val="3123E3"/>
                </a:solidFill>
              </a:rPr>
              <a:t>5.  Over-voltage</a:t>
            </a:r>
          </a:p>
          <a:p>
            <a:pPr marL="463550" lvl="1" indent="-6350"/>
            <a:r>
              <a:rPr lang="en-US" sz="2400" dirty="0">
                <a:solidFill>
                  <a:srgbClr val="3123E3"/>
                </a:solidFill>
              </a:rPr>
              <a:t>6.  Line noise</a:t>
            </a:r>
          </a:p>
          <a:p>
            <a:pPr marL="463550" lvl="1" indent="-6350"/>
            <a:r>
              <a:rPr lang="en-US" sz="2400" dirty="0">
                <a:solidFill>
                  <a:srgbClr val="3123E3"/>
                </a:solidFill>
              </a:rPr>
              <a:t>7.  Frequency variation</a:t>
            </a:r>
          </a:p>
          <a:p>
            <a:pPr marL="463550" lvl="1" indent="-6350"/>
            <a:r>
              <a:rPr lang="en-US" sz="2400" dirty="0">
                <a:solidFill>
                  <a:srgbClr val="3123E3"/>
                </a:solidFill>
              </a:rPr>
              <a:t>8.  Switching transient</a:t>
            </a:r>
          </a:p>
          <a:p>
            <a:pPr marL="463550" lvl="1" indent="-6350"/>
            <a:r>
              <a:rPr lang="en-US" sz="2400" dirty="0">
                <a:solidFill>
                  <a:srgbClr val="3123E3"/>
                </a:solidFill>
              </a:rPr>
              <a:t>9.  Harmonic distortion</a:t>
            </a:r>
          </a:p>
          <a:p>
            <a:endParaRPr lang="en-US" dirty="0"/>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364235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u="sng" dirty="0"/>
              <a:t>Classification </a:t>
            </a:r>
            <a:r>
              <a:rPr lang="en-US" u="sng" dirty="0" smtClean="0"/>
              <a:t>:</a:t>
            </a:r>
            <a:endParaRPr lang="en-US" dirty="0"/>
          </a:p>
        </p:txBody>
      </p:sp>
      <p:sp>
        <p:nvSpPr>
          <p:cNvPr id="4" name="Content Placeholder 3"/>
          <p:cNvSpPr>
            <a:spLocks noGrp="1"/>
          </p:cNvSpPr>
          <p:nvPr>
            <p:ph idx="1"/>
          </p:nvPr>
        </p:nvSpPr>
        <p:spPr/>
        <p:txBody>
          <a:bodyPr>
            <a:normAutofit lnSpcReduction="10000"/>
          </a:bodyPr>
          <a:lstStyle/>
          <a:p>
            <a:r>
              <a:rPr lang="en-US" dirty="0"/>
              <a:t>A. Static UPS</a:t>
            </a:r>
          </a:p>
          <a:p>
            <a:r>
              <a:rPr lang="en-US" dirty="0"/>
              <a:t>      i) On-line UPS</a:t>
            </a:r>
          </a:p>
          <a:p>
            <a:r>
              <a:rPr lang="en-US" dirty="0"/>
              <a:t>      ii) Off-line UPS</a:t>
            </a:r>
          </a:p>
          <a:p>
            <a:r>
              <a:rPr lang="en-US" dirty="0"/>
              <a:t>      iii) Line interactive UPS</a:t>
            </a:r>
          </a:p>
          <a:p>
            <a:endParaRPr lang="en-US" dirty="0"/>
          </a:p>
          <a:p>
            <a:r>
              <a:rPr lang="en-US" dirty="0"/>
              <a:t>B. Rotary UPS</a:t>
            </a:r>
          </a:p>
          <a:p>
            <a:endParaRPr lang="en-US" dirty="0"/>
          </a:p>
          <a:p>
            <a:r>
              <a:rPr lang="en-US" dirty="0"/>
              <a:t>C. Hybrid static / Rotary UPS</a:t>
            </a:r>
          </a:p>
          <a:p>
            <a:endParaRPr lang="en-US" dirty="0"/>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63466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A2F6FC"/>
          </a:solidFill>
        </p:spPr>
        <p:txBody>
          <a:bodyPr/>
          <a:lstStyle/>
          <a:p>
            <a:pPr eaLnBrk="1" hangingPunct="1"/>
            <a:r>
              <a:rPr lang="en-US" sz="3600" dirty="0" smtClean="0"/>
              <a:t>i) On-line UPS</a:t>
            </a:r>
          </a:p>
        </p:txBody>
      </p:sp>
      <p:pic>
        <p:nvPicPr>
          <p:cNvPr id="5123" name="Picture 3"/>
          <p:cNvPicPr>
            <a:picLocks noGrp="1" noChangeAspect="1" noChangeArrowheads="1"/>
          </p:cNvPicPr>
          <p:nvPr>
            <p:ph idx="1"/>
          </p:nvPr>
        </p:nvPicPr>
        <p:blipFill>
          <a:blip r:embed="rId3">
            <a:lum bright="-18000" contrast="48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1371600"/>
            <a:ext cx="8229600" cy="3478170"/>
          </a:xfrm>
          <a:solidFill>
            <a:srgbClr val="A2FCEB"/>
          </a:solidFill>
        </p:spPr>
      </p:pic>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
        <p:nvSpPr>
          <p:cNvPr id="4" name="Text Placeholder 3"/>
          <p:cNvSpPr>
            <a:spLocks noGrp="1"/>
          </p:cNvSpPr>
          <p:nvPr>
            <p:ph type="body" sz="half" idx="4294967295"/>
          </p:nvPr>
        </p:nvSpPr>
        <p:spPr>
          <a:xfrm>
            <a:off x="1676400" y="4724400"/>
            <a:ext cx="6324600" cy="1554163"/>
          </a:xfrm>
        </p:spPr>
        <p:txBody>
          <a:bodyPr>
            <a:normAutofit fontScale="77500" lnSpcReduction="20000"/>
          </a:bodyPr>
          <a:lstStyle/>
          <a:p>
            <a:pPr marL="0" indent="0">
              <a:buNone/>
            </a:pPr>
            <a:r>
              <a:rPr lang="en-US" dirty="0"/>
              <a:t>Has 3 modes of operation:</a:t>
            </a:r>
          </a:p>
          <a:p>
            <a:r>
              <a:rPr lang="en-US" dirty="0"/>
              <a:t>i) Normal operation</a:t>
            </a:r>
          </a:p>
          <a:p>
            <a:r>
              <a:rPr lang="en-US" dirty="0"/>
              <a:t>ii) Stored energy mode of operation</a:t>
            </a:r>
          </a:p>
          <a:p>
            <a:r>
              <a:rPr lang="en-US" dirty="0"/>
              <a:t>iii) Bypass mode of operation</a:t>
            </a:r>
          </a:p>
          <a:p>
            <a:endParaRPr lang="en-US" dirty="0"/>
          </a:p>
        </p:txBody>
      </p:sp>
    </p:spTree>
    <p:extLst>
      <p:ext uri="{BB962C8B-B14F-4D97-AF65-F5344CB8AC3E}">
        <p14:creationId xmlns:p14="http://schemas.microsoft.com/office/powerpoint/2010/main" val="353408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146" name="Rectangle 3"/>
          <p:cNvSpPr>
            <a:spLocks noGrp="1" noChangeArrowheads="1"/>
          </p:cNvSpPr>
          <p:nvPr>
            <p:ph idx="1"/>
          </p:nvPr>
        </p:nvSpPr>
        <p:spPr>
          <a:noFill/>
        </p:spPr>
        <p:txBody>
          <a:bodyPr>
            <a:normAutofit fontScale="92500" lnSpcReduction="20000"/>
          </a:bodyPr>
          <a:lstStyle/>
          <a:p>
            <a:pPr algn="just" eaLnBrk="1" hangingPunct="1"/>
            <a:r>
              <a:rPr lang="en-US" sz="2400" dirty="0" smtClean="0"/>
              <a:t>Its power rating of the rectifier is required to meet 100%</a:t>
            </a:r>
          </a:p>
          <a:p>
            <a:pPr algn="just" eaLnBrk="1" hangingPunct="1">
              <a:buFontTx/>
              <a:buNone/>
            </a:pPr>
            <a:r>
              <a:rPr lang="en-US" sz="2400" dirty="0" smtClean="0"/>
              <a:t>    of the power demanded by the load as well as power demanded for charging the battery bank.</a:t>
            </a:r>
          </a:p>
          <a:p>
            <a:pPr algn="just" eaLnBrk="1" hangingPunct="1"/>
            <a:r>
              <a:rPr lang="en-US" sz="2400" dirty="0" smtClean="0"/>
              <a:t>The inverter is rated at 100% of the load power since it must supply the load during the normal mode of operation as well as during the backup time.</a:t>
            </a:r>
          </a:p>
          <a:p>
            <a:pPr eaLnBrk="1" hangingPunct="1">
              <a:buFontTx/>
              <a:buNone/>
            </a:pPr>
            <a:endParaRPr lang="en-US" sz="2400" dirty="0" smtClean="0"/>
          </a:p>
          <a:p>
            <a:pPr eaLnBrk="1" hangingPunct="1">
              <a:buFontTx/>
              <a:buNone/>
            </a:pPr>
            <a:r>
              <a:rPr lang="en-US" sz="2400" dirty="0" smtClean="0"/>
              <a:t> </a:t>
            </a:r>
            <a:r>
              <a:rPr lang="en-US" sz="2400" u="sng" dirty="0" smtClean="0"/>
              <a:t>The main advantages of this topology :</a:t>
            </a:r>
          </a:p>
          <a:p>
            <a:pPr marL="915988" eaLnBrk="1" hangingPunct="1"/>
            <a:r>
              <a:rPr lang="en-US" sz="2400" dirty="0" smtClean="0"/>
              <a:t>Very wide tolerance to the input voltage variation.</a:t>
            </a:r>
          </a:p>
          <a:p>
            <a:pPr marL="915988" eaLnBrk="1" hangingPunct="1"/>
            <a:r>
              <a:rPr lang="en-US" sz="2400" dirty="0" smtClean="0"/>
              <a:t>Very precise regulation of output voltage.</a:t>
            </a:r>
          </a:p>
          <a:p>
            <a:pPr marL="915988" eaLnBrk="1" hangingPunct="1"/>
            <a:r>
              <a:rPr lang="en-US" sz="2400" dirty="0" smtClean="0"/>
              <a:t>Possibility to change or regulate the output frequency.</a:t>
            </a:r>
          </a:p>
          <a:p>
            <a:pPr marL="915988" eaLnBrk="1" hangingPunct="1"/>
            <a:r>
              <a:rPr lang="en-US" sz="2400" dirty="0" smtClean="0"/>
              <a:t>No transfer time during the transition from normal to stored energy mode.</a:t>
            </a:r>
          </a:p>
          <a:p>
            <a:pPr eaLnBrk="1" hangingPunct="1">
              <a:buFontTx/>
              <a:buNone/>
            </a:pPr>
            <a:endParaRPr lang="en-US" sz="2400" dirty="0" smtClean="0"/>
          </a:p>
          <a:p>
            <a:pPr eaLnBrk="1" hangingPunct="1">
              <a:buFontTx/>
              <a:buNone/>
            </a:pPr>
            <a:endParaRPr lang="en-US" sz="2400" dirty="0" smtClean="0"/>
          </a:p>
        </p:txBody>
      </p:sp>
      <p:sp>
        <p:nvSpPr>
          <p:cNvPr id="2" name="Footer Placeholder 1"/>
          <p:cNvSpPr>
            <a:spLocks noGrp="1"/>
          </p:cNvSpPr>
          <p:nvPr>
            <p:ph type="ftr" sz="quarter" idx="11"/>
          </p:nvPr>
        </p:nvSpPr>
        <p:spPr/>
        <p:txBody>
          <a:bodyPr/>
          <a:lstStyle/>
          <a:p>
            <a:r>
              <a:rPr lang="en-US" smtClean="0"/>
              <a:t>Perencanaan Sistem Listrik untuk Industri</a:t>
            </a:r>
            <a:endParaRPr lang="en-US"/>
          </a:p>
        </p:txBody>
      </p:sp>
    </p:spTree>
    <p:extLst>
      <p:ext uri="{BB962C8B-B14F-4D97-AF65-F5344CB8AC3E}">
        <p14:creationId xmlns:p14="http://schemas.microsoft.com/office/powerpoint/2010/main" val="9635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2198</TotalTime>
  <Words>1730</Words>
  <Application>Microsoft Office PowerPoint</Application>
  <PresentationFormat>On-screen Show (4:3)</PresentationFormat>
  <Paragraphs>299</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Perencanaan Sistem Listrik untuk Industri TEL 12072</vt:lpstr>
      <vt:lpstr>Mari kita berdoa menurut agama dan kepercayaan masing-masing sebelum kelas dimulai.</vt:lpstr>
      <vt:lpstr>Agenda</vt:lpstr>
      <vt:lpstr>UNINTERRUPTIBLE POWER SUPPLIES (UPS)</vt:lpstr>
      <vt:lpstr>PowerPoint Presentation</vt:lpstr>
      <vt:lpstr>Common power problems</vt:lpstr>
      <vt:lpstr>Classification :</vt:lpstr>
      <vt:lpstr>i) On-line UPS</vt:lpstr>
      <vt:lpstr>PowerPoint Presentation</vt:lpstr>
      <vt:lpstr>PowerPoint Presentation</vt:lpstr>
      <vt:lpstr>Block diagram of On-line UPS with a low-frequency isolating transformer at the output</vt:lpstr>
      <vt:lpstr>Block diagram of On-line UPS with a high-frequency isolating transformer at the output</vt:lpstr>
      <vt:lpstr>ii) Off-line UPS</vt:lpstr>
      <vt:lpstr>ii) Off-line UPS</vt:lpstr>
      <vt:lpstr>PowerPoint Presentation</vt:lpstr>
      <vt:lpstr>iii) Line-Interactive UPS</vt:lpstr>
      <vt:lpstr>iii) Line-Interactive UPS</vt:lpstr>
      <vt:lpstr>PowerPoint Presentation</vt:lpstr>
      <vt:lpstr>PowerPoint Presentation</vt:lpstr>
      <vt:lpstr> Rotary UPS</vt:lpstr>
      <vt:lpstr> Rotary UPS</vt:lpstr>
      <vt:lpstr> Rotary UPS</vt:lpstr>
      <vt:lpstr>PowerPoint Presentation</vt:lpstr>
      <vt:lpstr> Hybrid Static / Rotary UPS</vt:lpstr>
      <vt:lpstr>PowerPoint Presentation</vt:lpstr>
      <vt:lpstr>PowerPoint Presentation</vt:lpstr>
      <vt:lpstr>PowerPoint Presentation</vt:lpstr>
      <vt:lpstr>PowerPoint Presentation</vt:lpstr>
      <vt:lpstr>Tutorial : UPS</vt:lpstr>
      <vt:lpstr>PowerPoint Presentation</vt:lpstr>
      <vt:lpstr>Thank you for coming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Elektronika Daya ‘Power Electronic”</dc:title>
  <dc:creator>windows</dc:creator>
  <cp:lastModifiedBy>Windows User</cp:lastModifiedBy>
  <cp:revision>265</cp:revision>
  <cp:lastPrinted>2019-07-03T03:57:28Z</cp:lastPrinted>
  <dcterms:created xsi:type="dcterms:W3CDTF">2018-02-07T14:50:42Z</dcterms:created>
  <dcterms:modified xsi:type="dcterms:W3CDTF">2019-07-03T03:57:31Z</dcterms:modified>
</cp:coreProperties>
</file>