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8" r:id="rId2"/>
    <p:sldId id="299" r:id="rId3"/>
    <p:sldId id="302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04" r:id="rId23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BAE13-2AAE-475D-A038-2F8E39A9C9E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582303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6883-228B-41F6-ADB7-4F06F771F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6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6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64A0-EC1A-4E95-80EA-4AC084A4329A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9B12-3C5E-4773-A328-9D7D0DAA2F5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A10-B357-4C93-A4D2-1E39007908D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6466-AD42-42BE-85D2-C3772C215AB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650E-F211-4D08-95BD-9F2D18D41DD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FA67-D944-4C5E-9CF9-6ACCEA1FD7E7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A62E-7757-4DB8-81DC-447E42115524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632-01FB-4318-8EEF-7E5AE2F6EAB5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2010E-ABCD-4F96-ACA9-1E3C4FDB15D2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03140-49E4-4194-873B-42DBBE17A58F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33E4-4A77-4BDD-A322-8118AF0941C1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2008-24C6-4667-8D93-395156767953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Perencanaan Sistem Listrik untuk Industri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zanadin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el" TargetMode="External"/><Relationship Id="rId7" Type="http://schemas.openxmlformats.org/officeDocument/2006/relationships/hyperlink" Target="https://id.wikipedia.org/w/index.php?title=Relay&amp;action=edit&amp;redlink=1" TargetMode="External"/><Relationship Id="rId2" Type="http://schemas.openxmlformats.org/officeDocument/2006/relationships/hyperlink" Target="https://id.wikipedia.org/wiki/Listri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/index.php?title=KWH_meter&amp;action=edit&amp;redlink=1" TargetMode="External"/><Relationship Id="rId5" Type="http://schemas.openxmlformats.org/officeDocument/2006/relationships/hyperlink" Target="https://id.wikipedia.org/wiki/Motor_listrik" TargetMode="External"/><Relationship Id="rId4" Type="http://schemas.openxmlformats.org/officeDocument/2006/relationships/hyperlink" Target="https://id.wikipedia.org/wiki/Transformato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d.wikipedia.org/wiki/Berkas:Lc_circuit.sv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id.wikipedia.org/wiki/Berkas:Harmonic_waves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TEL 12072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Dina </a:t>
            </a:r>
            <a:r>
              <a:rPr lang="en-US" dirty="0" err="1" smtClean="0"/>
              <a:t>Maizana</a:t>
            </a:r>
            <a:r>
              <a:rPr lang="en-US" dirty="0" smtClean="0"/>
              <a:t> MT</a:t>
            </a:r>
          </a:p>
          <a:p>
            <a:r>
              <a:rPr lang="en-US" dirty="0" smtClean="0">
                <a:hlinkClick r:id="rId3"/>
              </a:rPr>
              <a:t>maizanadina@gmail.com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 rot="16200000">
            <a:off x="-2811780" y="2827021"/>
            <a:ext cx="676656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Universitas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Medan Area</a:t>
            </a:r>
          </a:p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Fakultas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3"/>
                </a:solidFill>
              </a:rPr>
              <a:t>Teknik</a:t>
            </a:r>
            <a:endParaRPr lang="en-US" sz="28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THD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THD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: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1219200" y="2819400"/>
            <a:ext cx="27622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>
            <a:off x="1143000" y="5105400"/>
            <a:ext cx="2562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antaralain</a:t>
            </a:r>
            <a:r>
              <a:rPr lang="en-US" dirty="0" smtClean="0"/>
              <a:t> </a:t>
            </a:r>
            <a:r>
              <a:rPr lang="en-US" dirty="0" err="1" smtClean="0"/>
              <a:t>Osiloskop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Spektrum</a:t>
            </a:r>
            <a:r>
              <a:rPr lang="en-US" dirty="0" smtClean="0"/>
              <a:t> analyzer. </a:t>
            </a:r>
          </a:p>
          <a:p>
            <a:pPr algn="just"/>
            <a:r>
              <a:rPr lang="en-US" dirty="0" smtClean="0"/>
              <a:t>Oscilloscope </a:t>
            </a: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menyamping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spektrum</a:t>
            </a:r>
            <a:r>
              <a:rPr lang="en-US" dirty="0" smtClean="0"/>
              <a:t> analyzer </a:t>
            </a: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fundamental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dipantau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Penyebab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beban-beban</a:t>
            </a:r>
            <a:r>
              <a:rPr lang="en-US" dirty="0" smtClean="0"/>
              <a:t> non linier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sinus.</a:t>
            </a:r>
          </a:p>
          <a:p>
            <a:pPr algn="just"/>
            <a:r>
              <a:rPr lang="en-US" dirty="0" err="1" smtClean="0"/>
              <a:t>Beban</a:t>
            </a:r>
            <a:r>
              <a:rPr lang="en-US" dirty="0" smtClean="0"/>
              <a:t> non-linier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dimodelkan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yang </a:t>
            </a:r>
            <a:r>
              <a:rPr lang="en-US" dirty="0" err="1" smtClean="0"/>
              <a:t>menginjeksikan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tv</a:t>
            </a:r>
            <a:r>
              <a:rPr lang="en-US" dirty="0" smtClean="0"/>
              <a:t>,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penghemat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THD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Akibat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 </a:t>
            </a:r>
          </a:p>
          <a:p>
            <a:pPr lvl="1"/>
            <a:r>
              <a:rPr lang="en-US" dirty="0" err="1" smtClean="0"/>
              <a:t>Rusaknya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>
                <a:hlinkClick r:id="rId2" tooltip="Listrik"/>
              </a:rPr>
              <a:t>listrik</a:t>
            </a:r>
            <a:endParaRPr lang="en-US" dirty="0" smtClean="0"/>
          </a:p>
          <a:p>
            <a:pPr lvl="1"/>
            <a:r>
              <a:rPr lang="en-US" dirty="0" err="1" smtClean="0"/>
              <a:t>Terbakarnya</a:t>
            </a:r>
            <a:r>
              <a:rPr lang="en-US" dirty="0" smtClean="0"/>
              <a:t> </a:t>
            </a:r>
            <a:r>
              <a:rPr lang="en-US" dirty="0" err="1" smtClean="0">
                <a:hlinkClick r:id="rId3" tooltip="Kabel"/>
              </a:rPr>
              <a:t>kabel</a:t>
            </a:r>
            <a:r>
              <a:rPr lang="en-US" dirty="0" smtClean="0"/>
              <a:t> / </a:t>
            </a:r>
            <a:r>
              <a:rPr lang="en-US" dirty="0" err="1" smtClean="0"/>
              <a:t>konduktor</a:t>
            </a:r>
            <a:r>
              <a:rPr lang="en-US" dirty="0" smtClean="0"/>
              <a:t> </a:t>
            </a:r>
            <a:r>
              <a:rPr lang="en-US" dirty="0" err="1" smtClean="0"/>
              <a:t>penghantar</a:t>
            </a:r>
            <a:endParaRPr lang="en-US" dirty="0" smtClean="0"/>
          </a:p>
          <a:p>
            <a:pPr lvl="1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>
                <a:hlinkClick r:id="rId4" tooltip="Transformator"/>
              </a:rPr>
              <a:t>transformator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, </a:t>
            </a:r>
            <a:r>
              <a:rPr lang="en-US" dirty="0" err="1" smtClean="0"/>
              <a:t>bertambahnya</a:t>
            </a:r>
            <a:r>
              <a:rPr lang="en-US" dirty="0" smtClean="0"/>
              <a:t> losses</a:t>
            </a:r>
          </a:p>
          <a:p>
            <a:pPr lvl="1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smtClean="0">
                <a:hlinkClick r:id="rId5" tooltip="Motor listrik"/>
              </a:rPr>
              <a:t>motor </a:t>
            </a:r>
            <a:r>
              <a:rPr lang="en-US" dirty="0" err="1" smtClean="0">
                <a:hlinkClick r:id="rId5" tooltip="Motor listrik"/>
              </a:rPr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overheat</a:t>
            </a:r>
          </a:p>
          <a:p>
            <a:pPr lvl="1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>
                <a:hlinkClick r:id="rId6" tooltip="KWH meter (halaman belum tersedia)"/>
              </a:rPr>
              <a:t>kWH</a:t>
            </a:r>
            <a:r>
              <a:rPr lang="en-US" dirty="0" smtClean="0">
                <a:hlinkClick r:id="rId6" tooltip="KWH meter (halaman belum tersedia)"/>
              </a:rPr>
              <a:t> meter</a:t>
            </a:r>
            <a:r>
              <a:rPr lang="en-US" dirty="0" smtClean="0"/>
              <a:t> </a:t>
            </a:r>
            <a:r>
              <a:rPr lang="en-US" dirty="0" err="1" smtClean="0"/>
              <a:t>elektro</a:t>
            </a:r>
            <a:r>
              <a:rPr lang="en-US" dirty="0" smtClean="0"/>
              <a:t> </a:t>
            </a:r>
            <a:r>
              <a:rPr lang="en-US" dirty="0" err="1" smtClean="0"/>
              <a:t>mekanis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endParaRPr lang="en-US" dirty="0" smtClean="0"/>
          </a:p>
          <a:p>
            <a:pPr lvl="1"/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smtClean="0">
                <a:hlinkClick r:id="rId7" tooltip="Relay (halaman belum tersedia)"/>
              </a:rPr>
              <a:t>relay</a:t>
            </a:r>
            <a:endParaRPr lang="en-US" dirty="0" smtClean="0"/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 PF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kapasitor</a:t>
            </a:r>
            <a:endParaRPr lang="en-US" dirty="0" smtClean="0"/>
          </a:p>
          <a:p>
            <a:pPr lvl="1"/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penyusutan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vibrasi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temperatur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Penanganan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agar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diminimalisir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pemasangan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Filter </a:t>
            </a:r>
            <a:r>
              <a:rPr lang="en-US" dirty="0" err="1" smtClean="0"/>
              <a:t>pasif</a:t>
            </a:r>
            <a:r>
              <a:rPr lang="en-US" dirty="0" smtClean="0"/>
              <a:t> L</a:t>
            </a:r>
          </a:p>
          <a:p>
            <a:pPr lvl="1"/>
            <a:r>
              <a:rPr lang="en-US" dirty="0" smtClean="0"/>
              <a:t>Filter </a:t>
            </a:r>
            <a:r>
              <a:rPr lang="en-US" dirty="0" err="1" smtClean="0"/>
              <a:t>pasif</a:t>
            </a:r>
            <a:r>
              <a:rPr lang="en-US" dirty="0" smtClean="0"/>
              <a:t> C</a:t>
            </a:r>
          </a:p>
          <a:p>
            <a:pPr lvl="1"/>
            <a:r>
              <a:rPr lang="en-US" dirty="0" smtClean="0"/>
              <a:t>Filter </a:t>
            </a:r>
            <a:r>
              <a:rPr lang="en-US" dirty="0" err="1" smtClean="0"/>
              <a:t>pasif</a:t>
            </a:r>
            <a:r>
              <a:rPr lang="en-US" dirty="0" smtClean="0"/>
              <a:t> LC (Low Pass Filter)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5" name="Picture 4" descr="https://upload.wikimedia.org/wikipedia/commons/thumb/7/70/Lc_circuit.svg/100px-Lc_circuit.svg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76600"/>
            <a:ext cx="16002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248400" y="4648200"/>
            <a:ext cx="1676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circuit diagram LC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</a:t>
            </a:r>
            <a:r>
              <a:rPr lang="en-US" dirty="0" err="1" smtClean="0"/>
              <a:t>Electrotechnical</a:t>
            </a:r>
            <a:r>
              <a:rPr lang="en-US" dirty="0" smtClean="0"/>
              <a:t> Commission ( IEC), IEC 61000-3-2</a:t>
            </a:r>
          </a:p>
          <a:p>
            <a:r>
              <a:rPr lang="en-US" dirty="0" err="1" smtClean="0"/>
              <a:t>Kelas</a:t>
            </a:r>
            <a:r>
              <a:rPr lang="en-US" dirty="0" smtClean="0"/>
              <a:t> A,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penggerak</a:t>
            </a:r>
            <a:r>
              <a:rPr lang="en-US" dirty="0" smtClean="0"/>
              <a:t> motor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3 </a:t>
            </a:r>
            <a:r>
              <a:rPr lang="en-US" dirty="0" err="1" smtClean="0"/>
              <a:t>fasa</a:t>
            </a:r>
            <a:r>
              <a:rPr lang="en-US" dirty="0" smtClean="0"/>
              <a:t>, </a:t>
            </a:r>
            <a:r>
              <a:rPr lang="en-US" dirty="0" err="1" smtClean="0"/>
              <a:t>arus</a:t>
            </a:r>
            <a:r>
              <a:rPr lang="en-US" dirty="0" smtClean="0"/>
              <a:t>&lt; 16A/</a:t>
            </a:r>
            <a:r>
              <a:rPr lang="en-US" dirty="0" err="1" smtClean="0"/>
              <a:t>fasa</a:t>
            </a:r>
            <a:endParaRPr lang="en-US" dirty="0" smtClean="0"/>
          </a:p>
          <a:p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1 </a:t>
            </a:r>
            <a:r>
              <a:rPr lang="en-US" dirty="0" err="1" smtClean="0"/>
              <a:t>fasa</a:t>
            </a:r>
            <a:r>
              <a:rPr lang="en-US" dirty="0" smtClean="0"/>
              <a:t> (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230V)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fasa</a:t>
            </a:r>
            <a:r>
              <a:rPr lang="en-US" dirty="0" smtClean="0"/>
              <a:t> (230/400V)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maksimum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diizinkan</a:t>
                      </a:r>
                      <a:r>
                        <a:rPr lang="en-US" dirty="0" smtClean="0"/>
                        <a:t> (A)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Ganjil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0,77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15≤n≤39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2,25/n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genap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0,43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8≤n≤40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1,83/n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B;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tool portable</a:t>
            </a:r>
          </a:p>
          <a:p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maksimum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diizinkan</a:t>
                      </a:r>
                      <a:r>
                        <a:rPr lang="en-US" dirty="0" smtClean="0"/>
                        <a:t> (A)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Ganjil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1,155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0,495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15≤n≤39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3,375/n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genap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0,645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8≤n≤40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2,76/n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C: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input </a:t>
            </a:r>
            <a:r>
              <a:rPr lang="en-US" dirty="0" err="1" smtClean="0"/>
              <a:t>aktifnya</a:t>
            </a:r>
            <a:r>
              <a:rPr lang="en-US" dirty="0" smtClean="0"/>
              <a:t> &gt;25W.</a:t>
            </a:r>
          </a:p>
          <a:p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3423920"/>
          <a:ext cx="60960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</a:t>
                      </a:r>
                      <a:r>
                        <a:rPr lang="en-US" baseline="0" dirty="0" smtClean="0"/>
                        <a:t>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harmonisa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maksimum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diizinkan</a:t>
                      </a:r>
                      <a:r>
                        <a:rPr lang="en-US" baseline="0" dirty="0" smtClean="0"/>
                        <a:t> (% fundamental)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x </a:t>
                      </a:r>
                      <a:r>
                        <a:rPr lang="en-US" dirty="0" err="1" smtClean="0"/>
                        <a:t>pf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11≤n≤39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9351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berdoa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agama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kepercayaan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masing-masing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kelas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oabab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0209" y="3713162"/>
            <a:ext cx="218358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D :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&lt; 600W </a:t>
            </a:r>
            <a:r>
              <a:rPr lang="en-US" dirty="0" err="1" smtClean="0"/>
              <a:t>khususnya</a:t>
            </a:r>
            <a:r>
              <a:rPr lang="en-US" dirty="0" smtClean="0"/>
              <a:t> personal </a:t>
            </a:r>
            <a:r>
              <a:rPr lang="en-US" dirty="0" err="1" smtClean="0"/>
              <a:t>komputer</a:t>
            </a:r>
            <a:r>
              <a:rPr lang="en-US" dirty="0" smtClean="0"/>
              <a:t>, monitor, </a:t>
            </a:r>
            <a:r>
              <a:rPr lang="en-US" dirty="0" err="1" smtClean="0"/>
              <a:t>tv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maksimum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diizinkan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mA</a:t>
                      </a:r>
                      <a:r>
                        <a:rPr lang="en-US" dirty="0" smtClean="0"/>
                        <a:t>/W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harmonisa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diizinkan</a:t>
                      </a:r>
                      <a:r>
                        <a:rPr lang="en-US" dirty="0" smtClean="0"/>
                        <a:t> (A)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75&lt;P&lt;600W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P&gt;600W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0,77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0,296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15≤n≤39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3,85/n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2,25/n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an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1366838"/>
            <a:ext cx="17557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Demand)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Aliran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Flow)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Load Current)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Proteksi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gangguan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(Protection on Fault)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Cadangan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Power  Standby)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Uninterruptible power supply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(UPS)</a:t>
            </a:r>
          </a:p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Harmonik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(Harmonics)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Pentanahan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(Grounding)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Penangkal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(Lightning rod)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Kapasitor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bank ( Bank Capacitor)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Keselamatan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(Savings)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Harmonisa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Ganggunan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  <p:pic>
        <p:nvPicPr>
          <p:cNvPr id="5" name="Picture 4" descr="https://upload.wikimedia.org/wikipedia/id/8/8c/Harmonic_waves.jpg">
            <a:hlinkClick r:id="rId2"/>
          </p:cNvPr>
          <p:cNvPicPr/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971800"/>
            <a:ext cx="4114800" cy="243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133600" y="5486399"/>
            <a:ext cx="510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Gelombang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fundamental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gelombang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harmonisanya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17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Beban</a:t>
            </a:r>
            <a:r>
              <a:rPr lang="en-US" dirty="0" smtClean="0"/>
              <a:t> linier</a:t>
            </a:r>
          </a:p>
          <a:p>
            <a:r>
              <a:rPr lang="en-US" dirty="0" err="1" smtClean="0"/>
              <a:t>Beban</a:t>
            </a:r>
            <a:r>
              <a:rPr lang="en-US" dirty="0" smtClean="0"/>
              <a:t> non-linier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Beban</a:t>
            </a:r>
            <a:r>
              <a:rPr lang="en-US" dirty="0" smtClean="0"/>
              <a:t> linier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Beban</a:t>
            </a:r>
            <a:r>
              <a:rPr lang="en-US" dirty="0" smtClean="0"/>
              <a:t> linier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 yang linier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yang </a:t>
            </a: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sebanding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impedensi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Beban</a:t>
            </a:r>
            <a:r>
              <a:rPr lang="en-US" dirty="0" smtClean="0"/>
              <a:t> linier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tidakmemberikan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 yang  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 :Resistor (R).</a:t>
            </a:r>
          </a:p>
          <a:p>
            <a:pPr algn="just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Beban</a:t>
            </a:r>
            <a:r>
              <a:rPr lang="en-US" dirty="0" smtClean="0"/>
              <a:t> non-linier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Beban</a:t>
            </a:r>
            <a:r>
              <a:rPr lang="en-US" dirty="0" smtClean="0"/>
              <a:t> non linier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keluarannya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keluarannya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masukannya</a:t>
            </a:r>
            <a:r>
              <a:rPr lang="en-US" dirty="0" smtClean="0"/>
              <a:t> (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harmonik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Contohdaribeban-beban</a:t>
            </a:r>
            <a:r>
              <a:rPr lang="en-US" dirty="0" smtClean="0"/>
              <a:t> non-linear </a:t>
            </a:r>
            <a:r>
              <a:rPr lang="en-US" dirty="0" err="1" smtClean="0"/>
              <a:t>iniseperti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Variable speed drive</a:t>
            </a:r>
          </a:p>
          <a:p>
            <a:pPr lvl="1"/>
            <a:r>
              <a:rPr lang="en-US" dirty="0" smtClean="0"/>
              <a:t>UPS</a:t>
            </a:r>
          </a:p>
          <a:p>
            <a:pPr lvl="1"/>
            <a:r>
              <a:rPr lang="en-US" dirty="0" err="1" smtClean="0"/>
              <a:t>Komputer</a:t>
            </a:r>
            <a:endParaRPr lang="en-US" dirty="0" smtClean="0"/>
          </a:p>
          <a:p>
            <a:pPr lvl="1"/>
            <a:r>
              <a:rPr lang="en-US" dirty="0" smtClean="0"/>
              <a:t>Printer</a:t>
            </a:r>
          </a:p>
          <a:p>
            <a:pPr lvl="1"/>
            <a:r>
              <a:rPr lang="en-US" dirty="0" err="1" smtClean="0"/>
              <a:t>Televisi</a:t>
            </a:r>
            <a:endParaRPr lang="en-US" dirty="0" smtClean="0"/>
          </a:p>
          <a:p>
            <a:pPr lvl="1"/>
            <a:r>
              <a:rPr lang="en-US" dirty="0" smtClean="0"/>
              <a:t>Micro wave open</a:t>
            </a:r>
          </a:p>
          <a:p>
            <a:pPr lvl="1"/>
            <a:r>
              <a:rPr lang="en-US" dirty="0" err="1" smtClean="0"/>
              <a:t>Lampu</a:t>
            </a:r>
            <a:r>
              <a:rPr lang="en-US" dirty="0" smtClean="0"/>
              <a:t> fluorescent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ballast</a:t>
            </a:r>
          </a:p>
          <a:p>
            <a:pPr lvl="1"/>
            <a:r>
              <a:rPr lang="en-US" dirty="0" err="1" smtClean="0"/>
              <a:t>Tungku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busur</a:t>
            </a:r>
            <a:r>
              <a:rPr lang="en-US" dirty="0" smtClean="0"/>
              <a:t> (</a:t>
            </a:r>
            <a:r>
              <a:rPr lang="en-US" dirty="0" err="1" smtClean="0"/>
              <a:t>pengecoran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Las</a:t>
            </a:r>
          </a:p>
          <a:p>
            <a:pPr lvl="1"/>
            <a:r>
              <a:rPr lang="en-US" dirty="0" err="1" smtClean="0"/>
              <a:t>Inti</a:t>
            </a:r>
            <a:r>
              <a:rPr lang="en-US" dirty="0" smtClean="0"/>
              <a:t> magnet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trafo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mesin-mesin</a:t>
            </a:r>
            <a:r>
              <a:rPr lang="en-US" dirty="0" smtClean="0"/>
              <a:t> </a:t>
            </a:r>
            <a:r>
              <a:rPr lang="en-US" dirty="0" err="1" smtClean="0"/>
              <a:t>berputar</a:t>
            </a:r>
            <a:endParaRPr lang="en-US" dirty="0" smtClean="0"/>
          </a:p>
          <a:p>
            <a:pPr lvl="1"/>
            <a:r>
              <a:rPr lang="en-US" dirty="0" err="1" smtClean="0"/>
              <a:t>Mesin-mesin</a:t>
            </a:r>
            <a:r>
              <a:rPr lang="en-US" dirty="0" smtClean="0"/>
              <a:t> </a:t>
            </a:r>
            <a:r>
              <a:rPr lang="en-US" dirty="0" err="1" smtClean="0"/>
              <a:t>sinkron</a:t>
            </a:r>
            <a:endParaRPr lang="en-US" dirty="0" smtClean="0"/>
          </a:p>
          <a:p>
            <a:pPr lvl="1"/>
            <a:r>
              <a:rPr lang="en-US" dirty="0" smtClean="0"/>
              <a:t>Solid state switch</a:t>
            </a:r>
          </a:p>
          <a:p>
            <a:pPr lvl="1"/>
            <a:r>
              <a:rPr lang="en-US" dirty="0" smtClean="0"/>
              <a:t>High voltage DC </a:t>
            </a:r>
            <a:r>
              <a:rPr lang="en-US" dirty="0" err="1" smtClean="0"/>
              <a:t>transmisi</a:t>
            </a:r>
            <a:endParaRPr lang="en-US" dirty="0" smtClean="0"/>
          </a:p>
          <a:p>
            <a:pPr lvl="1"/>
            <a:r>
              <a:rPr lang="en-US" dirty="0" err="1" smtClean="0"/>
              <a:t>Photovoltaik</a:t>
            </a:r>
            <a:r>
              <a:rPr lang="en-US" dirty="0" smtClean="0"/>
              <a:t> invertors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Total Harmonic Distortion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Total Harmonic Distortion (THD)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prosentase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total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fundamentalnya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prosentase</a:t>
            </a:r>
            <a:r>
              <a:rPr lang="en-US" dirty="0" smtClean="0"/>
              <a:t> THD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harmonisa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Nilai</a:t>
            </a:r>
            <a:r>
              <a:rPr lang="en-US" dirty="0" smtClean="0"/>
              <a:t> THD yang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berkisar</a:t>
            </a:r>
            <a:r>
              <a:rPr lang="en-US" dirty="0" smtClean="0"/>
              <a:t> 5%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tegangan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fundamentalnya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Perencanaan Sistem Listrik untuk Industri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2270</TotalTime>
  <Words>926</Words>
  <Application>Microsoft Office PowerPoint</Application>
  <PresentationFormat>On-screen Show (4:3)</PresentationFormat>
  <Paragraphs>206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Perencanaan Sistem Listrik untuk Industri TEL 12072</vt:lpstr>
      <vt:lpstr>Mari kita berdoa menurut agama dan kepercayaan masing-masing sebelum kelas dimulai.</vt:lpstr>
      <vt:lpstr>Agenda</vt:lpstr>
      <vt:lpstr>Harmonisa</vt:lpstr>
      <vt:lpstr>Beban</vt:lpstr>
      <vt:lpstr>Beban linier</vt:lpstr>
      <vt:lpstr>Beban non-linier</vt:lpstr>
      <vt:lpstr>PowerPoint Presentation</vt:lpstr>
      <vt:lpstr>Total Harmonic Distortion</vt:lpstr>
      <vt:lpstr>PowerPoint Presentation</vt:lpstr>
      <vt:lpstr>Monitoring</vt:lpstr>
      <vt:lpstr>Penyebab</vt:lpstr>
      <vt:lpstr>Akibat</vt:lpstr>
      <vt:lpstr>Penanganan</vt:lpstr>
      <vt:lpstr>Standar Distorsi Harmonisa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coming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Elektronika Daya ‘Power Electronic”</dc:title>
  <dc:creator>windows</dc:creator>
  <cp:lastModifiedBy>Windows User</cp:lastModifiedBy>
  <cp:revision>274</cp:revision>
  <cp:lastPrinted>2019-07-03T03:57:49Z</cp:lastPrinted>
  <dcterms:created xsi:type="dcterms:W3CDTF">2018-02-07T14:50:42Z</dcterms:created>
  <dcterms:modified xsi:type="dcterms:W3CDTF">2019-07-03T03:57:52Z</dcterms:modified>
</cp:coreProperties>
</file>