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98" r:id="rId2"/>
    <p:sldId id="299" r:id="rId3"/>
    <p:sldId id="302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3" r:id="rId20"/>
    <p:sldId id="321" r:id="rId21"/>
    <p:sldId id="322" r:id="rId22"/>
    <p:sldId id="325" r:id="rId23"/>
    <p:sldId id="326" r:id="rId24"/>
    <p:sldId id="330" r:id="rId25"/>
    <p:sldId id="331" r:id="rId26"/>
    <p:sldId id="332" r:id="rId27"/>
    <p:sldId id="327" r:id="rId28"/>
    <p:sldId id="334" r:id="rId29"/>
    <p:sldId id="335" r:id="rId30"/>
    <p:sldId id="336" r:id="rId31"/>
    <p:sldId id="337" r:id="rId32"/>
    <p:sldId id="328" r:id="rId33"/>
    <p:sldId id="333" r:id="rId34"/>
    <p:sldId id="304" r:id="rId35"/>
    <p:sldId id="338" r:id="rId36"/>
    <p:sldId id="353" r:id="rId37"/>
    <p:sldId id="354" r:id="rId38"/>
    <p:sldId id="340" r:id="rId39"/>
    <p:sldId id="355" r:id="rId40"/>
    <p:sldId id="339" r:id="rId41"/>
    <p:sldId id="352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</p:sldIdLst>
  <p:sldSz cx="9144000" cy="6858000" type="screen4x3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93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D89B1-7E90-4A3F-A631-1ADB95AD7A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3525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B6883-228B-41F6-ADB7-4F06F771F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89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6883-228B-41F6-ADB7-4F06F771FE9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2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6883-228B-41F6-ADB7-4F06F771FE9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6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64A0-EC1A-4E95-80EA-4AC084A4329A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9B12-3C5E-4773-A328-9D7D0DAA2F57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A10-B357-4C93-A4D2-1E39007908D0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6466-AD42-42BE-85D2-C3772C215AB3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50E-F211-4D08-95BD-9F2D18D41DD9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FA67-D944-4C5E-9CF9-6ACCEA1FD7E7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A62E-7757-4DB8-81DC-447E42115524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632-01FB-4318-8EEF-7E5AE2F6EAB5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010E-ABCD-4F96-ACA9-1E3C4FDB15D2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140-49E4-4194-873B-42DBBE17A58F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33E4-4A77-4BDD-A322-8118AF0941C1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E2008-24C6-4667-8D93-395156767953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izanadin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image" Target="../media/image7.png"/><Relationship Id="rId4" Type="http://schemas.openxmlformats.org/officeDocument/2006/relationships/slide" Target="slide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TEL 12072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Oleh</a:t>
            </a:r>
            <a:endParaRPr lang="en-US" dirty="0" smtClean="0"/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Dina </a:t>
            </a:r>
            <a:r>
              <a:rPr lang="en-US" dirty="0" err="1" smtClean="0"/>
              <a:t>Maizana</a:t>
            </a:r>
            <a:r>
              <a:rPr lang="en-US" dirty="0" smtClean="0"/>
              <a:t> MT</a:t>
            </a:r>
          </a:p>
          <a:p>
            <a:r>
              <a:rPr lang="en-US" dirty="0" smtClean="0">
                <a:hlinkClick r:id="rId3"/>
              </a:rPr>
              <a:t>maizanadina@gmail.com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-2811780" y="2827021"/>
            <a:ext cx="676656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3"/>
                </a:solidFill>
              </a:rPr>
              <a:t>Universitas</a:t>
            </a:r>
            <a:r>
              <a:rPr lang="en-US" sz="2800" b="1" dirty="0">
                <a:ln/>
                <a:solidFill>
                  <a:schemeClr val="accent3"/>
                </a:solidFill>
              </a:rPr>
              <a:t> Medan Area</a:t>
            </a:r>
          </a:p>
          <a:p>
            <a:pPr algn="ctr"/>
            <a:r>
              <a:rPr lang="en-US" sz="2800" b="1" dirty="0" err="1">
                <a:ln/>
                <a:solidFill>
                  <a:schemeClr val="accent3"/>
                </a:solidFill>
              </a:rPr>
              <a:t>Fakultas</a:t>
            </a:r>
            <a:r>
              <a:rPr lang="en-US" sz="2800" b="1" dirty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Teknik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mengisolasi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trafo</a:t>
            </a:r>
            <a:r>
              <a:rPr lang="en-US" dirty="0" smtClean="0"/>
              <a:t> </a:t>
            </a:r>
            <a:r>
              <a:rPr lang="en-US" dirty="0" err="1" smtClean="0"/>
              <a:t>ketanah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penghantar</a:t>
            </a:r>
            <a:r>
              <a:rPr lang="en-US" dirty="0" smtClean="0"/>
              <a:t> </a:t>
            </a:r>
            <a:r>
              <a:rPr lang="en-US" dirty="0" err="1" smtClean="0"/>
              <a:t>petir</a:t>
            </a:r>
            <a:r>
              <a:rPr lang="en-US" dirty="0" smtClean="0"/>
              <a:t>.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berkisar</a:t>
            </a:r>
            <a:r>
              <a:rPr lang="en-US" dirty="0" smtClean="0"/>
              <a:t> 10 Ohm</a:t>
            </a:r>
          </a:p>
          <a:p>
            <a:r>
              <a:rPr lang="en-US" dirty="0" err="1" smtClean="0"/>
              <a:t>Pentanahan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Bervariasi</a:t>
            </a:r>
            <a:r>
              <a:rPr lang="en-US" dirty="0" smtClean="0"/>
              <a:t> di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, 1,3,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5 Ohm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komleks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Stasiun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1 Ohm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26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pemasangan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8382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en-US" sz="1600"/>
              <a:t>Single Rod</a:t>
            </a:r>
          </a:p>
          <a:p>
            <a:pPr marL="342900" indent="-342900" eaLnBrk="0" hangingPunct="0"/>
            <a:endParaRPr lang="en-US" sz="160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2676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048000"/>
            <a:ext cx="2743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dirty="0"/>
              <a:t>e.g..  Lot-1 : Used in resettlement sites,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62600" y="838200"/>
            <a:ext cx="1712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2.  Multiple Rods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143000"/>
            <a:ext cx="2647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86400" y="3048000"/>
            <a:ext cx="2743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e.g..  Lot-2 : Powerhouse  ground level at </a:t>
            </a:r>
            <a:r>
              <a:rPr lang="en-US" sz="1100">
                <a:hlinkClick r:id="rId4" action="ppaction://hlinksldjump"/>
              </a:rPr>
              <a:t>E.L. 682</a:t>
            </a:r>
            <a:endParaRPr lang="en-US" sz="110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962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38800" y="3657600"/>
            <a:ext cx="1976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4.  Conductor mesh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6400" y="5919788"/>
            <a:ext cx="31242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e.g. 1).  Lot-2 : At each floor of power house there is a conductor mesh/grid</a:t>
            </a:r>
          </a:p>
          <a:p>
            <a:pPr eaLnBrk="0" hangingPunct="0"/>
            <a:r>
              <a:rPr lang="en-US" sz="1100"/>
              <a:t>       2).  Lot-2 : On the </a:t>
            </a:r>
            <a:r>
              <a:rPr lang="en-US" sz="1100">
                <a:hlinkClick r:id="rId6" action="ppaction://hlinksldjump"/>
              </a:rPr>
              <a:t>Dam surface </a:t>
            </a:r>
            <a:r>
              <a:rPr lang="en-US" sz="1100"/>
              <a:t>there is a conductor mesh buried </a:t>
            </a:r>
          </a:p>
          <a:p>
            <a:pPr eaLnBrk="0" hangingPunct="0"/>
            <a:r>
              <a:rPr lang="en-US" sz="1100"/>
              <a:t>	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3657600"/>
            <a:ext cx="1770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3.  Copper Plates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3962400"/>
            <a:ext cx="2667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943600"/>
            <a:ext cx="2743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e.g..  Lot-2 : 18 pieces of copper plates are embedded under 6m of </a:t>
            </a:r>
            <a:r>
              <a:rPr lang="en-US" sz="1100">
                <a:hlinkClick r:id="rId8" action="ppaction://hlinksldjump"/>
              </a:rPr>
              <a:t>Switchyard surface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8837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lumpang</a:t>
            </a:r>
            <a:r>
              <a:rPr lang="en-US" dirty="0" smtClean="0"/>
              <a:t> </a:t>
            </a:r>
            <a:r>
              <a:rPr lang="en-US" dirty="0" err="1" smtClean="0"/>
              <a:t>konsentris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7102" y="1524000"/>
            <a:ext cx="507209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00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lumpang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,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,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Tahanan </a:t>
                </a:r>
                <a:r>
                  <a:rPr lang="en-US" dirty="0" err="1" smtClean="0"/>
                  <a:t>tanah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R = </a:t>
                </a:r>
                <a:r>
                  <a:rPr lang="en-US" dirty="0" err="1" smtClean="0"/>
                  <a:t>tahanan</a:t>
                </a:r>
                <a:r>
                  <a:rPr lang="en-US" dirty="0" smtClean="0"/>
                  <a:t>; L = </a:t>
                </a:r>
                <a:r>
                  <a:rPr lang="en-US" dirty="0" err="1" smtClean="0"/>
                  <a:t>panjang</a:t>
                </a:r>
                <a:r>
                  <a:rPr lang="en-US" dirty="0" smtClean="0"/>
                  <a:t>; A = </a:t>
                </a:r>
                <a:r>
                  <a:rPr lang="en-US" dirty="0" err="1" smtClean="0"/>
                  <a:t>luas</a:t>
                </a:r>
                <a:r>
                  <a:rPr lang="en-US" dirty="0" smtClean="0"/>
                  <a:t> ; </a:t>
                </a:r>
                <a:r>
                  <a:rPr lang="en-US" dirty="0" smtClean="0">
                    <a:sym typeface="Symbol"/>
                  </a:rPr>
                  <a:t> = </a:t>
                </a:r>
                <a:r>
                  <a:rPr lang="en-US" dirty="0" err="1" smtClean="0">
                    <a:sym typeface="Symbol"/>
                  </a:rPr>
                  <a:t>permitivitas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tanah</a:t>
                </a:r>
                <a:r>
                  <a:rPr lang="en-US" dirty="0" smtClean="0">
                    <a:sym typeface="Symbol"/>
                  </a:rPr>
                  <a:t>.</a:t>
                </a:r>
              </a:p>
              <a:p>
                <a:r>
                  <a:rPr lang="en-US" dirty="0" err="1" smtClean="0">
                    <a:sym typeface="Symbol"/>
                  </a:rPr>
                  <a:t>Atau</a:t>
                </a:r>
                <a:endParaRPr lang="en-US" dirty="0" smtClean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𝑡𝑎h𝑎𝑛𝑎𝑛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𝑡𝑎𝑛𝑎h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𝑡𝑒𝑏𝑎𝑙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𝑘𝑒𝑙𝑜𝑚𝑝𝑎𝑛𝑔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𝑙𝑢𝑎𝑠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𝑝𝑒𝑟𝑚𝑢𝑘𝑎𝑎𝑛</m:t>
                        </m:r>
                      </m:den>
                    </m:f>
                  </m:oMath>
                </a14:m>
                <a:endParaRPr lang="en-US" dirty="0" smtClean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5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Dengan</a:t>
            </a:r>
            <a:r>
              <a:rPr lang="en-US" dirty="0" smtClean="0"/>
              <a:t> kata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2,5m).</a:t>
            </a:r>
          </a:p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r>
              <a:rPr lang="en-US" dirty="0" smtClean="0"/>
              <a:t> 2m,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r>
              <a:rPr lang="en-US" dirty="0" smtClean="0"/>
              <a:t>, 80 </a:t>
            </a:r>
            <a:r>
              <a:rPr lang="en-US" dirty="0" err="1" smtClean="0"/>
              <a:t>ke</a:t>
            </a:r>
            <a:r>
              <a:rPr lang="en-US" dirty="0" smtClean="0"/>
              <a:t> 90%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2,5 </a:t>
            </a:r>
            <a:r>
              <a:rPr lang="en-US" dirty="0" err="1" smtClean="0"/>
              <a:t>ke</a:t>
            </a:r>
            <a:r>
              <a:rPr lang="en-US" dirty="0" smtClean="0"/>
              <a:t> 3m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50112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0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523" y="1447800"/>
            <a:ext cx="7010677" cy="455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72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𝑙𝑛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 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Dimana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Tahanan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tanah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Symbol"/>
                  </a:rPr>
                  <a:t>m</a:t>
                </a:r>
              </a:p>
              <a:p>
                <a:pPr lvl="1"/>
                <a:r>
                  <a:rPr lang="en-US" i="1" dirty="0" smtClean="0">
                    <a:sym typeface="Symbol"/>
                  </a:rPr>
                  <a:t>L</a:t>
                </a:r>
                <a:r>
                  <a:rPr lang="en-US" dirty="0" smtClean="0">
                    <a:sym typeface="Symbol"/>
                  </a:rPr>
                  <a:t> = </a:t>
                </a:r>
                <a:r>
                  <a:rPr lang="en-US" dirty="0" err="1" smtClean="0">
                    <a:sym typeface="Symbol"/>
                  </a:rPr>
                  <a:t>panjang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elektroda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terpasang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dalam</a:t>
                </a:r>
                <a:r>
                  <a:rPr lang="en-US" dirty="0" smtClean="0">
                    <a:sym typeface="Symbol"/>
                  </a:rPr>
                  <a:t> m</a:t>
                </a:r>
              </a:p>
              <a:p>
                <a:pPr lvl="1"/>
                <a:r>
                  <a:rPr lang="en-US" i="1" dirty="0" smtClean="0">
                    <a:sym typeface="Symbol"/>
                  </a:rPr>
                  <a:t>a</a:t>
                </a:r>
                <a:r>
                  <a:rPr lang="en-US" dirty="0" smtClean="0">
                    <a:sym typeface="Symbol"/>
                  </a:rPr>
                  <a:t>’ = </a:t>
                </a:r>
                <a:r>
                  <a:rPr lang="en-US" dirty="0" err="1" smtClean="0">
                    <a:sym typeface="Symbol"/>
                  </a:rPr>
                  <a:t>jarak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ekivalen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elektroda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pada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permukaan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dalam</a:t>
                </a:r>
                <a:r>
                  <a:rPr lang="en-US" dirty="0" smtClean="0">
                    <a:sym typeface="Symbol"/>
                  </a:rPr>
                  <a:t> m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4495800"/>
            <a:ext cx="882967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762000" y="1633538"/>
            <a:ext cx="2971800" cy="233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9351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berdoa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menurut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kepercayaan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masing-masing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sebelum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kelas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dimulai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4899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dimulai</a:t>
            </a:r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oabab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0209" y="3713162"/>
            <a:ext cx="2183582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Pentanahan</a:t>
            </a:r>
            <a:r>
              <a:rPr lang="en-US" dirty="0" smtClean="0"/>
              <a:t> plat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Pendekatan </a:t>
                </a:r>
                <a:r>
                  <a:rPr lang="en-US" dirty="0" err="1" smtClean="0"/>
                  <a:t>tahanan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tanah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tanah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seragam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ditunjukkan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Symbol"/>
                  </a:rPr>
                  <a:t>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850" y="4359275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MY" sz="2400"/>
              <a:t>where     p = resistivity of soil, considered uniform in D m.</a:t>
            </a:r>
          </a:p>
          <a:p>
            <a:r>
              <a:rPr lang="en-MY" sz="2400"/>
              <a:t>	    A = area of each side of the plate in m ~.</a:t>
            </a:r>
          </a:p>
        </p:txBody>
      </p:sp>
    </p:spTree>
    <p:extLst>
      <p:ext uri="{BB962C8B-B14F-4D97-AF65-F5344CB8AC3E}">
        <p14:creationId xmlns:p14="http://schemas.microsoft.com/office/powerpoint/2010/main" val="27341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endParaRPr lang="en-US" dirty="0" smtClean="0"/>
          </a:p>
          <a:p>
            <a:pPr lvl="1" algn="just"/>
            <a:r>
              <a:rPr lang="en-US" dirty="0" err="1" smtClean="0"/>
              <a:t>Metode</a:t>
            </a:r>
            <a:r>
              <a:rPr lang="en-US" dirty="0" smtClean="0"/>
              <a:t> 3 </a:t>
            </a:r>
            <a:r>
              <a:rPr lang="en-US" dirty="0" err="1" smtClean="0"/>
              <a:t>titik</a:t>
            </a:r>
            <a:r>
              <a:rPr lang="en-US" dirty="0" smtClean="0"/>
              <a:t>,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P(</a:t>
            </a:r>
            <a:r>
              <a:rPr lang="en-US" dirty="0" err="1" smtClean="0"/>
              <a:t>potensial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C (</a:t>
            </a:r>
            <a:r>
              <a:rPr lang="en-US" dirty="0" err="1" smtClean="0"/>
              <a:t>Arus</a:t>
            </a:r>
            <a:r>
              <a:rPr lang="en-US" dirty="0" smtClean="0"/>
              <a:t>). </a:t>
            </a:r>
          </a:p>
          <a:p>
            <a:pPr lvl="1" algn="just"/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bolak-balik</a:t>
            </a:r>
            <a:r>
              <a:rPr lang="en-US" dirty="0" smtClean="0"/>
              <a:t> (I) </a:t>
            </a:r>
            <a:r>
              <a:rPr lang="en-US" dirty="0" err="1" smtClean="0"/>
              <a:t>dilewatkan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, P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perantaraan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</a:p>
          <a:p>
            <a:pPr lvl="1" algn="just"/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Ohm: R =V/I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25"/>
            <a:ext cx="73056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93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76400"/>
            <a:ext cx="7115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10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21043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6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0010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14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4414" y="685800"/>
            <a:ext cx="685804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8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6088" y="1541164"/>
            <a:ext cx="7731823" cy="464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5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Wenner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Metode</a:t>
            </a:r>
            <a:r>
              <a:rPr lang="en-US" dirty="0" smtClean="0"/>
              <a:t> 4 </a:t>
            </a:r>
            <a:r>
              <a:rPr lang="en-US" dirty="0" err="1" smtClean="0"/>
              <a:t>titik</a:t>
            </a:r>
            <a:r>
              <a:rPr lang="en-US" dirty="0" smtClean="0"/>
              <a:t>,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.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 generator </a:t>
            </a:r>
            <a:r>
              <a:rPr lang="en-US" dirty="0" err="1" smtClean="0"/>
              <a:t>dilewatkan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.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(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)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20713"/>
            <a:ext cx="7246938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95288" y="57340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Soil resistivity measurement using 4 point method</a:t>
            </a:r>
            <a:endParaRPr lang="en-MY" sz="2400" b="1"/>
          </a:p>
        </p:txBody>
      </p:sp>
    </p:spTree>
    <p:extLst>
      <p:ext uri="{BB962C8B-B14F-4D97-AF65-F5344CB8AC3E}">
        <p14:creationId xmlns:p14="http://schemas.microsoft.com/office/powerpoint/2010/main" val="252609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Kebutuhan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(Power Demand)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(Power Flow)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Load Current)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Proteksi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gangguan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(Protection on Fault)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Power  Standby)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Uninterruptible power supply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(UPS)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(Harmonics)</a:t>
            </a: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Pentanahan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(Grounding)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Penangkal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(Lightning rod)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Kapasitor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bank ( Bank Capacitor)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Keselamatan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(Savings)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35342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 err="1" smtClean="0"/>
              <a:t>Dimana</a:t>
            </a:r>
            <a:r>
              <a:rPr lang="en-US" sz="2400" dirty="0" smtClean="0"/>
              <a:t> : A </a:t>
            </a:r>
            <a:r>
              <a:rPr lang="en-US" sz="2400" dirty="0"/>
              <a:t>=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elektoda,cm</a:t>
            </a:r>
            <a:endParaRPr lang="en-US" sz="2400" dirty="0"/>
          </a:p>
          <a:p>
            <a:r>
              <a:rPr lang="en-US" sz="2400" dirty="0"/>
              <a:t>            B = </a:t>
            </a:r>
            <a:r>
              <a:rPr lang="en-US" sz="2400" dirty="0" err="1" smtClean="0"/>
              <a:t>kedalaman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elektroda</a:t>
            </a:r>
            <a:r>
              <a:rPr lang="en-US" sz="2400" dirty="0" smtClean="0"/>
              <a:t>, cm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/>
              <a:t>A &gt; 20 B, </a:t>
            </a:r>
            <a:r>
              <a:rPr lang="en-US" sz="2400" dirty="0" err="1" smtClean="0"/>
              <a:t>rumus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: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tahanan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pentanahan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kedalaman</a:t>
            </a:r>
            <a:r>
              <a:rPr lang="en-US" sz="2400" dirty="0" smtClean="0"/>
              <a:t> </a:t>
            </a:r>
            <a:r>
              <a:rPr lang="en-US" sz="2400" dirty="0" err="1" smtClean="0"/>
              <a:t>ekivalen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elektroda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412875"/>
            <a:ext cx="4505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3132138" y="4365625"/>
            <a:ext cx="27606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868863"/>
            <a:ext cx="2559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8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04813"/>
            <a:ext cx="5253038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23850" y="4365625"/>
            <a:ext cx="84248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/>
              <a:t>Tingkat </a:t>
            </a:r>
            <a:r>
              <a:rPr lang="en-US" sz="2400" dirty="0" err="1" smtClean="0"/>
              <a:t>tahanan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signifikan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yang lain. </a:t>
            </a:r>
            <a:r>
              <a:rPr lang="en-US" sz="2400" dirty="0" err="1" smtClean="0"/>
              <a:t>Tahanan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err="1" smtClean="0"/>
              <a:t>tunggal</a:t>
            </a:r>
            <a:r>
              <a:rPr lang="en-US" sz="2400" dirty="0" smtClean="0"/>
              <a:t> </a:t>
            </a:r>
            <a:r>
              <a:rPr lang="en-US" sz="2400" dirty="0" err="1" smtClean="0"/>
              <a:t>diukur</a:t>
            </a:r>
            <a:r>
              <a:rPr lang="en-US" sz="2400" dirty="0" smtClean="0"/>
              <a:t> 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cukup</a:t>
            </a:r>
            <a:r>
              <a:rPr lang="en-US" sz="2400" dirty="0" smtClean="0"/>
              <a:t> .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survey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sebenarnya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7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Kandungan</a:t>
            </a:r>
            <a:r>
              <a:rPr lang="en-US" dirty="0" smtClean="0"/>
              <a:t> air</a:t>
            </a:r>
          </a:p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dirty="0" smtClean="0"/>
          </a:p>
          <a:p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endParaRPr lang="en-US" dirty="0" smtClean="0"/>
          </a:p>
          <a:p>
            <a:r>
              <a:rPr lang="en-US" dirty="0" err="1" smtClean="0"/>
              <a:t>Suhu</a:t>
            </a:r>
            <a:endParaRPr lang="en-US" dirty="0" smtClean="0"/>
          </a:p>
          <a:p>
            <a:r>
              <a:rPr lang="en-US" dirty="0" err="1" smtClean="0"/>
              <a:t>cuaca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1000" y="152400"/>
            <a:ext cx="8229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dirty="0">
                <a:latin typeface="Footlight MT Light" pitchFamily="18" charset="0"/>
              </a:rPr>
              <a:t>	                        </a:t>
            </a:r>
            <a:r>
              <a:rPr lang="en-US" sz="2400" dirty="0" err="1" smtClean="0">
                <a:latin typeface="Footlight MT Light" pitchFamily="18" charset="0"/>
              </a:rPr>
              <a:t>Tahanan</a:t>
            </a:r>
            <a:r>
              <a:rPr lang="en-US" sz="2400" dirty="0" smtClean="0">
                <a:latin typeface="Footlight MT Light" pitchFamily="18" charset="0"/>
              </a:rPr>
              <a:t> </a:t>
            </a:r>
            <a:r>
              <a:rPr lang="en-US" sz="2400" dirty="0" err="1" smtClean="0">
                <a:latin typeface="Footlight MT Light" pitchFamily="18" charset="0"/>
              </a:rPr>
              <a:t>tanah</a:t>
            </a:r>
            <a:r>
              <a:rPr lang="en-US" sz="2400" dirty="0" smtClean="0">
                <a:latin typeface="Footlight MT Light" pitchFamily="18" charset="0"/>
              </a:rPr>
              <a:t> </a:t>
            </a:r>
            <a:r>
              <a:rPr lang="en-US" sz="2400" dirty="0" err="1" smtClean="0">
                <a:latin typeface="Footlight MT Light" pitchFamily="18" charset="0"/>
              </a:rPr>
              <a:t>bergantung</a:t>
            </a:r>
            <a:r>
              <a:rPr lang="en-US" sz="2400" dirty="0" smtClean="0">
                <a:latin typeface="Footlight MT Light" pitchFamily="18" charset="0"/>
              </a:rPr>
              <a:t> </a:t>
            </a:r>
            <a:r>
              <a:rPr lang="en-US" sz="2400" dirty="0" err="1" smtClean="0">
                <a:latin typeface="Footlight MT Light" pitchFamily="18" charset="0"/>
              </a:rPr>
              <a:t>dengan</a:t>
            </a:r>
            <a:r>
              <a:rPr lang="en-US" sz="2400" b="1" dirty="0">
                <a:latin typeface="Footlight MT Light" pitchFamily="18" charset="0"/>
              </a:rPr>
              <a:t>	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US" sz="2000" dirty="0">
                <a:latin typeface="Footlight MT Light" pitchFamily="18" charset="0"/>
              </a:rPr>
              <a:t>      </a:t>
            </a:r>
            <a:r>
              <a:rPr lang="en-US" sz="1600" dirty="0" err="1" smtClean="0">
                <a:latin typeface="Footlight MT Light" pitchFamily="18" charset="0"/>
              </a:rPr>
              <a:t>tipe</a:t>
            </a:r>
            <a:r>
              <a:rPr lang="en-US" sz="1600" dirty="0" smtClean="0">
                <a:latin typeface="Footlight MT Light" pitchFamily="18" charset="0"/>
              </a:rPr>
              <a:t> </a:t>
            </a:r>
            <a:r>
              <a:rPr lang="en-US" sz="1600" dirty="0" err="1" smtClean="0">
                <a:latin typeface="Footlight MT Light" pitchFamily="18" charset="0"/>
              </a:rPr>
              <a:t>tanah</a:t>
            </a:r>
            <a:r>
              <a:rPr lang="en-US" sz="1600" dirty="0">
                <a:latin typeface="Footlight MT Light" pitchFamily="18" charset="0"/>
              </a:rPr>
              <a:t>	</a:t>
            </a:r>
          </a:p>
        </p:txBody>
      </p:sp>
      <p:graphicFrame>
        <p:nvGraphicFramePr>
          <p:cNvPr id="20533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7200" y="990600"/>
          <a:ext cx="1905000" cy="1645920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</a:tblGrid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Soil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Resistivity (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m)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Marshy ground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Sandy gravel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300-500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648" name="Group 168"/>
          <p:cNvGraphicFramePr>
            <a:graphicFrameLocks noGrp="1"/>
          </p:cNvGraphicFramePr>
          <p:nvPr/>
        </p:nvGraphicFramePr>
        <p:xfrm>
          <a:off x="6553200" y="1600200"/>
          <a:ext cx="1905000" cy="2633472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</a:tblGrid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Moisture% by 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Resistivity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Sandy loam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4" name="Rectangle 144"/>
          <p:cNvSpPr>
            <a:spLocks noChangeArrowheads="1"/>
          </p:cNvSpPr>
          <p:nvPr/>
        </p:nvSpPr>
        <p:spPr bwMode="auto">
          <a:xfrm>
            <a:off x="6629400" y="914400"/>
            <a:ext cx="1924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Footlight MT Light" pitchFamily="18" charset="0"/>
              </a:rPr>
              <a:t>Kandungan</a:t>
            </a:r>
            <a:r>
              <a:rPr lang="en-US" dirty="0" smtClean="0">
                <a:latin typeface="Footlight MT Light" pitchFamily="18" charset="0"/>
              </a:rPr>
              <a:t> </a:t>
            </a:r>
            <a:r>
              <a:rPr lang="en-US" dirty="0" err="1" smtClean="0">
                <a:latin typeface="Footlight MT Light" pitchFamily="18" charset="0"/>
              </a:rPr>
              <a:t>kelembapan</a:t>
            </a:r>
            <a:endParaRPr lang="en-US" sz="1600" dirty="0">
              <a:latin typeface="Footlight MT Light" pitchFamily="18" charset="0"/>
            </a:endParaRPr>
          </a:p>
        </p:txBody>
      </p:sp>
      <p:sp>
        <p:nvSpPr>
          <p:cNvPr id="26675" name="Text Box 169"/>
          <p:cNvSpPr txBox="1">
            <a:spLocks noChangeArrowheads="1"/>
          </p:cNvSpPr>
          <p:nvPr/>
        </p:nvSpPr>
        <p:spPr bwMode="auto">
          <a:xfrm>
            <a:off x="5943600" y="4343400"/>
            <a:ext cx="2971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latin typeface="Footlight MT Light" pitchFamily="18" charset="0"/>
              </a:rPr>
              <a:t>The earth electrode should be installed deep enough to reach the water table or permanent moisture level</a:t>
            </a:r>
          </a:p>
        </p:txBody>
      </p:sp>
      <p:graphicFrame>
        <p:nvGraphicFramePr>
          <p:cNvPr id="20704" name="Group 224"/>
          <p:cNvGraphicFramePr>
            <a:graphicFrameLocks noGrp="1"/>
          </p:cNvGraphicFramePr>
          <p:nvPr/>
        </p:nvGraphicFramePr>
        <p:xfrm>
          <a:off x="3657600" y="2057400"/>
          <a:ext cx="1905000" cy="2468880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</a:tblGrid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Added salt % by wt of moisture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Resistivity (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m)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2" name="Text Box 205"/>
          <p:cNvSpPr txBox="1">
            <a:spLocks noChangeArrowheads="1"/>
          </p:cNvSpPr>
          <p:nvPr/>
        </p:nvSpPr>
        <p:spPr bwMode="auto">
          <a:xfrm>
            <a:off x="3276600" y="1143000"/>
            <a:ext cx="2743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latin typeface="Footlight MT Light" pitchFamily="18" charset="0"/>
              </a:rPr>
              <a:t>E.g. Effect of salt on resistivity for sandy loam (15.2 % moisture)</a:t>
            </a:r>
          </a:p>
        </p:txBody>
      </p:sp>
      <p:sp>
        <p:nvSpPr>
          <p:cNvPr id="26703" name="Text Box 225"/>
          <p:cNvSpPr txBox="1">
            <a:spLocks noChangeArrowheads="1"/>
          </p:cNvSpPr>
          <p:nvPr/>
        </p:nvSpPr>
        <p:spPr bwMode="auto">
          <a:xfrm>
            <a:off x="3505200" y="45720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err="1" smtClean="0">
                <a:latin typeface="Footlight MT Light" pitchFamily="18" charset="0"/>
              </a:rPr>
              <a:t>Garam</a:t>
            </a:r>
            <a:r>
              <a:rPr lang="en-US" sz="1600" dirty="0" smtClean="0">
                <a:latin typeface="Footlight MT Light" pitchFamily="18" charset="0"/>
              </a:rPr>
              <a:t> </a:t>
            </a:r>
            <a:r>
              <a:rPr lang="en-US" sz="1600" dirty="0" err="1" smtClean="0">
                <a:latin typeface="Footlight MT Light" pitchFamily="18" charset="0"/>
              </a:rPr>
              <a:t>tidak</a:t>
            </a:r>
            <a:r>
              <a:rPr lang="en-US" sz="1600" dirty="0" smtClean="0">
                <a:latin typeface="Footlight MT Light" pitchFamily="18" charset="0"/>
              </a:rPr>
              <a:t> di </a:t>
            </a:r>
            <a:r>
              <a:rPr lang="en-US" sz="1600" dirty="0" err="1" smtClean="0">
                <a:latin typeface="Footlight MT Light" pitchFamily="18" charset="0"/>
              </a:rPr>
              <a:t>rekomendasikan</a:t>
            </a:r>
            <a:r>
              <a:rPr lang="en-US" sz="1600" dirty="0" smtClean="0">
                <a:latin typeface="Footlight MT Light" pitchFamily="18" charset="0"/>
              </a:rPr>
              <a:t> </a:t>
            </a:r>
            <a:r>
              <a:rPr lang="en-US" sz="1600" dirty="0" err="1" smtClean="0">
                <a:latin typeface="Footlight MT Light" pitchFamily="18" charset="0"/>
              </a:rPr>
              <a:t>karena</a:t>
            </a:r>
            <a:r>
              <a:rPr lang="en-US" sz="1600" dirty="0" smtClean="0">
                <a:latin typeface="Footlight MT Light" pitchFamily="18" charset="0"/>
              </a:rPr>
              <a:t> karat</a:t>
            </a:r>
            <a:endParaRPr lang="en-US" sz="1600" dirty="0">
              <a:latin typeface="Footlight MT Light" pitchFamily="18" charset="0"/>
            </a:endParaRPr>
          </a:p>
        </p:txBody>
      </p:sp>
      <p:graphicFrame>
        <p:nvGraphicFramePr>
          <p:cNvPr id="20779" name="Group 299"/>
          <p:cNvGraphicFramePr>
            <a:graphicFrameLocks noGrp="1"/>
          </p:cNvGraphicFramePr>
          <p:nvPr/>
        </p:nvGraphicFramePr>
        <p:xfrm>
          <a:off x="914400" y="4114800"/>
          <a:ext cx="1905000" cy="2359152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cs typeface="Arial" charset="0"/>
                        </a:rPr>
                        <a:t>(ºC)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Resistivity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30" name="Text Box 285"/>
          <p:cNvSpPr txBox="1">
            <a:spLocks noChangeArrowheads="1"/>
          </p:cNvSpPr>
          <p:nvPr/>
        </p:nvSpPr>
        <p:spPr bwMode="auto">
          <a:xfrm>
            <a:off x="914400" y="2971800"/>
            <a:ext cx="1148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err="1" smtClean="0">
                <a:latin typeface="Footlight MT Light" pitchFamily="18" charset="0"/>
              </a:rPr>
              <a:t>Suhu</a:t>
            </a:r>
            <a:r>
              <a:rPr lang="en-US" sz="1600" dirty="0" smtClean="0">
                <a:latin typeface="Footlight MT Light" pitchFamily="18" charset="0"/>
              </a:rPr>
              <a:t> </a:t>
            </a:r>
            <a:r>
              <a:rPr lang="en-US" sz="1600" dirty="0" err="1" smtClean="0">
                <a:latin typeface="Footlight MT Light" pitchFamily="18" charset="0"/>
              </a:rPr>
              <a:t>tanah</a:t>
            </a:r>
            <a:endParaRPr lang="en-US" sz="1600" dirty="0">
              <a:latin typeface="Footlight MT Light" pitchFamily="18" charset="0"/>
            </a:endParaRPr>
          </a:p>
        </p:txBody>
      </p:sp>
      <p:sp>
        <p:nvSpPr>
          <p:cNvPr id="26731" name="Text Box 286"/>
          <p:cNvSpPr txBox="1">
            <a:spLocks noChangeArrowheads="1"/>
          </p:cNvSpPr>
          <p:nvPr/>
        </p:nvSpPr>
        <p:spPr bwMode="auto">
          <a:xfrm>
            <a:off x="457200" y="3200400"/>
            <a:ext cx="2895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latin typeface="Footlight MT Light" pitchFamily="18" charset="0"/>
              </a:rPr>
              <a:t>e.g. Effect of temperature on resistivity for sandy loam, (15.2% moisture )</a:t>
            </a:r>
          </a:p>
        </p:txBody>
      </p:sp>
      <p:sp>
        <p:nvSpPr>
          <p:cNvPr id="26732" name="Text Box 300"/>
          <p:cNvSpPr txBox="1">
            <a:spLocks noChangeArrowheads="1"/>
          </p:cNvSpPr>
          <p:nvPr/>
        </p:nvSpPr>
        <p:spPr bwMode="auto">
          <a:xfrm>
            <a:off x="3641725" y="904875"/>
            <a:ext cx="143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err="1" smtClean="0">
                <a:latin typeface="Footlight MT Light" pitchFamily="18" charset="0"/>
              </a:rPr>
              <a:t>Susunan</a:t>
            </a:r>
            <a:r>
              <a:rPr lang="en-US" sz="1600" dirty="0" smtClean="0">
                <a:latin typeface="Footlight MT Light" pitchFamily="18" charset="0"/>
              </a:rPr>
              <a:t> </a:t>
            </a:r>
            <a:r>
              <a:rPr lang="en-US" sz="1600" dirty="0" err="1" smtClean="0">
                <a:latin typeface="Footlight MT Light" pitchFamily="18" charset="0"/>
              </a:rPr>
              <a:t>kimia</a:t>
            </a:r>
            <a:endParaRPr lang="en-US" sz="1600" dirty="0">
              <a:latin typeface="Footlight MT Light" pitchFamily="18" charset="0"/>
            </a:endParaRPr>
          </a:p>
        </p:txBody>
      </p:sp>
      <p:sp>
        <p:nvSpPr>
          <p:cNvPr id="26733" name="Text Box 301"/>
          <p:cNvSpPr txBox="1">
            <a:spLocks noChangeArrowheads="1"/>
          </p:cNvSpPr>
          <p:nvPr/>
        </p:nvSpPr>
        <p:spPr bwMode="auto">
          <a:xfrm>
            <a:off x="6003925" y="5410200"/>
            <a:ext cx="3140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Footlight MT Light" pitchFamily="18" charset="0"/>
              </a:rPr>
              <a:t>To increase/ retain moisture content  we use Soil Resistivity Reducing Agents such as</a:t>
            </a:r>
            <a:r>
              <a:rPr lang="en-US" sz="1600">
                <a:latin typeface="Footlight MT Light" pitchFamily="18" charset="0"/>
                <a:hlinkClick r:id="rId2" action="ppaction://hlinksldjump"/>
              </a:rPr>
              <a:t> Bentonite </a:t>
            </a:r>
            <a:r>
              <a:rPr lang="en-US" sz="1600">
                <a:latin typeface="Footlight MT Light" pitchFamily="18" charset="0"/>
              </a:rPr>
              <a:t>or Marconite</a:t>
            </a:r>
          </a:p>
        </p:txBody>
      </p:sp>
      <p:sp>
        <p:nvSpPr>
          <p:cNvPr id="110" name="Slide Number Placeholder 10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216751-517F-448D-BE3A-E9D5E355C45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594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2" y="1366838"/>
            <a:ext cx="17557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INSTALASI DAN EVALUASI </a:t>
            </a:r>
            <a:r>
              <a:rPr lang="en-US" b="1" i="1" dirty="0"/>
              <a:t>GROUNDING </a:t>
            </a:r>
            <a:r>
              <a:rPr lang="en-US" b="1" dirty="0"/>
              <a:t>UNTUK MBE INDUSTRI LATEKS PTAPB MENGGUNAKAN </a:t>
            </a:r>
            <a:r>
              <a:rPr lang="en-US" b="1" i="1" dirty="0"/>
              <a:t>MULTIPLE ROD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619250"/>
            <a:ext cx="67151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Gambar</a:t>
            </a:r>
            <a:r>
              <a:rPr lang="en-US" dirty="0"/>
              <a:t> 2.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28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batang-batang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yang </a:t>
            </a:r>
            <a:r>
              <a:rPr lang="en-US" dirty="0" err="1"/>
              <a:t>ditanam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(</a:t>
            </a:r>
            <a:r>
              <a:rPr lang="en-US" i="1" dirty="0"/>
              <a:t>multiple rod</a:t>
            </a:r>
            <a:r>
              <a:rPr lang="en-US" dirty="0"/>
              <a:t>), </a:t>
            </a:r>
            <a:r>
              <a:rPr lang="en-US" dirty="0" err="1"/>
              <a:t>menembus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penanaman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2 </a:t>
            </a:r>
            <a:r>
              <a:rPr lang="en-US" dirty="0" err="1"/>
              <a:t>tersebut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i="1" dirty="0" err="1"/>
              <a:t>Rp</a:t>
            </a:r>
            <a:r>
              <a:rPr lang="en-US" i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berikut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02" y="3854450"/>
            <a:ext cx="4357698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6004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1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METODOLOGI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Agar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i="1" dirty="0" err="1"/>
              <a:t>Rp</a:t>
            </a:r>
            <a:r>
              <a:rPr lang="en-US" sz="2400" i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kecil</a:t>
            </a:r>
            <a:r>
              <a:rPr lang="en-US" sz="2400" dirty="0"/>
              <a:t>, </a:t>
            </a:r>
            <a:r>
              <a:rPr lang="en-US" sz="2400" dirty="0" err="1"/>
              <a:t>instalasi</a:t>
            </a:r>
            <a:r>
              <a:rPr lang="en-US" sz="2400" dirty="0"/>
              <a:t> </a:t>
            </a:r>
            <a:r>
              <a:rPr lang="en-US" sz="2400" dirty="0" err="1"/>
              <a:t>pentanahan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MBE </a:t>
            </a:r>
            <a:r>
              <a:rPr lang="en-US" sz="2400" dirty="0" err="1"/>
              <a:t>lateks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-tama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lokasi</a:t>
            </a:r>
            <a:r>
              <a:rPr lang="en-US" sz="2400" dirty="0"/>
              <a:t> yang </a:t>
            </a:r>
            <a:r>
              <a:rPr lang="en-US" sz="2400" dirty="0" err="1"/>
              <a:t>diperkirakan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basah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tanahnya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l-GR" sz="2400" i="1" dirty="0"/>
              <a:t>ρ </a:t>
            </a:r>
            <a:r>
              <a:rPr lang="en-US" sz="2400" dirty="0"/>
              <a:t>yang </a:t>
            </a:r>
            <a:r>
              <a:rPr lang="en-US" sz="2400" dirty="0" err="1"/>
              <a:t>kecil</a:t>
            </a:r>
            <a:r>
              <a:rPr lang="en-US" sz="2400" dirty="0"/>
              <a:t>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elektrode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konfigurasinya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/>
              <a:t>elekrode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tembaga</a:t>
            </a:r>
            <a:r>
              <a:rPr lang="en-US" sz="2400" dirty="0"/>
              <a:t> </a:t>
            </a:r>
            <a:r>
              <a:rPr lang="en-US" sz="2400" dirty="0" err="1"/>
              <a:t>pejal</a:t>
            </a:r>
            <a:r>
              <a:rPr lang="en-US" sz="2400" dirty="0"/>
              <a:t> agar </a:t>
            </a:r>
            <a:r>
              <a:rPr lang="en-US" sz="2400" dirty="0" err="1"/>
              <a:t>terhindar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galvanic couple </a:t>
            </a:r>
            <a:r>
              <a:rPr lang="en-US" sz="2400" dirty="0"/>
              <a:t>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korosi</a:t>
            </a:r>
            <a:r>
              <a:rPr lang="en-US" sz="2400" dirty="0"/>
              <a:t> (7,13).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/>
              <a:t>sumur</a:t>
            </a:r>
            <a:r>
              <a:rPr lang="en-US" sz="2400" dirty="0"/>
              <a:t> 2 </a:t>
            </a:r>
            <a:r>
              <a:rPr lang="en-US" sz="2400" dirty="0" err="1"/>
              <a:t>buah</a:t>
            </a:r>
            <a:r>
              <a:rPr lang="en-US" sz="2400" dirty="0"/>
              <a:t>,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sumur</a:t>
            </a:r>
            <a:r>
              <a:rPr lang="en-US" sz="2400" dirty="0"/>
              <a:t> 7,8 m, </a:t>
            </a:r>
            <a:r>
              <a:rPr lang="en-US" sz="2400" dirty="0" err="1"/>
              <a:t>kedalaman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air </a:t>
            </a:r>
            <a:r>
              <a:rPr lang="en-US" sz="2400" dirty="0" err="1"/>
              <a:t>tanah</a:t>
            </a:r>
            <a:r>
              <a:rPr lang="en-US" sz="2400" dirty="0"/>
              <a:t>, diameter 80 cm agar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penggaliannya</a:t>
            </a:r>
            <a:r>
              <a:rPr lang="en-US" sz="24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Diameter </a:t>
            </a:r>
            <a:r>
              <a:rPr lang="en-US" sz="2400" dirty="0" err="1"/>
              <a:t>elektrode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5/8” – 3/4”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4 </a:t>
            </a:r>
            <a:r>
              <a:rPr lang="en-US" sz="2400" i="1" dirty="0"/>
              <a:t>feet </a:t>
            </a:r>
            <a:r>
              <a:rPr lang="en-US" sz="2400" dirty="0"/>
              <a:t>– 8 </a:t>
            </a:r>
            <a:r>
              <a:rPr lang="en-US" sz="2400" i="1" dirty="0"/>
              <a:t>feet </a:t>
            </a:r>
            <a:r>
              <a:rPr lang="en-US" sz="2400" dirty="0"/>
              <a:t>(4),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instalasi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elektrode</a:t>
            </a:r>
            <a:r>
              <a:rPr lang="en-US" sz="2400" dirty="0"/>
              <a:t> </a:t>
            </a:r>
            <a:r>
              <a:rPr lang="en-US" sz="2400" dirty="0" err="1"/>
              <a:t>batang</a:t>
            </a:r>
            <a:r>
              <a:rPr lang="en-US" sz="2400" dirty="0"/>
              <a:t> diameter 16 mm,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i="1" dirty="0"/>
              <a:t>L1 </a:t>
            </a:r>
            <a:r>
              <a:rPr lang="en-US" sz="2400" dirty="0"/>
              <a:t>= 2 m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L2 </a:t>
            </a:r>
            <a:r>
              <a:rPr lang="en-US" sz="2400" dirty="0"/>
              <a:t>= 1 m (</a:t>
            </a:r>
            <a:r>
              <a:rPr lang="en-US" sz="2400" dirty="0" err="1"/>
              <a:t>Lampiran</a:t>
            </a:r>
            <a:r>
              <a:rPr lang="en-US" sz="2400" dirty="0"/>
              <a:t> 3a).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METODOLOGI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>
            <a:noAutofit/>
          </a:bodyPr>
          <a:lstStyle/>
          <a:p>
            <a:pPr marL="635000" indent="-635000">
              <a:buAutoNum type="arabicPeriod" startAt="4"/>
            </a:pPr>
            <a:r>
              <a:rPr lang="en-US" sz="2400" dirty="0" err="1" smtClean="0"/>
              <a:t>Penyambungan</a:t>
            </a:r>
            <a:r>
              <a:rPr lang="en-US" sz="2400" dirty="0" smtClean="0"/>
              <a:t> </a:t>
            </a:r>
            <a:r>
              <a:rPr lang="en-US" sz="2400" dirty="0" err="1"/>
              <a:t>elektrode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/>
              <a:t>3,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instalasinya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4,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elektrode</a:t>
            </a:r>
            <a:r>
              <a:rPr lang="en-US" sz="2400" dirty="0"/>
              <a:t> </a:t>
            </a:r>
            <a:r>
              <a:rPr lang="en-US" sz="2400" dirty="0" err="1"/>
              <a:t>ditanam</a:t>
            </a:r>
            <a:r>
              <a:rPr lang="en-US" sz="2400" dirty="0"/>
              <a:t> </a:t>
            </a:r>
            <a:r>
              <a:rPr lang="en-US" sz="2400" dirty="0" err="1"/>
              <a:t>menembus</a:t>
            </a:r>
            <a:r>
              <a:rPr lang="en-US" sz="2400" dirty="0"/>
              <a:t> 2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endParaRPr lang="en-US" sz="2400" dirty="0" smtClean="0"/>
          </a:p>
          <a:p>
            <a:pPr marL="635000" indent="-635000">
              <a:buAutoNum type="arabicPeriod" startAt="4"/>
            </a:pPr>
            <a:r>
              <a:rPr lang="sv-SE" sz="2400" dirty="0" smtClean="0"/>
              <a:t>Tiap </a:t>
            </a:r>
            <a:r>
              <a:rPr lang="sv-SE" sz="2400" dirty="0"/>
              <a:t>elektrode diikat menjadi satu menggunakan baut suri dan disambung dengan kabel tembaga dari jenis </a:t>
            </a:r>
            <a:r>
              <a:rPr lang="sv-SE" sz="2400" i="1" dirty="0"/>
              <a:t>scund </a:t>
            </a:r>
            <a:r>
              <a:rPr lang="sv-SE" sz="2400" dirty="0"/>
              <a:t>BC-50, (Lampiran </a:t>
            </a:r>
            <a:r>
              <a:rPr lang="sv-SE" sz="2400" dirty="0" smtClean="0"/>
              <a:t>3b</a:t>
            </a:r>
            <a:r>
              <a:rPr lang="sv-SE" sz="2400" dirty="0"/>
              <a:t>). </a:t>
            </a:r>
            <a:endParaRPr lang="sv-SE" sz="2400" dirty="0" smtClean="0"/>
          </a:p>
          <a:p>
            <a:pPr marL="635000" indent="-635000">
              <a:buAutoNum type="arabicPeriod" startAt="4"/>
            </a:pPr>
            <a:r>
              <a:rPr lang="en-US" sz="2400" dirty="0" smtClean="0"/>
              <a:t>Agar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resistivitas</a:t>
            </a:r>
            <a:r>
              <a:rPr lang="en-US" sz="2400" dirty="0"/>
              <a:t> yang </a:t>
            </a:r>
            <a:r>
              <a:rPr lang="en-US" sz="2400" dirty="0" err="1"/>
              <a:t>kecil</a:t>
            </a:r>
            <a:r>
              <a:rPr lang="en-US" sz="2400" dirty="0"/>
              <a:t>, </a:t>
            </a:r>
            <a:r>
              <a:rPr lang="en-US" sz="2400" dirty="0" err="1"/>
              <a:t>sumur</a:t>
            </a:r>
            <a:r>
              <a:rPr lang="en-US" sz="2400" dirty="0"/>
              <a:t> </a:t>
            </a:r>
            <a:r>
              <a:rPr lang="en-US" sz="2400" dirty="0" err="1"/>
              <a:t>ditimbun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liat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lempung</a:t>
            </a:r>
            <a:r>
              <a:rPr lang="en-US" sz="2400" dirty="0"/>
              <a:t> (</a:t>
            </a:r>
            <a:r>
              <a:rPr lang="en-US" sz="2400" dirty="0" err="1"/>
              <a:t>Lampiran</a:t>
            </a:r>
            <a:r>
              <a:rPr lang="en-US" sz="2400" dirty="0"/>
              <a:t> 3f),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ketinggian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yang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4,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air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dirty="0" err="1"/>
              <a:t>tahanan</a:t>
            </a:r>
            <a:r>
              <a:rPr lang="en-US" sz="2400" dirty="0"/>
              <a:t> </a:t>
            </a:r>
            <a:r>
              <a:rPr lang="en-US" sz="2400" dirty="0" err="1"/>
              <a:t>kontak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elektrode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635000" indent="-635000">
              <a:buAutoNum type="arabicPeriod" startAt="4"/>
            </a:pP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i="1" dirty="0" err="1"/>
              <a:t>Rp</a:t>
            </a:r>
            <a:r>
              <a:rPr lang="en-US" sz="2400" i="1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berulang-ulang</a:t>
            </a:r>
            <a:r>
              <a:rPr lang="en-US" sz="2400" dirty="0"/>
              <a:t> agar </a:t>
            </a:r>
            <a:r>
              <a:rPr lang="en-US" sz="2400" dirty="0" err="1"/>
              <a:t>diperoleh</a:t>
            </a:r>
            <a:r>
              <a:rPr lang="en-US" sz="2400" dirty="0"/>
              <a:t> data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Pentanahan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(</a:t>
            </a:r>
            <a:r>
              <a:rPr lang="en-US" dirty="0" err="1" smtClean="0"/>
              <a:t>bumi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semikonduktor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penghantar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919288"/>
            <a:ext cx="64960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0102" y="5486400"/>
            <a:ext cx="720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3 </a:t>
            </a:r>
            <a:r>
              <a:rPr lang="en-US" dirty="0" err="1"/>
              <a:t>Penyambungan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(a).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(b).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1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penanaman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di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selokan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tanahnya</a:t>
            </a:r>
            <a:r>
              <a:rPr lang="en-US" dirty="0"/>
              <a:t> (</a:t>
            </a:r>
            <a:r>
              <a:rPr lang="en-US" dirty="0" err="1"/>
              <a:t>Gambar</a:t>
            </a:r>
            <a:r>
              <a:rPr lang="en-US" dirty="0"/>
              <a:t> 4 A): </a:t>
            </a:r>
            <a:r>
              <a:rPr lang="en-US" dirty="0" err="1"/>
              <a:t>lapisan</a:t>
            </a:r>
            <a:r>
              <a:rPr lang="en-US" dirty="0"/>
              <a:t> paling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sedalam</a:t>
            </a:r>
            <a:r>
              <a:rPr lang="en-US" dirty="0"/>
              <a:t> 5 m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urukan</a:t>
            </a:r>
            <a:r>
              <a:rPr lang="en-US" dirty="0"/>
              <a:t>,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lempung</a:t>
            </a:r>
            <a:r>
              <a:rPr lang="en-US" dirty="0"/>
              <a:t> </a:t>
            </a:r>
            <a:r>
              <a:rPr lang="en-US" dirty="0" err="1"/>
              <a:t>tufaan</a:t>
            </a:r>
            <a:r>
              <a:rPr lang="en-US" dirty="0"/>
              <a:t> </a:t>
            </a:r>
            <a:r>
              <a:rPr lang="en-US" dirty="0" err="1"/>
              <a:t>bercampur</a:t>
            </a:r>
            <a:r>
              <a:rPr lang="en-US" dirty="0"/>
              <a:t> </a:t>
            </a:r>
            <a:r>
              <a:rPr lang="en-US" dirty="0" err="1"/>
              <a:t>pasir</a:t>
            </a:r>
            <a:r>
              <a:rPr lang="en-US" dirty="0"/>
              <a:t> </a:t>
            </a:r>
            <a:r>
              <a:rPr lang="en-US" dirty="0" err="1"/>
              <a:t>berbutir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kasar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abu-abu</a:t>
            </a:r>
            <a:r>
              <a:rPr lang="en-US" dirty="0"/>
              <a:t> (</a:t>
            </a:r>
            <a:r>
              <a:rPr lang="en-US" dirty="0" err="1"/>
              <a:t>Lampiran</a:t>
            </a:r>
            <a:r>
              <a:rPr lang="en-US" dirty="0"/>
              <a:t> 3e), air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7,5 m.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penanaman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air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diperdalam</a:t>
            </a:r>
            <a:r>
              <a:rPr lang="en-US" dirty="0"/>
              <a:t> 0,2 m </a:t>
            </a:r>
            <a:r>
              <a:rPr lang="en-US" dirty="0" err="1"/>
              <a:t>menjadi</a:t>
            </a:r>
            <a:r>
              <a:rPr lang="en-US" dirty="0"/>
              <a:t> 7,7 m,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sumur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ditimbun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liat</a:t>
            </a:r>
            <a:r>
              <a:rPr lang="en-US" dirty="0"/>
              <a:t> (</a:t>
            </a:r>
            <a:r>
              <a:rPr lang="en-US" dirty="0" err="1"/>
              <a:t>Lampiran</a:t>
            </a:r>
            <a:r>
              <a:rPr lang="en-US" dirty="0"/>
              <a:t> 3f)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3,6 m, </a:t>
            </a:r>
            <a:r>
              <a:rPr lang="en-US" dirty="0" err="1"/>
              <a:t>kemudian</a:t>
            </a:r>
            <a:r>
              <a:rPr lang="en-US" dirty="0"/>
              <a:t> di </a:t>
            </a:r>
            <a:r>
              <a:rPr lang="en-US" dirty="0" err="1"/>
              <a:t>atasnya</a:t>
            </a:r>
            <a:r>
              <a:rPr lang="en-US" dirty="0"/>
              <a:t> </a:t>
            </a:r>
            <a:r>
              <a:rPr lang="en-US" dirty="0" err="1"/>
              <a:t>ditimbun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galian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5908"/>
            <a:ext cx="6655321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5276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Gambar</a:t>
            </a:r>
            <a:r>
              <a:rPr lang="en-US" dirty="0"/>
              <a:t> 4.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di </a:t>
            </a:r>
            <a:r>
              <a:rPr lang="en-US" dirty="0" err="1"/>
              <a:t>dekat</a:t>
            </a:r>
            <a:r>
              <a:rPr lang="en-US" dirty="0"/>
              <a:t> MBE </a:t>
            </a:r>
            <a:r>
              <a:rPr lang="en-US" dirty="0" err="1"/>
              <a:t>lateks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penanaman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(A).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, (B). </a:t>
            </a:r>
            <a:r>
              <a:rPr lang="en-US" dirty="0" err="1"/>
              <a:t>Penanaman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sumur</a:t>
            </a:r>
            <a:r>
              <a:rPr lang="en-US" dirty="0"/>
              <a:t> I </a:t>
            </a:r>
            <a:r>
              <a:rPr lang="en-US" dirty="0" err="1"/>
              <a:t>dan</a:t>
            </a:r>
            <a:r>
              <a:rPr lang="en-US" dirty="0"/>
              <a:t> II </a:t>
            </a:r>
          </a:p>
        </p:txBody>
      </p:sp>
    </p:spTree>
    <p:extLst>
      <p:ext uri="{BB962C8B-B14F-4D97-AF65-F5344CB8AC3E}">
        <p14:creationId xmlns:p14="http://schemas.microsoft.com/office/powerpoint/2010/main" val="31827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038225"/>
            <a:ext cx="58674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5819775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a. Elektrode batang dan baut suri 	</a:t>
            </a:r>
          </a:p>
        </p:txBody>
      </p:sp>
    </p:spTree>
    <p:extLst>
      <p:ext uri="{BB962C8B-B14F-4D97-AF65-F5344CB8AC3E}">
        <p14:creationId xmlns:p14="http://schemas.microsoft.com/office/powerpoint/2010/main" val="18486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028700"/>
            <a:ext cx="57816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586053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b. Kawat </a:t>
            </a:r>
            <a:r>
              <a:rPr lang="de-DE" i="1" dirty="0"/>
              <a:t>scund </a:t>
            </a:r>
            <a:r>
              <a:rPr lang="de-DE" dirty="0"/>
              <a:t>BC 50 	</a:t>
            </a:r>
          </a:p>
        </p:txBody>
      </p:sp>
    </p:spTree>
    <p:extLst>
      <p:ext uri="{BB962C8B-B14F-4D97-AF65-F5344CB8AC3E}">
        <p14:creationId xmlns:p14="http://schemas.microsoft.com/office/powerpoint/2010/main" val="21311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4262438" cy="489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4671" y="57150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c. </a:t>
            </a:r>
            <a:r>
              <a:rPr lang="en-US" dirty="0" err="1"/>
              <a:t>Penyambungan</a:t>
            </a:r>
            <a:r>
              <a:rPr lang="en-US" dirty="0"/>
              <a:t> </a:t>
            </a:r>
            <a:r>
              <a:rPr lang="en-US" dirty="0" err="1"/>
              <a:t>kawat</a:t>
            </a:r>
            <a:r>
              <a:rPr lang="en-US" dirty="0"/>
              <a:t> BC 	</a:t>
            </a:r>
          </a:p>
        </p:txBody>
      </p:sp>
    </p:spTree>
    <p:extLst>
      <p:ext uri="{BB962C8B-B14F-4D97-AF65-F5344CB8AC3E}">
        <p14:creationId xmlns:p14="http://schemas.microsoft.com/office/powerpoint/2010/main" val="27676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028700"/>
            <a:ext cx="45148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107" y="60198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i="1" dirty="0"/>
              <a:t>. Earth Resistance Meter </a:t>
            </a:r>
            <a:r>
              <a:rPr lang="en-US" dirty="0"/>
              <a:t>(ERM) 	</a:t>
            </a:r>
          </a:p>
        </p:txBody>
      </p:sp>
    </p:spTree>
    <p:extLst>
      <p:ext uri="{BB962C8B-B14F-4D97-AF65-F5344CB8AC3E}">
        <p14:creationId xmlns:p14="http://schemas.microsoft.com/office/powerpoint/2010/main" val="26662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223963"/>
            <a:ext cx="554355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57912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e. Tanah </a:t>
            </a:r>
            <a:r>
              <a:rPr lang="en-US" dirty="0" err="1"/>
              <a:t>urukan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8339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300163"/>
            <a:ext cx="58483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1800" y="57912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f. Gumpalan tanah liat (timbunan) 	</a:t>
            </a:r>
          </a:p>
        </p:txBody>
      </p:sp>
    </p:spTree>
    <p:extLst>
      <p:ext uri="{BB962C8B-B14F-4D97-AF65-F5344CB8AC3E}">
        <p14:creationId xmlns:p14="http://schemas.microsoft.com/office/powerpoint/2010/main" val="33502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17700" y="6731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Tabel 1. Hasil pengukuran tahanan pentanah </a:t>
            </a:r>
            <a:r>
              <a:rPr lang="fi-FI" i="1" dirty="0"/>
              <a:t>Rp </a:t>
            </a:r>
            <a:r>
              <a:rPr lang="fi-FI" dirty="0"/>
              <a:t>()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802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9000" y="4419600"/>
            <a:ext cx="7305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Keterangan</a:t>
            </a:r>
            <a:r>
              <a:rPr lang="en-US" dirty="0"/>
              <a:t> : 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pole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kutub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ERM. P1 : </a:t>
            </a:r>
            <a:r>
              <a:rPr lang="en-US" dirty="0" err="1"/>
              <a:t>posisi</a:t>
            </a:r>
            <a:r>
              <a:rPr lang="en-US" dirty="0"/>
              <a:t> 3 </a:t>
            </a:r>
            <a:r>
              <a:rPr lang="en-US" dirty="0" err="1"/>
              <a:t>kutub</a:t>
            </a:r>
            <a:r>
              <a:rPr lang="en-US" dirty="0"/>
              <a:t> ERM </a:t>
            </a:r>
            <a:r>
              <a:rPr lang="en-US" dirty="0" err="1"/>
              <a:t>lurus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P2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kutub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.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kutub</a:t>
            </a:r>
            <a:r>
              <a:rPr lang="en-US" dirty="0"/>
              <a:t> </a:t>
            </a:r>
            <a:r>
              <a:rPr lang="en-US" dirty="0" err="1"/>
              <a:t>berjarak</a:t>
            </a:r>
            <a:r>
              <a:rPr lang="en-US" dirty="0"/>
              <a:t> &gt; 5 m. </a:t>
            </a:r>
          </a:p>
        </p:txBody>
      </p:sp>
    </p:spTree>
    <p:extLst>
      <p:ext uri="{BB962C8B-B14F-4D97-AF65-F5344CB8AC3E}">
        <p14:creationId xmlns:p14="http://schemas.microsoft.com/office/powerpoint/2010/main" val="7311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Defenisi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Dari </a:t>
            </a:r>
            <a:r>
              <a:rPr lang="en-US" dirty="0" err="1" smtClean="0"/>
              <a:t>peraturan</a:t>
            </a:r>
            <a:r>
              <a:rPr lang="en-US" dirty="0" smtClean="0"/>
              <a:t> IEEE</a:t>
            </a:r>
          </a:p>
          <a:p>
            <a:r>
              <a:rPr lang="en-US" dirty="0" err="1" smtClean="0"/>
              <a:t>Pentanahan</a:t>
            </a:r>
            <a:endParaRPr lang="en-US" dirty="0" smtClean="0"/>
          </a:p>
          <a:p>
            <a:pPr lvl="1"/>
            <a:r>
              <a:rPr lang="en-US" dirty="0" err="1" smtClean="0"/>
              <a:t>Hantaran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,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penghantaran</a:t>
            </a:r>
            <a:r>
              <a:rPr lang="en-US" dirty="0" smtClean="0"/>
              <a:t> body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4572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i="1" dirty="0" err="1"/>
              <a:t>Rp</a:t>
            </a:r>
            <a:r>
              <a:rPr lang="en-US" i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parameter-parameter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</a:t>
            </a:r>
            <a:r>
              <a:rPr lang="en-US" i="1" dirty="0"/>
              <a:t>1 </a:t>
            </a:r>
            <a:r>
              <a:rPr lang="en-US" dirty="0" err="1"/>
              <a:t>dan</a:t>
            </a:r>
            <a:r>
              <a:rPr lang="en-US" dirty="0"/>
              <a:t> </a:t>
            </a:r>
            <a:r>
              <a:rPr lang="en-US" i="1" dirty="0"/>
              <a:t>2 </a:t>
            </a:r>
            <a:r>
              <a:rPr lang="en-US" dirty="0"/>
              <a:t>yang paling </a:t>
            </a:r>
            <a:r>
              <a:rPr lang="en-US" dirty="0" err="1"/>
              <a:t>jelek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200 </a:t>
            </a:r>
            <a:r>
              <a:rPr lang="el-GR" i="1" dirty="0"/>
              <a:t>Ω-</a:t>
            </a:r>
            <a:r>
              <a:rPr lang="en-US" dirty="0"/>
              <a:t>m </a:t>
            </a:r>
            <a:r>
              <a:rPr lang="en-US" dirty="0" err="1"/>
              <a:t>dan</a:t>
            </a:r>
            <a:r>
              <a:rPr lang="en-US" dirty="0"/>
              <a:t> 150 </a:t>
            </a:r>
            <a:r>
              <a:rPr lang="el-GR" i="1" dirty="0"/>
              <a:t>Ω-</a:t>
            </a:r>
            <a:r>
              <a:rPr lang="en-US" dirty="0"/>
              <a:t>m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2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80530"/>
            <a:ext cx="6838950" cy="477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7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89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Agar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i="1" dirty="0" err="1"/>
              <a:t>Rp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,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i="1" dirty="0"/>
              <a:t>R1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R2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trial and error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memvariasi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</a:t>
            </a:r>
            <a:r>
              <a:rPr lang="en-US" i="1" dirty="0"/>
              <a:t>1 </a:t>
            </a:r>
            <a:r>
              <a:rPr lang="en-US" dirty="0" err="1"/>
              <a:t>dan</a:t>
            </a:r>
            <a:r>
              <a:rPr lang="en-US" dirty="0"/>
              <a:t> </a:t>
            </a:r>
            <a:r>
              <a:rPr lang="en-US" i="1" dirty="0"/>
              <a:t>2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i="1" dirty="0" err="1"/>
              <a:t>RpI</a:t>
            </a:r>
            <a:r>
              <a:rPr lang="en-US" i="1" dirty="0"/>
              <a:t> </a:t>
            </a:r>
            <a:r>
              <a:rPr lang="en-US" dirty="0"/>
              <a:t>= 3,99 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RpII</a:t>
            </a:r>
            <a:r>
              <a:rPr lang="en-US" i="1" dirty="0"/>
              <a:t> </a:t>
            </a:r>
            <a:r>
              <a:rPr lang="en-US" dirty="0"/>
              <a:t>= 5,82  yang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diparalel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i="1" dirty="0" err="1"/>
              <a:t>Rpt</a:t>
            </a:r>
            <a:r>
              <a:rPr lang="en-US" i="1" dirty="0"/>
              <a:t> </a:t>
            </a:r>
            <a:r>
              <a:rPr lang="en-US" dirty="0"/>
              <a:t>= 2,36 ,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3. </a:t>
            </a:r>
            <a:r>
              <a:rPr lang="en-US" dirty="0" err="1"/>
              <a:t>Nilai</a:t>
            </a:r>
            <a:r>
              <a:rPr lang="en-US" dirty="0"/>
              <a:t> </a:t>
            </a:r>
            <a:r>
              <a:rPr lang="en-US" i="1" dirty="0"/>
              <a:t>1 </a:t>
            </a:r>
            <a:r>
              <a:rPr lang="en-US" dirty="0" err="1"/>
              <a:t>dan</a:t>
            </a:r>
            <a:r>
              <a:rPr lang="en-US" dirty="0"/>
              <a:t> </a:t>
            </a:r>
            <a:r>
              <a:rPr lang="en-US" i="1" dirty="0"/>
              <a:t>2 </a:t>
            </a:r>
            <a:r>
              <a:rPr lang="en-US" dirty="0"/>
              <a:t>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pentanah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2 </a:t>
            </a:r>
            <a:r>
              <a:rPr lang="en-US" dirty="0" err="1"/>
              <a:t>dan</a:t>
            </a:r>
            <a:r>
              <a:rPr lang="en-US" dirty="0"/>
              <a:t> 3,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</a:t>
            </a:r>
            <a:r>
              <a:rPr lang="en-US" i="1" dirty="0"/>
              <a:t>1 </a:t>
            </a:r>
            <a:r>
              <a:rPr lang="en-US" dirty="0"/>
              <a:t>= 200 -m </a:t>
            </a:r>
            <a:r>
              <a:rPr lang="en-US" dirty="0" err="1"/>
              <a:t>dan</a:t>
            </a:r>
            <a:r>
              <a:rPr lang="en-US" dirty="0"/>
              <a:t> </a:t>
            </a:r>
            <a:r>
              <a:rPr lang="en-US" i="1" dirty="0"/>
              <a:t>2 </a:t>
            </a:r>
            <a:r>
              <a:rPr lang="en-US" dirty="0"/>
              <a:t>= 200 -m </a:t>
            </a:r>
            <a:r>
              <a:rPr lang="en-US" dirty="0" err="1"/>
              <a:t>diperoleh</a:t>
            </a:r>
            <a:r>
              <a:rPr lang="en-US" dirty="0"/>
              <a:t> rata-rata </a:t>
            </a:r>
            <a:r>
              <a:rPr lang="en-US" i="1" dirty="0"/>
              <a:t>R1 </a:t>
            </a:r>
            <a:r>
              <a:rPr lang="en-US" dirty="0"/>
              <a:t>= 37,35 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R2 </a:t>
            </a:r>
            <a:r>
              <a:rPr lang="en-US" dirty="0"/>
              <a:t>= 72,92 ,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rata-rata </a:t>
            </a:r>
            <a:r>
              <a:rPr lang="en-US" i="1" dirty="0"/>
              <a:t>R1 </a:t>
            </a:r>
            <a:r>
              <a:rPr lang="en-US" dirty="0"/>
              <a:t>= 7,17 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R2 </a:t>
            </a:r>
            <a:r>
              <a:rPr lang="en-US" dirty="0"/>
              <a:t>= 17,02  </a:t>
            </a:r>
            <a:r>
              <a:rPr lang="en-US" dirty="0" err="1"/>
              <a:t>diperoleh</a:t>
            </a:r>
            <a:r>
              <a:rPr lang="en-US" dirty="0"/>
              <a:t> </a:t>
            </a:r>
            <a:r>
              <a:rPr lang="en-US" i="1" dirty="0"/>
              <a:t>1 </a:t>
            </a:r>
            <a:r>
              <a:rPr lang="en-US" dirty="0"/>
              <a:t>= 38,20 -m </a:t>
            </a:r>
            <a:r>
              <a:rPr lang="en-US" dirty="0" err="1"/>
              <a:t>dan</a:t>
            </a:r>
            <a:r>
              <a:rPr lang="en-US" dirty="0"/>
              <a:t> </a:t>
            </a:r>
            <a:r>
              <a:rPr lang="en-US" i="1" dirty="0"/>
              <a:t>2 </a:t>
            </a:r>
            <a:r>
              <a:rPr lang="en-US" dirty="0"/>
              <a:t>= 34,95 -m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362200"/>
            <a:ext cx="63944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775200"/>
            <a:ext cx="638175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7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Dari </a:t>
            </a:r>
            <a:r>
              <a:rPr lang="en-US" dirty="0" err="1"/>
              <a:t>instalasi</a:t>
            </a:r>
            <a:r>
              <a:rPr lang="en-US" dirty="0"/>
              <a:t>,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i="1" dirty="0" err="1"/>
              <a:t>Rp</a:t>
            </a:r>
            <a:r>
              <a:rPr lang="en-US" dirty="0"/>
              <a:t>,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pengaruhnya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i="1" dirty="0" err="1"/>
              <a:t>Rp</a:t>
            </a:r>
            <a:r>
              <a:rPr lang="en-US" dirty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pentanahan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penanaman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pentanah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yang </a:t>
            </a:r>
            <a:r>
              <a:rPr lang="en-US" dirty="0" err="1"/>
              <a:t>ditanam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Dari </a:t>
            </a:r>
            <a:r>
              <a:rPr lang="en-US" dirty="0" err="1"/>
              <a:t>instalasi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pentanah</a:t>
            </a:r>
            <a:r>
              <a:rPr lang="en-US" dirty="0"/>
              <a:t> total </a:t>
            </a:r>
            <a:r>
              <a:rPr lang="en-US" i="1" dirty="0" err="1"/>
              <a:t>Rp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pengukuran</a:t>
            </a:r>
            <a:r>
              <a:rPr lang="en-US" dirty="0"/>
              <a:t>) = 1,97 </a:t>
            </a:r>
            <a:r>
              <a:rPr lang="en-US" dirty="0" smtClean="0"/>
              <a:t>Ohm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Rp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perhitungan</a:t>
            </a:r>
            <a:r>
              <a:rPr lang="en-US" dirty="0"/>
              <a:t>) = 2,37 </a:t>
            </a:r>
            <a:r>
              <a:rPr lang="en-US" dirty="0" smtClean="0"/>
              <a:t>Ohm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0,4 </a:t>
            </a:r>
            <a:r>
              <a:rPr lang="en-US" dirty="0" smtClean="0"/>
              <a:t>Ohm. </a:t>
            </a:r>
          </a:p>
          <a:p>
            <a:pPr algn="just"/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pentanah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</a:p>
          <a:p>
            <a:pPr algn="just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</a:t>
            </a:r>
            <a:r>
              <a:rPr lang="en-US" dirty="0" err="1" smtClean="0"/>
              <a:t>standar</a:t>
            </a:r>
            <a:r>
              <a:rPr lang="en-US" dirty="0" smtClean="0"/>
              <a:t> 80 –</a:t>
            </a:r>
          </a:p>
          <a:p>
            <a:pPr lvl="1"/>
            <a:r>
              <a:rPr lang="en-US" dirty="0" smtClean="0"/>
              <a:t>IEEE </a:t>
            </a:r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r>
              <a:rPr lang="en-US" dirty="0" smtClean="0"/>
              <a:t> substation AC</a:t>
            </a:r>
          </a:p>
          <a:p>
            <a:r>
              <a:rPr lang="en-US" dirty="0" smtClean="0"/>
              <a:t>BS7430 2011</a:t>
            </a:r>
          </a:p>
          <a:p>
            <a:pPr lvl="1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instalasi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 smtClean="0"/>
          </a:p>
          <a:p>
            <a:r>
              <a:rPr lang="en-US" dirty="0" smtClean="0"/>
              <a:t>BS: 7671 2000</a:t>
            </a:r>
          </a:p>
          <a:p>
            <a:pPr lvl="1"/>
            <a:r>
              <a:rPr lang="en-US" dirty="0" smtClean="0"/>
              <a:t>IEE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pengawatan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pentanahan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orang</a:t>
            </a:r>
          </a:p>
          <a:p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endParaRPr lang="en-US" dirty="0" smtClean="0"/>
          </a:p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0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Perencanaan Sistem Listrik untuk Industri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78295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3358" y="5105400"/>
            <a:ext cx="832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kenyataan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listrik</a:t>
            </a:r>
            <a:r>
              <a:rPr lang="en-US" sz="2400" dirty="0" smtClean="0"/>
              <a:t> SELALU </a:t>
            </a:r>
            <a:r>
              <a:rPr lang="en-US" sz="2400" dirty="0" err="1" smtClean="0"/>
              <a:t>mengalir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kecil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15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2445</TotalTime>
  <Words>1931</Words>
  <Application>Microsoft Office PowerPoint</Application>
  <PresentationFormat>On-screen Show (4:3)</PresentationFormat>
  <Paragraphs>267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Cambria Math</vt:lpstr>
      <vt:lpstr>Footlight MT Light</vt:lpstr>
      <vt:lpstr>Symbol</vt:lpstr>
      <vt:lpstr>Wingdings</vt:lpstr>
      <vt:lpstr>Office Theme</vt:lpstr>
      <vt:lpstr>Perencanaan Sistem Listrik untuk Industri TEL 12072</vt:lpstr>
      <vt:lpstr>Mari kita berdoa menurut agama dan kepercayaan masing-masing sebelum kelas dimulai.</vt:lpstr>
      <vt:lpstr>Agenda</vt:lpstr>
      <vt:lpstr>Pendahuluan</vt:lpstr>
      <vt:lpstr>Defenisi</vt:lpstr>
      <vt:lpstr>Standard</vt:lpstr>
      <vt:lpstr>Tujuan pentanahan</vt:lpstr>
      <vt:lpstr>PowerPoint Presentation</vt:lpstr>
      <vt:lpstr>PowerPoint Presentation</vt:lpstr>
      <vt:lpstr>Kategori pentanahan</vt:lpstr>
      <vt:lpstr>Tipe pemasangan pentanahan</vt:lpstr>
      <vt:lpstr>Teori elektroda pentanahan</vt:lpstr>
      <vt:lpstr>PowerPoint Presentation</vt:lpstr>
      <vt:lpstr>PowerPoint Presentation</vt:lpstr>
      <vt:lpstr>Dengan kata lain</vt:lpstr>
      <vt:lpstr>PowerPoint Presentation</vt:lpstr>
      <vt:lpstr>Batang tunggal</vt:lpstr>
      <vt:lpstr>Elektroda batang paralel</vt:lpstr>
      <vt:lpstr>PowerPoint Presentation</vt:lpstr>
      <vt:lpstr>Pentanahan plat</vt:lpstr>
      <vt:lpstr>Pengukuran tahanan sistem pentanahan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Wenner Array</vt:lpstr>
      <vt:lpstr>PowerPoint Presentation</vt:lpstr>
      <vt:lpstr>PowerPoint Presentation</vt:lpstr>
      <vt:lpstr>PowerPoint Presentation</vt:lpstr>
      <vt:lpstr>Faktor yang mempengaruhi tahanan tanah</vt:lpstr>
      <vt:lpstr> </vt:lpstr>
      <vt:lpstr>Thank you for coming</vt:lpstr>
      <vt:lpstr>Contoh</vt:lpstr>
      <vt:lpstr>PowerPoint Presentation</vt:lpstr>
      <vt:lpstr>PowerPoint Presentation</vt:lpstr>
      <vt:lpstr>METODOLOGI </vt:lpstr>
      <vt:lpstr>METODOLOGI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Elektronika Daya ‘Power Electronic”</dc:title>
  <dc:creator>windows</dc:creator>
  <cp:lastModifiedBy>Windows User</cp:lastModifiedBy>
  <cp:revision>320</cp:revision>
  <dcterms:created xsi:type="dcterms:W3CDTF">2018-02-07T14:50:42Z</dcterms:created>
  <dcterms:modified xsi:type="dcterms:W3CDTF">2019-07-03T04:05:05Z</dcterms:modified>
</cp:coreProperties>
</file>