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98" r:id="rId2"/>
    <p:sldId id="299" r:id="rId3"/>
    <p:sldId id="302" r:id="rId4"/>
    <p:sldId id="311" r:id="rId5"/>
    <p:sldId id="305" r:id="rId6"/>
    <p:sldId id="306" r:id="rId7"/>
    <p:sldId id="307" r:id="rId8"/>
    <p:sldId id="310" r:id="rId9"/>
    <p:sldId id="312" r:id="rId10"/>
    <p:sldId id="308" r:id="rId11"/>
    <p:sldId id="309" r:id="rId12"/>
    <p:sldId id="315" r:id="rId13"/>
    <p:sldId id="316" r:id="rId14"/>
    <p:sldId id="313" r:id="rId15"/>
    <p:sldId id="314" r:id="rId16"/>
    <p:sldId id="304" r:id="rId17"/>
  </p:sldIdLst>
  <p:sldSz cx="9144000" cy="6858000" type="screen4x3"/>
  <p:notesSz cx="9945688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 autoAdjust="0"/>
    <p:restoredTop sz="94693" autoAdjust="0"/>
  </p:normalViewPr>
  <p:slideViewPr>
    <p:cSldViewPr>
      <p:cViewPr varScale="1">
        <p:scale>
          <a:sx n="110" d="100"/>
          <a:sy n="110" d="100"/>
        </p:scale>
        <p:origin x="161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9798" cy="3437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33588" y="0"/>
            <a:ext cx="4309798" cy="3437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4279"/>
            <a:ext cx="4309798" cy="3437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33588" y="6514279"/>
            <a:ext cx="4309798" cy="3437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D41F33-4195-49E9-9CF9-66BC3C9E389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0364941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33588" y="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57550" y="514350"/>
            <a:ext cx="3430588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4569" y="3257550"/>
            <a:ext cx="795655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33588" y="651391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3B6883-228B-41F6-ADB7-4F06F771FE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74898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3B6883-228B-41F6-ADB7-4F06F771FE94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1065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3B6883-228B-41F6-ADB7-4F06F771FE94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264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664A0-EC1A-4E95-80EA-4AC084A4329A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99B12-3C5E-4773-A328-9D7D0DAA2F57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9CA10-B357-4C93-A4D2-1E39007908D0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E6466-AD42-42BE-85D2-C3772C215AB3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650E-F211-4D08-95BD-9F2D18D41DD9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FFA67-D944-4C5E-9CF9-6ACCEA1FD7E7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1A62E-7757-4DB8-81DC-447E42115524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632-01FB-4318-8EEF-7E5AE2F6EAB5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2010E-ABCD-4F96-ACA9-1E3C4FDB15D2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03140-49E4-4194-873B-42DBBE17A58F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833E4-4A77-4BDD-A322-8118AF0941C1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E2008-24C6-4667-8D93-395156767953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Perencanaan Sistem Listrik untuk Industri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aizanadina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id.wikipedia.org/wiki/Baja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hyperlink" Target="https://en.wikipedia.org/wiki/Electron" TargetMode="External"/><Relationship Id="rId2" Type="http://schemas.openxmlformats.org/officeDocument/2006/relationships/hyperlink" Target="https://en.wikipedia.org/wiki/File:Surge_Arresters.jpg" TargetMode="External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10.jpeg"/><Relationship Id="rId4" Type="http://schemas.openxmlformats.org/officeDocument/2006/relationships/hyperlink" Target="https://en.wikipedia.org/wiki/File:LightningArrester_PEM.jpg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UL_(safety_organization)" TargetMode="External"/><Relationship Id="rId2" Type="http://schemas.openxmlformats.org/officeDocument/2006/relationships/hyperlink" Target="https://en.wikipedia.org/wiki/National_Fire_Protection_Association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ebstore.iec.ch/webstore/webstore.nsf/Artnum_PK/49686" TargetMode="External"/><Relationship Id="rId2" Type="http://schemas.openxmlformats.org/officeDocument/2006/relationships/hyperlink" Target="https://en.wikipedia.org/wiki/International_Electrotechnical_Commissio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akihito-shigeno.com/files/NF_C_17_102_1.pdf" TargetMode="External"/><Relationship Id="rId5" Type="http://schemas.openxmlformats.org/officeDocument/2006/relationships/hyperlink" Target="https://en.wikipedia.org/wiki/IEEE" TargetMode="External"/><Relationship Id="rId4" Type="http://schemas.openxmlformats.org/officeDocument/2006/relationships/hyperlink" Target="http://www.itu.int/ITU-T/recommendations/index.aspx?ser=K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id.wikipedia.org/wiki/Bumi" TargetMode="External"/><Relationship Id="rId2" Type="http://schemas.openxmlformats.org/officeDocument/2006/relationships/hyperlink" Target="https://id.wikipedia.org/wiki/Petir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jpeg"/><Relationship Id="rId4" Type="http://schemas.openxmlformats.org/officeDocument/2006/relationships/hyperlink" Target="https://id.wikipedia.org/wiki/Berkas:Pointed_Lightning_Rod.jp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id.wikipedia.org/wiki/Listrik" TargetMode="External"/><Relationship Id="rId2" Type="http://schemas.openxmlformats.org/officeDocument/2006/relationships/hyperlink" Target="https://id.wikipedia.org/wiki/Tembaga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d.wikipedia.org/wiki/Bangunan" TargetMode="External"/><Relationship Id="rId4" Type="http://schemas.openxmlformats.org/officeDocument/2006/relationships/hyperlink" Target="https://id.wikipedia.org/wiki/Logam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id.wikipedia.org/wiki/Kabel" TargetMode="External"/><Relationship Id="rId7" Type="http://schemas.openxmlformats.org/officeDocument/2006/relationships/image" Target="../media/image4.jpeg"/><Relationship Id="rId2" Type="http://schemas.openxmlformats.org/officeDocument/2006/relationships/hyperlink" Target="https://id.wikipedia.org/w/index.php?title=Kawat_tembaga&amp;action=edit&amp;redlink=1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id.wikipedia.org/wiki/Berkas:Statue_auf_dem_Bayerischen_Landtag_3427.JPG" TargetMode="External"/><Relationship Id="rId5" Type="http://schemas.openxmlformats.org/officeDocument/2006/relationships/hyperlink" Target="https://id.wikipedia.org/wiki/Tanah" TargetMode="External"/><Relationship Id="rId4" Type="http://schemas.openxmlformats.org/officeDocument/2006/relationships/hyperlink" Target="https://id.wikipedia.org/wiki/Cm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en.wikipedia.org/wiki/File:Lightning-rod-diagram.svg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jpeg"/><Relationship Id="rId4" Type="http://schemas.openxmlformats.org/officeDocument/2006/relationships/hyperlink" Target="https://en.wikipedia.org/wiki/File:Nevjansk_tower_ground_upwards_view.jp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en.wikipedia.org/wiki/File:Lightning_Rod_Meteora.jpg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jpeg"/><Relationship Id="rId4" Type="http://schemas.openxmlformats.org/officeDocument/2006/relationships/hyperlink" Target="https://en.wikipedia.org/wiki/File:Atlas_V_(401),_No._AV-021,_with_SDO_on_board_before_arriving_at_Launch_Pad_41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TEL 12072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Oleh</a:t>
            </a:r>
            <a:endParaRPr lang="en-US" dirty="0" smtClean="0"/>
          </a:p>
          <a:p>
            <a:r>
              <a:rPr lang="en-US" dirty="0" err="1" smtClean="0"/>
              <a:t>Dr</a:t>
            </a:r>
            <a:r>
              <a:rPr lang="en-US" dirty="0" smtClean="0"/>
              <a:t> </a:t>
            </a:r>
            <a:r>
              <a:rPr lang="en-US" dirty="0" err="1" smtClean="0"/>
              <a:t>Ir</a:t>
            </a:r>
            <a:r>
              <a:rPr lang="en-US" dirty="0" smtClean="0"/>
              <a:t> Dina </a:t>
            </a:r>
            <a:r>
              <a:rPr lang="en-US" dirty="0" err="1" smtClean="0"/>
              <a:t>Maizana</a:t>
            </a:r>
            <a:r>
              <a:rPr lang="en-US" dirty="0" smtClean="0"/>
              <a:t> MT</a:t>
            </a:r>
          </a:p>
          <a:p>
            <a:r>
              <a:rPr lang="en-US" dirty="0" smtClean="0">
                <a:hlinkClick r:id="rId3"/>
              </a:rPr>
              <a:t>maizanadina@gmail.com</a:t>
            </a: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 rot="16200000">
            <a:off x="-2811780" y="2827021"/>
            <a:ext cx="6766560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2800" b="1" dirty="0" err="1">
                <a:ln/>
                <a:solidFill>
                  <a:schemeClr val="accent3"/>
                </a:solidFill>
              </a:rPr>
              <a:t>Universitas</a:t>
            </a:r>
            <a:r>
              <a:rPr lang="en-US" sz="2800" b="1" dirty="0">
                <a:ln/>
                <a:solidFill>
                  <a:schemeClr val="accent3"/>
                </a:solidFill>
              </a:rPr>
              <a:t> Medan Area</a:t>
            </a:r>
          </a:p>
          <a:p>
            <a:pPr algn="ctr"/>
            <a:r>
              <a:rPr lang="en-US" sz="2800" b="1" dirty="0" err="1">
                <a:ln/>
                <a:solidFill>
                  <a:schemeClr val="accent3"/>
                </a:solidFill>
              </a:rPr>
              <a:t>Fakultas</a:t>
            </a:r>
            <a:r>
              <a:rPr lang="en-US" sz="2800" b="1" dirty="0">
                <a:ln/>
                <a:solidFill>
                  <a:schemeClr val="accent3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3"/>
                </a:solidFill>
              </a:rPr>
              <a:t>Teknik</a:t>
            </a:r>
            <a:endParaRPr lang="en-US" sz="2800" b="1" dirty="0">
              <a:ln/>
              <a:solidFill>
                <a:schemeClr val="accent3"/>
              </a:solidFill>
            </a:endParaRPr>
          </a:p>
        </p:txBody>
      </p:sp>
      <p:pic>
        <p:nvPicPr>
          <p:cNvPr id="6" name="Picture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" y="0"/>
            <a:ext cx="1104900" cy="1085850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003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Tempat</a:t>
            </a:r>
            <a:r>
              <a:rPr lang="en-US" b="1" dirty="0"/>
              <a:t> </a:t>
            </a:r>
            <a:r>
              <a:rPr lang="en-US" b="1" dirty="0" err="1" smtClean="0"/>
              <a:t>pembumian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pembumian</a:t>
            </a:r>
            <a:r>
              <a:rPr lang="en-US" dirty="0"/>
              <a:t> (</a:t>
            </a:r>
            <a:r>
              <a:rPr lang="en-US" i="1" dirty="0"/>
              <a:t>grounding</a:t>
            </a:r>
            <a:r>
              <a:rPr lang="en-US" dirty="0"/>
              <a:t>) </a:t>
            </a:r>
            <a:r>
              <a:rPr lang="en-US" dirty="0" err="1"/>
              <a:t>berfungsi</a:t>
            </a:r>
            <a:r>
              <a:rPr lang="en-US" dirty="0"/>
              <a:t> </a:t>
            </a:r>
            <a:r>
              <a:rPr lang="en-US" dirty="0" err="1"/>
              <a:t>mengalirkan</a:t>
            </a:r>
            <a:r>
              <a:rPr lang="en-US" dirty="0"/>
              <a:t> </a:t>
            </a:r>
            <a:r>
              <a:rPr lang="en-US" dirty="0" err="1"/>
              <a:t>muatan</a:t>
            </a:r>
            <a:r>
              <a:rPr lang="en-US" dirty="0"/>
              <a:t> </a:t>
            </a:r>
            <a:r>
              <a:rPr lang="en-US" dirty="0" err="1"/>
              <a:t>listrik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kabel</a:t>
            </a:r>
            <a:r>
              <a:rPr lang="en-US" dirty="0"/>
              <a:t> </a:t>
            </a:r>
            <a:r>
              <a:rPr lang="en-US" dirty="0" err="1"/>
              <a:t>konduktor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batang</a:t>
            </a:r>
            <a:r>
              <a:rPr lang="en-US" dirty="0"/>
              <a:t> </a:t>
            </a:r>
            <a:r>
              <a:rPr lang="en-US" dirty="0" err="1"/>
              <a:t>pembumian</a:t>
            </a:r>
            <a:r>
              <a:rPr lang="en-US" dirty="0"/>
              <a:t> (</a:t>
            </a:r>
            <a:r>
              <a:rPr lang="en-US" i="1" dirty="0"/>
              <a:t>ground rod</a:t>
            </a:r>
            <a:r>
              <a:rPr lang="en-US" dirty="0"/>
              <a:t>) yang </a:t>
            </a:r>
            <a:r>
              <a:rPr lang="en-US" dirty="0" err="1"/>
              <a:t>tertanam</a:t>
            </a:r>
            <a:r>
              <a:rPr lang="en-US" dirty="0"/>
              <a:t> di </a:t>
            </a:r>
            <a:r>
              <a:rPr lang="en-US" dirty="0" err="1"/>
              <a:t>tanah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Batang</a:t>
            </a:r>
            <a:r>
              <a:rPr lang="en-US" dirty="0" smtClean="0"/>
              <a:t> </a:t>
            </a:r>
            <a:r>
              <a:rPr lang="en-US" dirty="0" err="1"/>
              <a:t>pembumian</a:t>
            </a:r>
            <a:r>
              <a:rPr lang="en-US" dirty="0"/>
              <a:t> </a:t>
            </a:r>
            <a:r>
              <a:rPr lang="en-US" dirty="0" err="1"/>
              <a:t>terbuat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tembaga</a:t>
            </a:r>
            <a:r>
              <a:rPr lang="en-US" dirty="0"/>
              <a:t> </a:t>
            </a:r>
            <a:r>
              <a:rPr lang="en-US" dirty="0" err="1"/>
              <a:t>berlapis</a:t>
            </a:r>
            <a:r>
              <a:rPr lang="en-US" dirty="0"/>
              <a:t> </a:t>
            </a:r>
            <a:r>
              <a:rPr lang="en-US" u="sng" dirty="0" err="1">
                <a:hlinkClick r:id="rId2" tooltip="Baja"/>
              </a:rPr>
              <a:t>baja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diameter 1,5 cm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sekitar</a:t>
            </a:r>
            <a:r>
              <a:rPr lang="en-US" dirty="0"/>
              <a:t> 1,8 - 3 m . 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672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Cara </a:t>
            </a:r>
            <a:r>
              <a:rPr lang="en-US" b="1" dirty="0" err="1" smtClean="0"/>
              <a:t>kerja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muatan</a:t>
            </a:r>
            <a:r>
              <a:rPr lang="en-US" dirty="0"/>
              <a:t> </a:t>
            </a:r>
            <a:r>
              <a:rPr lang="en-US" dirty="0" err="1"/>
              <a:t>listrik</a:t>
            </a:r>
            <a:r>
              <a:rPr lang="en-US" dirty="0"/>
              <a:t> </a:t>
            </a:r>
            <a:r>
              <a:rPr lang="en-US" dirty="0" err="1"/>
              <a:t>negatif</a:t>
            </a:r>
            <a:r>
              <a:rPr lang="en-US" dirty="0"/>
              <a:t> di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awan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tercukupi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muatan</a:t>
            </a:r>
            <a:r>
              <a:rPr lang="en-US" dirty="0"/>
              <a:t> </a:t>
            </a:r>
            <a:r>
              <a:rPr lang="en-US" dirty="0" err="1"/>
              <a:t>listrik</a:t>
            </a:r>
            <a:r>
              <a:rPr lang="en-US" dirty="0"/>
              <a:t> </a:t>
            </a:r>
            <a:r>
              <a:rPr lang="en-US" dirty="0" err="1"/>
              <a:t>positif</a:t>
            </a:r>
            <a:r>
              <a:rPr lang="en-US" dirty="0"/>
              <a:t> di </a:t>
            </a:r>
            <a:r>
              <a:rPr lang="en-US" dirty="0" err="1"/>
              <a:t>tanah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segera</a:t>
            </a:r>
            <a:r>
              <a:rPr lang="en-US" dirty="0"/>
              <a:t> </a:t>
            </a:r>
            <a:r>
              <a:rPr lang="en-US" dirty="0" err="1"/>
              <a:t>tertarik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Muatan</a:t>
            </a:r>
            <a:r>
              <a:rPr lang="en-US" dirty="0" smtClean="0"/>
              <a:t> </a:t>
            </a:r>
            <a:r>
              <a:rPr lang="en-US" dirty="0" err="1"/>
              <a:t>listrik</a:t>
            </a:r>
            <a:r>
              <a:rPr lang="en-US" dirty="0"/>
              <a:t>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segera</a:t>
            </a:r>
            <a:r>
              <a:rPr lang="en-US" dirty="0"/>
              <a:t> </a:t>
            </a:r>
            <a:r>
              <a:rPr lang="en-US" dirty="0" err="1"/>
              <a:t>merambat</a:t>
            </a:r>
            <a:r>
              <a:rPr lang="en-US" dirty="0"/>
              <a:t> </a:t>
            </a:r>
            <a:r>
              <a:rPr lang="en-US" dirty="0" err="1"/>
              <a:t>naik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kabel</a:t>
            </a:r>
            <a:r>
              <a:rPr lang="en-US" dirty="0"/>
              <a:t> </a:t>
            </a:r>
            <a:r>
              <a:rPr lang="en-US" dirty="0" err="1"/>
              <a:t>konduktor</a:t>
            </a:r>
            <a:r>
              <a:rPr lang="en-US" dirty="0"/>
              <a:t> , </a:t>
            </a:r>
            <a:r>
              <a:rPr lang="en-US" dirty="0" err="1"/>
              <a:t>menuju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ujung</a:t>
            </a:r>
            <a:r>
              <a:rPr lang="en-US" dirty="0"/>
              <a:t> </a:t>
            </a:r>
            <a:r>
              <a:rPr lang="en-US" dirty="0" err="1"/>
              <a:t>batang</a:t>
            </a:r>
            <a:r>
              <a:rPr lang="en-US" dirty="0"/>
              <a:t> </a:t>
            </a:r>
            <a:r>
              <a:rPr lang="en-US" dirty="0" err="1"/>
              <a:t>penangkal</a:t>
            </a:r>
            <a:r>
              <a:rPr lang="en-US" dirty="0"/>
              <a:t> </a:t>
            </a:r>
            <a:r>
              <a:rPr lang="en-US" dirty="0" err="1" smtClean="0"/>
              <a:t>petir</a:t>
            </a:r>
            <a:endParaRPr lang="en-US" dirty="0" smtClean="0"/>
          </a:p>
          <a:p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/>
              <a:t>muatan</a:t>
            </a:r>
            <a:r>
              <a:rPr lang="en-US" dirty="0"/>
              <a:t> </a:t>
            </a:r>
            <a:r>
              <a:rPr lang="en-US" dirty="0" err="1"/>
              <a:t>listrik</a:t>
            </a:r>
            <a:r>
              <a:rPr lang="en-US" dirty="0"/>
              <a:t> </a:t>
            </a:r>
            <a:r>
              <a:rPr lang="en-US" dirty="0" err="1"/>
              <a:t>negatif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dekat</a:t>
            </a:r>
            <a:r>
              <a:rPr lang="en-US" dirty="0"/>
              <a:t> di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atap</a:t>
            </a:r>
            <a:r>
              <a:rPr lang="en-US" dirty="0"/>
              <a:t>,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tarik</a:t>
            </a:r>
            <a:r>
              <a:rPr lang="en-US" dirty="0"/>
              <a:t> </a:t>
            </a:r>
            <a:r>
              <a:rPr lang="en-US" dirty="0" err="1"/>
              <a:t>menarik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muatan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kuat</a:t>
            </a:r>
            <a:r>
              <a:rPr lang="en-US" dirty="0"/>
              <a:t>, </a:t>
            </a:r>
            <a:r>
              <a:rPr lang="en-US" dirty="0" err="1"/>
              <a:t>muatan</a:t>
            </a:r>
            <a:r>
              <a:rPr lang="en-US" dirty="0"/>
              <a:t> </a:t>
            </a:r>
            <a:r>
              <a:rPr lang="en-US" dirty="0" err="1"/>
              <a:t>positif</a:t>
            </a:r>
            <a:r>
              <a:rPr lang="en-US" dirty="0"/>
              <a:t> di </a:t>
            </a:r>
            <a:r>
              <a:rPr lang="en-US" dirty="0" err="1"/>
              <a:t>ujung-ujung</a:t>
            </a:r>
            <a:r>
              <a:rPr lang="en-US" dirty="0"/>
              <a:t> </a:t>
            </a:r>
            <a:r>
              <a:rPr lang="en-US" dirty="0" err="1"/>
              <a:t>penangkal</a:t>
            </a:r>
            <a:r>
              <a:rPr lang="en-US" dirty="0"/>
              <a:t> </a:t>
            </a:r>
            <a:r>
              <a:rPr lang="en-US" dirty="0" err="1"/>
              <a:t>petir</a:t>
            </a:r>
            <a:r>
              <a:rPr lang="en-US" dirty="0"/>
              <a:t> </a:t>
            </a:r>
            <a:r>
              <a:rPr lang="en-US" dirty="0" err="1"/>
              <a:t>tertarik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muatan</a:t>
            </a:r>
            <a:r>
              <a:rPr lang="en-US" dirty="0"/>
              <a:t> </a:t>
            </a:r>
            <a:r>
              <a:rPr lang="en-US" dirty="0" err="1"/>
              <a:t>negatif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muatan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listrik</a:t>
            </a:r>
            <a:r>
              <a:rPr lang="en-US" dirty="0"/>
              <a:t>. 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listrik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mengalir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,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kabel</a:t>
            </a:r>
            <a:r>
              <a:rPr lang="en-US" dirty="0"/>
              <a:t> </a:t>
            </a:r>
            <a:r>
              <a:rPr lang="en-US" dirty="0" err="1"/>
              <a:t>konduktor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sambaran</a:t>
            </a:r>
            <a:r>
              <a:rPr lang="en-US" dirty="0"/>
              <a:t> </a:t>
            </a:r>
            <a:r>
              <a:rPr lang="en-US" dirty="0" err="1"/>
              <a:t>petir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bangunan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/>
              <a:t>sambaran</a:t>
            </a:r>
            <a:r>
              <a:rPr lang="en-US" dirty="0"/>
              <a:t> </a:t>
            </a:r>
            <a:r>
              <a:rPr lang="en-US" dirty="0" err="1"/>
              <a:t>petir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merambat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bangunan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kawat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listrik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bahayanya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merusak</a:t>
            </a:r>
            <a:r>
              <a:rPr lang="en-US" dirty="0"/>
              <a:t> </a:t>
            </a:r>
            <a:r>
              <a:rPr lang="en-US" dirty="0" err="1"/>
              <a:t>alat-alat</a:t>
            </a:r>
            <a:r>
              <a:rPr lang="en-US" dirty="0"/>
              <a:t> </a:t>
            </a:r>
            <a:r>
              <a:rPr lang="en-US" dirty="0" err="1"/>
              <a:t>elektronik</a:t>
            </a:r>
            <a:r>
              <a:rPr lang="en-US" dirty="0"/>
              <a:t> di </a:t>
            </a:r>
            <a:r>
              <a:rPr lang="en-US" dirty="0" err="1"/>
              <a:t>bangunan</a:t>
            </a:r>
            <a:r>
              <a:rPr lang="en-US" dirty="0"/>
              <a:t> yang </a:t>
            </a:r>
            <a:r>
              <a:rPr lang="en-US" dirty="0" err="1"/>
              <a:t>terhubung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listrik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kebakaran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ledakan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/>
              <a:t>mencegah</a:t>
            </a:r>
            <a:r>
              <a:rPr lang="en-US" dirty="0"/>
              <a:t> </a:t>
            </a:r>
            <a:r>
              <a:rPr lang="en-US" dirty="0" err="1"/>
              <a:t>kerusakan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listrik</a:t>
            </a:r>
            <a:r>
              <a:rPr lang="en-US" dirty="0"/>
              <a:t> </a:t>
            </a:r>
            <a:r>
              <a:rPr lang="en-US" dirty="0" err="1"/>
              <a:t>tersambar</a:t>
            </a:r>
            <a:r>
              <a:rPr lang="en-US" dirty="0"/>
              <a:t> </a:t>
            </a:r>
            <a:r>
              <a:rPr lang="en-US" dirty="0" err="1"/>
              <a:t>petir</a:t>
            </a:r>
            <a:r>
              <a:rPr lang="en-US" dirty="0"/>
              <a:t>, </a:t>
            </a:r>
            <a:r>
              <a:rPr lang="en-US" dirty="0" err="1"/>
              <a:t>biasanya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bangunan</a:t>
            </a:r>
            <a:r>
              <a:rPr lang="en-US" dirty="0"/>
              <a:t> </a:t>
            </a:r>
            <a:r>
              <a:rPr lang="en-US" dirty="0" err="1"/>
              <a:t>dipasangi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yang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penstabil</a:t>
            </a:r>
            <a:r>
              <a:rPr lang="en-US" dirty="0"/>
              <a:t> </a:t>
            </a:r>
            <a:r>
              <a:rPr lang="en-US" dirty="0" err="1"/>
              <a:t>arus</a:t>
            </a:r>
            <a:r>
              <a:rPr lang="en-US" dirty="0"/>
              <a:t> </a:t>
            </a:r>
            <a:r>
              <a:rPr lang="en-US" dirty="0" err="1"/>
              <a:t>listrik</a:t>
            </a:r>
            <a:r>
              <a:rPr lang="en-US" dirty="0"/>
              <a:t> (</a:t>
            </a:r>
            <a:r>
              <a:rPr lang="en-US" i="1" dirty="0"/>
              <a:t>surge arrestor</a:t>
            </a:r>
            <a:r>
              <a:rPr lang="en-US" dirty="0"/>
              <a:t>).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087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1545801" y="685800"/>
            <a:ext cx="6314080" cy="52959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3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3">
                  <a:lumMod val="60000"/>
                  <a:lumOff val="40000"/>
                  <a:shade val="100000"/>
                  <a:satMod val="115000"/>
                </a:schemeClr>
              </a:gs>
            </a:gsLst>
            <a:lin ang="81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6" name="Group 55"/>
          <p:cNvGrpSpPr/>
          <p:nvPr/>
        </p:nvGrpSpPr>
        <p:grpSpPr>
          <a:xfrm>
            <a:off x="1447800" y="838200"/>
            <a:ext cx="6467381" cy="5143500"/>
            <a:chOff x="2452518" y="1219200"/>
            <a:chExt cx="6467381" cy="5143500"/>
          </a:xfrm>
        </p:grpSpPr>
        <p:sp>
          <p:nvSpPr>
            <p:cNvPr id="57" name="Rectangle 56"/>
            <p:cNvSpPr/>
            <p:nvPr/>
          </p:nvSpPr>
          <p:spPr>
            <a:xfrm>
              <a:off x="2550518" y="5715000"/>
              <a:ext cx="6314081" cy="647700"/>
            </a:xfrm>
            <a:prstGeom prst="rect">
              <a:avLst/>
            </a:prstGeom>
            <a:pattFill prst="openDmnd">
              <a:fgClr>
                <a:schemeClr val="tx1"/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Cube 58"/>
            <p:cNvSpPr/>
            <p:nvPr/>
          </p:nvSpPr>
          <p:spPr>
            <a:xfrm>
              <a:off x="5486400" y="3403600"/>
              <a:ext cx="1216152" cy="2679700"/>
            </a:xfrm>
            <a:prstGeom prst="cube">
              <a:avLst/>
            </a:prstGeom>
            <a:pattFill prst="horzBrick">
              <a:fgClr>
                <a:schemeClr val="accent2">
                  <a:lumMod val="75000"/>
                </a:schemeClr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Up Arrow 59"/>
            <p:cNvSpPr/>
            <p:nvPr/>
          </p:nvSpPr>
          <p:spPr>
            <a:xfrm>
              <a:off x="6019800" y="3200400"/>
              <a:ext cx="45719" cy="381000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Up Arrow 60"/>
            <p:cNvSpPr/>
            <p:nvPr/>
          </p:nvSpPr>
          <p:spPr>
            <a:xfrm flipH="1" flipV="1">
              <a:off x="6553199" y="5825756"/>
              <a:ext cx="45719" cy="422644"/>
            </a:xfrm>
            <a:prstGeom prst="upArrow">
              <a:avLst/>
            </a:prstGeom>
            <a:ln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 61"/>
            <p:cNvSpPr/>
            <p:nvPr/>
          </p:nvSpPr>
          <p:spPr>
            <a:xfrm>
              <a:off x="6047772" y="3541853"/>
              <a:ext cx="538223" cy="2338086"/>
            </a:xfrm>
            <a:custGeom>
              <a:avLst/>
              <a:gdLst>
                <a:gd name="connsiteX0" fmla="*/ 0 w 538223"/>
                <a:gd name="connsiteY0" fmla="*/ 0 h 2338086"/>
                <a:gd name="connsiteX1" fmla="*/ 491924 w 538223"/>
                <a:gd name="connsiteY1" fmla="*/ 0 h 2338086"/>
                <a:gd name="connsiteX2" fmla="*/ 538223 w 538223"/>
                <a:gd name="connsiteY2" fmla="*/ 2338086 h 2338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38223" h="2338086">
                  <a:moveTo>
                    <a:pt x="0" y="0"/>
                  </a:moveTo>
                  <a:lnTo>
                    <a:pt x="491924" y="0"/>
                  </a:lnTo>
                  <a:lnTo>
                    <a:pt x="538223" y="2338086"/>
                  </a:lnTo>
                </a:path>
              </a:pathLst>
            </a:custGeom>
            <a:ln w="1905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Cloud Callout 62"/>
            <p:cNvSpPr/>
            <p:nvPr/>
          </p:nvSpPr>
          <p:spPr>
            <a:xfrm>
              <a:off x="2550519" y="1828800"/>
              <a:ext cx="3784600" cy="609600"/>
            </a:xfrm>
            <a:prstGeom prst="cloudCallout">
              <a:avLst>
                <a:gd name="adj1" fmla="val 37427"/>
                <a:gd name="adj2" fmla="val 80013"/>
              </a:avLst>
            </a:prstGeom>
            <a:solidFill>
              <a:schemeClr val="bg1">
                <a:lumMod val="50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- - - - - - - - - - - - - - - - - - - - - - - - - - - - - - - - - - - - - -</a:t>
              </a:r>
              <a:endParaRPr lang="en-US" dirty="0"/>
            </a:p>
          </p:txBody>
        </p:sp>
        <p:sp>
          <p:nvSpPr>
            <p:cNvPr id="64" name="Cloud Callout 63"/>
            <p:cNvSpPr/>
            <p:nvPr/>
          </p:nvSpPr>
          <p:spPr>
            <a:xfrm>
              <a:off x="5117618" y="1219200"/>
              <a:ext cx="3784600" cy="762000"/>
            </a:xfrm>
            <a:prstGeom prst="cloudCallout">
              <a:avLst>
                <a:gd name="adj1" fmla="val 26111"/>
                <a:gd name="adj2" fmla="val 56753"/>
              </a:avLst>
            </a:prstGeom>
            <a:solidFill>
              <a:schemeClr val="bg1">
                <a:lumMod val="50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- - - - - - - - - - - - - - - - - - - - - - - - - - - - - - - - - - - - - -</a:t>
              </a:r>
              <a:endParaRPr lang="en-US" dirty="0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2452518" y="5695273"/>
              <a:ext cx="311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+++++++++++++++++++++++++</a:t>
              </a:r>
              <a:endParaRPr lang="en-US" dirty="0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6629400" y="5650468"/>
              <a:ext cx="22904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++++++++++++++++++</a:t>
              </a:r>
              <a:endParaRPr lang="en-US" dirty="0"/>
            </a:p>
          </p:txBody>
        </p:sp>
        <p:sp>
          <p:nvSpPr>
            <p:cNvPr id="67" name="TextBox 66"/>
            <p:cNvSpPr txBox="1"/>
            <p:nvPr/>
          </p:nvSpPr>
          <p:spPr>
            <a:xfrm rot="5340000">
              <a:off x="5463059" y="4445982"/>
              <a:ext cx="23972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+++++++++++++++++++</a:t>
              </a:r>
              <a:endParaRPr lang="en-US" dirty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6019800" y="3276600"/>
              <a:ext cx="65133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++++</a:t>
              </a:r>
              <a:endParaRPr lang="en-US" dirty="0"/>
            </a:p>
          </p:txBody>
        </p:sp>
        <p:sp>
          <p:nvSpPr>
            <p:cNvPr id="69" name="TextBox 68"/>
            <p:cNvSpPr txBox="1"/>
            <p:nvPr/>
          </p:nvSpPr>
          <p:spPr>
            <a:xfrm rot="5400000">
              <a:off x="5972736" y="3095065"/>
              <a:ext cx="4171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++</a:t>
              </a:r>
              <a:endParaRPr lang="en-US" dirty="0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5307402" y="2286000"/>
              <a:ext cx="2551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-</a:t>
              </a:r>
              <a:endParaRPr lang="en-US" dirty="0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5553363" y="2474091"/>
              <a:ext cx="2551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-</a:t>
              </a:r>
              <a:endParaRPr lang="en-US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5728911" y="2597556"/>
              <a:ext cx="2551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-</a:t>
              </a:r>
              <a:endParaRPr lang="en-US" dirty="0"/>
            </a:p>
          </p:txBody>
        </p:sp>
        <p:cxnSp>
          <p:nvCxnSpPr>
            <p:cNvPr id="73" name="Elbow Connector 72"/>
            <p:cNvCxnSpPr/>
            <p:nvPr/>
          </p:nvCxnSpPr>
          <p:spPr>
            <a:xfrm rot="16200000" flipH="1">
              <a:off x="4849099" y="4374536"/>
              <a:ext cx="3249591" cy="444120"/>
            </a:xfrm>
            <a:prstGeom prst="bentConnector3">
              <a:avLst>
                <a:gd name="adj1" fmla="val 13847"/>
              </a:avLst>
            </a:prstGeom>
            <a:ln>
              <a:tailEnd type="arrow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/>
            <p:nvPr/>
          </p:nvCxnSpPr>
          <p:spPr>
            <a:xfrm>
              <a:off x="6248400" y="3185319"/>
              <a:ext cx="9466" cy="16748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5" name="TextBox 74"/>
            <p:cNvSpPr txBox="1"/>
            <p:nvPr/>
          </p:nvSpPr>
          <p:spPr>
            <a:xfrm>
              <a:off x="6305350" y="3065891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latin typeface="Times New Roman" pitchFamily="18" charset="0"/>
                  <a:cs typeface="Times New Roman" pitchFamily="18" charset="0"/>
                </a:rPr>
                <a:t>I</a:t>
              </a:r>
              <a:endParaRPr lang="en-US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5562600" y="3962400"/>
              <a:ext cx="303147" cy="3810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ectangle 76"/>
            <p:cNvSpPr/>
            <p:nvPr/>
          </p:nvSpPr>
          <p:spPr>
            <a:xfrm>
              <a:off x="6021453" y="3962400"/>
              <a:ext cx="303147" cy="3810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5562600" y="4495800"/>
              <a:ext cx="303147" cy="3810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6021453" y="4495800"/>
              <a:ext cx="303147" cy="3810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5562600" y="5029200"/>
              <a:ext cx="303147" cy="3810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ectangle 80"/>
            <p:cNvSpPr/>
            <p:nvPr/>
          </p:nvSpPr>
          <p:spPr>
            <a:xfrm>
              <a:off x="6021453" y="5029200"/>
              <a:ext cx="303147" cy="3810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5562600" y="5562600"/>
              <a:ext cx="303147" cy="3810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6021453" y="5562600"/>
              <a:ext cx="303147" cy="3810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49181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pic>
        <p:nvPicPr>
          <p:cNvPr id="3" name="Picture 2" descr="https://upload.wikimedia.org/wikipedia/commons/thumb/9/9f/Surge_Arresters.jpg/220px-Surge_Arresters.jp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81000"/>
            <a:ext cx="2667000" cy="218122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1376193" y="2562225"/>
            <a:ext cx="15910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Surge arresters</a:t>
            </a:r>
          </a:p>
        </p:txBody>
      </p:sp>
      <p:pic>
        <p:nvPicPr>
          <p:cNvPr id="5" name="Picture 4" descr="LightningArrester PEM.jpg">
            <a:hlinkClick r:id="rId4"/>
          </p:cNvPr>
          <p:cNvPicPr/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769088"/>
            <a:ext cx="3733800" cy="157084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4191000" y="2362200"/>
            <a:ext cx="4572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dirty="0" smtClean="0"/>
              <a:t>Target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sambaran</a:t>
            </a:r>
            <a:r>
              <a:rPr lang="en-US" dirty="0" smtClean="0"/>
              <a:t> </a:t>
            </a:r>
            <a:r>
              <a:rPr lang="en-US" dirty="0" err="1" smtClean="0"/>
              <a:t>petir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antena</a:t>
            </a:r>
            <a:r>
              <a:rPr lang="en-US" dirty="0" smtClean="0"/>
              <a:t> TV </a:t>
            </a:r>
            <a:r>
              <a:rPr lang="en-US" dirty="0" err="1" smtClean="0"/>
              <a:t>diluar</a:t>
            </a:r>
            <a:r>
              <a:rPr lang="en-US" dirty="0" smtClean="0"/>
              <a:t> </a:t>
            </a:r>
            <a:r>
              <a:rPr lang="en-US" dirty="0" err="1" smtClean="0"/>
              <a:t>bangunan</a:t>
            </a:r>
            <a:r>
              <a:rPr lang="en-US" dirty="0" smtClean="0"/>
              <a:t>, </a:t>
            </a:r>
            <a:r>
              <a:rPr lang="en-US" dirty="0" err="1" smtClean="0"/>
              <a:t>ditarik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terminal(A), terminal E </a:t>
            </a:r>
            <a:r>
              <a:rPr lang="en-US" dirty="0" err="1" smtClean="0"/>
              <a:t>ditarik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batang</a:t>
            </a:r>
            <a:r>
              <a:rPr lang="en-US" dirty="0" smtClean="0"/>
              <a:t> </a:t>
            </a:r>
            <a:r>
              <a:rPr lang="en-US" dirty="0" err="1" smtClean="0"/>
              <a:t>penangkal</a:t>
            </a:r>
            <a:r>
              <a:rPr lang="en-US" dirty="0" smtClean="0"/>
              <a:t> yang </a:t>
            </a:r>
            <a:r>
              <a:rPr lang="en-US" dirty="0" err="1" smtClean="0"/>
              <a:t>ditanam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.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nyata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mengalir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antena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tahanan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ekstrem</a:t>
            </a:r>
            <a:r>
              <a:rPr lang="en-US" dirty="0" smtClean="0"/>
              <a:t> </a:t>
            </a:r>
            <a:r>
              <a:rPr lang="en-US" dirty="0" err="1" smtClean="0"/>
              <a:t>anatar</a:t>
            </a:r>
            <a:r>
              <a:rPr lang="en-US" dirty="0" smtClean="0"/>
              <a:t> B </a:t>
            </a:r>
            <a:r>
              <a:rPr lang="en-US" dirty="0" err="1" smtClean="0"/>
              <a:t>dan</a:t>
            </a:r>
            <a:r>
              <a:rPr lang="en-US" dirty="0" smtClean="0"/>
              <a:t> C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C </a:t>
            </a:r>
            <a:r>
              <a:rPr lang="en-US" dirty="0" err="1" smtClean="0"/>
              <a:t>dan</a:t>
            </a:r>
            <a:r>
              <a:rPr lang="en-US" dirty="0" smtClean="0"/>
              <a:t> D. </a:t>
            </a:r>
            <a:r>
              <a:rPr lang="en-US" dirty="0" err="1" smtClean="0"/>
              <a:t>Tegangan</a:t>
            </a:r>
            <a:r>
              <a:rPr lang="en-US" dirty="0" smtClean="0"/>
              <a:t> </a:t>
            </a:r>
            <a:r>
              <a:rPr lang="en-US" dirty="0" err="1" smtClean="0"/>
              <a:t>sambaran</a:t>
            </a:r>
            <a:r>
              <a:rPr lang="en-US" dirty="0" smtClean="0"/>
              <a:t> </a:t>
            </a:r>
            <a:r>
              <a:rPr lang="en-US" dirty="0" err="1" smtClean="0"/>
              <a:t>petir</a:t>
            </a:r>
            <a:r>
              <a:rPr lang="en-US" dirty="0" smtClean="0"/>
              <a:t>, </a:t>
            </a:r>
            <a:r>
              <a:rPr lang="en-US" dirty="0" err="1" smtClean="0"/>
              <a:t>bagaimanapun</a:t>
            </a:r>
            <a:r>
              <a:rPr lang="en-US" dirty="0" smtClean="0"/>
              <a:t>, </a:t>
            </a:r>
            <a:r>
              <a:rPr lang="en-US" dirty="0" err="1" smtClean="0"/>
              <a:t>beberapa</a:t>
            </a:r>
            <a:r>
              <a:rPr lang="en-US" dirty="0" smtClean="0"/>
              <a:t> kali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yang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menggerakkan</a:t>
            </a:r>
            <a:r>
              <a:rPr lang="en-US" dirty="0" smtClean="0"/>
              <a:t> </a:t>
            </a:r>
            <a:r>
              <a:rPr lang="en-US" u="sng" dirty="0" smtClean="0">
                <a:hlinkClick r:id="rId7" tooltip="Electron"/>
              </a:rPr>
              <a:t>electrons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celah</a:t>
            </a:r>
            <a:r>
              <a:rPr lang="en-US" dirty="0" smtClean="0"/>
              <a:t> </a:t>
            </a:r>
            <a:r>
              <a:rPr lang="en-US" dirty="0" err="1" smtClean="0"/>
              <a:t>udara</a:t>
            </a:r>
            <a:r>
              <a:rPr lang="en-US" dirty="0" smtClean="0"/>
              <a:t>. </a:t>
            </a:r>
            <a:r>
              <a:rPr lang="en-US" dirty="0" err="1" smtClean="0"/>
              <a:t>Hasilnya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elektron</a:t>
            </a:r>
            <a:r>
              <a:rPr lang="en-US" dirty="0" smtClean="0"/>
              <a:t> </a:t>
            </a:r>
            <a:r>
              <a:rPr lang="en-US" dirty="0" err="1" smtClean="0"/>
              <a:t>pergi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lightning arrester </a:t>
            </a:r>
            <a:r>
              <a:rPr lang="en-US" dirty="0" err="1" smtClean="0"/>
              <a:t>darupada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TV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merusaknya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334000" y="304800"/>
            <a:ext cx="19257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Lightning arresters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57200" y="2956679"/>
            <a:ext cx="335739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/>
              <a:t>A </a:t>
            </a:r>
            <a:r>
              <a:rPr lang="en-US" b="1" dirty="0"/>
              <a:t>surge arrester</a:t>
            </a:r>
            <a:r>
              <a:rPr lang="en-US" dirty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melindungi</a:t>
            </a:r>
            <a:r>
              <a:rPr lang="en-US" dirty="0" smtClean="0"/>
              <a:t> </a:t>
            </a:r>
            <a:r>
              <a:rPr lang="en-US" dirty="0" err="1" smtClean="0"/>
              <a:t>peralatan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peralihan</a:t>
            </a:r>
            <a:r>
              <a:rPr lang="en-US" dirty="0" smtClean="0"/>
              <a:t> </a:t>
            </a:r>
            <a:r>
              <a:rPr lang="en-US" dirty="0" err="1" smtClean="0"/>
              <a:t>tegangan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yang </a:t>
            </a:r>
            <a:r>
              <a:rPr lang="en-US" dirty="0" err="1" smtClean="0"/>
              <a:t>disebabkan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kejadian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( </a:t>
            </a:r>
            <a:r>
              <a:rPr lang="en-US" dirty="0" err="1" smtClean="0"/>
              <a:t>petir</a:t>
            </a:r>
            <a:r>
              <a:rPr lang="en-US" dirty="0" smtClean="0"/>
              <a:t>)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( </a:t>
            </a:r>
            <a:r>
              <a:rPr lang="en-US" dirty="0" err="1" smtClean="0"/>
              <a:t>swithing</a:t>
            </a:r>
            <a:r>
              <a:rPr lang="en-US" dirty="0" smtClean="0"/>
              <a:t>). </a:t>
            </a:r>
          </a:p>
          <a:p>
            <a:pPr algn="just"/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dipanggilalat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surja</a:t>
            </a:r>
            <a:r>
              <a:rPr lang="en-US" dirty="0" smtClean="0"/>
              <a:t> </a:t>
            </a:r>
            <a:r>
              <a:rPr lang="en-US" dirty="0"/>
              <a:t>(SPD) </a:t>
            </a:r>
            <a:r>
              <a:rPr lang="en-US" dirty="0" err="1" smtClean="0"/>
              <a:t>atau</a:t>
            </a:r>
            <a:r>
              <a:rPr lang="en-US" dirty="0" smtClean="0"/>
              <a:t>  </a:t>
            </a:r>
            <a:r>
              <a:rPr lang="en-US" b="1" dirty="0"/>
              <a:t>transient voltage surge suppressor</a:t>
            </a:r>
            <a:r>
              <a:rPr lang="en-US" dirty="0"/>
              <a:t> (TVSS</a:t>
            </a:r>
            <a:r>
              <a:rPr lang="en-US" dirty="0" smtClean="0"/>
              <a:t>),.</a:t>
            </a:r>
          </a:p>
          <a:p>
            <a:pPr algn="just"/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melindungi</a:t>
            </a:r>
            <a:r>
              <a:rPr lang="en-US" dirty="0" smtClean="0"/>
              <a:t> </a:t>
            </a:r>
            <a:r>
              <a:rPr lang="en-US" dirty="0" err="1" smtClean="0"/>
              <a:t>peralatan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transmisi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distribusi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15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u="sng" dirty="0">
                <a:hlinkClick r:id="rId2" tooltip="National Fire Protection Association"/>
              </a:rPr>
              <a:t>NFPA</a:t>
            </a:r>
            <a:r>
              <a:rPr lang="en-US" dirty="0"/>
              <a:t>-780: "Standard for the Installation of Lightning Protection Systems" (2014)</a:t>
            </a:r>
          </a:p>
          <a:p>
            <a:pPr lvl="0"/>
            <a:r>
              <a:rPr lang="en-US" dirty="0"/>
              <a:t>M440.1-1, Electrical Storms and Lightning Protection, Department of Energy</a:t>
            </a:r>
          </a:p>
          <a:p>
            <a:pPr lvl="0"/>
            <a:r>
              <a:rPr lang="en-US" dirty="0"/>
              <a:t>AFI 32-1065 – Grounding Systems, U. S. Air Force Space Command</a:t>
            </a:r>
          </a:p>
          <a:p>
            <a:pPr lvl="0"/>
            <a:r>
              <a:rPr lang="en-US" dirty="0"/>
              <a:t>FAA STD 019e, Lightning and Surge Protection, Grounding, Bonding and Shielding Requirements for Facilities and Electronic Equipment</a:t>
            </a:r>
          </a:p>
          <a:p>
            <a:pPr lvl="0"/>
            <a:r>
              <a:rPr lang="en-US" u="sng" dirty="0">
                <a:hlinkClick r:id="rId3" tooltip="UL (safety organization)"/>
              </a:rPr>
              <a:t>UL</a:t>
            </a:r>
            <a:r>
              <a:rPr lang="en-US" dirty="0"/>
              <a:t> standards for lightning protection </a:t>
            </a:r>
          </a:p>
          <a:p>
            <a:pPr lvl="1"/>
            <a:r>
              <a:rPr lang="en-US" dirty="0"/>
              <a:t>UL 96: "Standard of Lightning Protection Components" (5th Edition, 2005)</a:t>
            </a:r>
          </a:p>
          <a:p>
            <a:pPr lvl="1"/>
            <a:r>
              <a:rPr lang="en-US" dirty="0"/>
              <a:t>UL 96A: "Standard for Installation Requirements for Lightning Protection Systems" (Twelfth Edition, 2007)</a:t>
            </a:r>
          </a:p>
          <a:p>
            <a:pPr lvl="1"/>
            <a:r>
              <a:rPr lang="en-US" dirty="0"/>
              <a:t>UL 1449: "Standard for Surge Protective Devices" (Fourth Edition, 2014)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704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u="sng" dirty="0" smtClean="0">
                <a:hlinkClick r:id="rId2" tooltip="International Electrotechnical Commission"/>
              </a:rPr>
              <a:t>IEC</a:t>
            </a:r>
            <a:r>
              <a:rPr lang="en-US" dirty="0" smtClean="0"/>
              <a:t> </a:t>
            </a:r>
            <a:r>
              <a:rPr lang="en-US" dirty="0"/>
              <a:t>standards </a:t>
            </a:r>
          </a:p>
          <a:p>
            <a:pPr lvl="1"/>
            <a:r>
              <a:rPr lang="en-US" dirty="0"/>
              <a:t>EN 61000-4-5/</a:t>
            </a:r>
            <a:r>
              <a:rPr lang="en-US" u="sng" dirty="0">
                <a:hlinkClick r:id="rId3"/>
              </a:rPr>
              <a:t>IEC 61000-4-5</a:t>
            </a:r>
            <a:r>
              <a:rPr lang="en-US" dirty="0"/>
              <a:t>: "Electromagnetic compatibility (EMC) – Part 4-5: Testing and measurement techniques – Surge immunity test"</a:t>
            </a:r>
          </a:p>
          <a:p>
            <a:pPr lvl="1"/>
            <a:r>
              <a:rPr lang="en-US" dirty="0"/>
              <a:t>EN 62305/IEC 62305: "Protection against lightning"</a:t>
            </a:r>
          </a:p>
          <a:p>
            <a:pPr lvl="1"/>
            <a:r>
              <a:rPr lang="en-US" dirty="0"/>
              <a:t>EN 62561/IEC 62561: "Lightning Protection System Components (LPSC)"</a:t>
            </a:r>
          </a:p>
          <a:p>
            <a:pPr lvl="0"/>
            <a:r>
              <a:rPr lang="en-US" u="sng" dirty="0">
                <a:hlinkClick r:id="rId4"/>
              </a:rPr>
              <a:t>ITU-T K Series recommendations</a:t>
            </a:r>
            <a:r>
              <a:rPr lang="en-US" dirty="0"/>
              <a:t>: "Protection against interference"</a:t>
            </a:r>
          </a:p>
          <a:p>
            <a:pPr lvl="0"/>
            <a:r>
              <a:rPr lang="en-US" u="sng" dirty="0">
                <a:hlinkClick r:id="rId5" tooltip="IEEE"/>
              </a:rPr>
              <a:t>IEEE</a:t>
            </a:r>
            <a:r>
              <a:rPr lang="en-US" dirty="0"/>
              <a:t> standards for grounding </a:t>
            </a:r>
          </a:p>
          <a:p>
            <a:pPr lvl="1"/>
            <a:r>
              <a:rPr lang="en-US" dirty="0"/>
              <a:t>IEEE SA-142-2007: "IEEE Recommended Practice for Grounding of Industrial and Commercial Power Systems." (2007)</a:t>
            </a:r>
          </a:p>
          <a:p>
            <a:pPr lvl="1"/>
            <a:r>
              <a:rPr lang="en-US" dirty="0"/>
              <a:t>IEEE SA-1100-2005: "IEEE Recommended Practice for Powering and Grounding Electronic Equipment" (2005)</a:t>
            </a:r>
          </a:p>
          <a:p>
            <a:pPr lvl="0"/>
            <a:r>
              <a:rPr lang="en-US" dirty="0"/>
              <a:t>AFNOR </a:t>
            </a:r>
            <a:r>
              <a:rPr lang="en-US" u="sng" dirty="0">
                <a:hlinkClick r:id="rId6"/>
              </a:rPr>
              <a:t>NF C 17-102</a:t>
            </a:r>
            <a:r>
              <a:rPr lang="en-US" dirty="0"/>
              <a:t>: "Lightning protection – Protection of structures and open areas against lightning using early streamer emission air terminals" (1995)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819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Thank you for coming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5" name="Picture 4" descr="an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4112" y="1366838"/>
            <a:ext cx="1755775" cy="2290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25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9438"/>
            <a:ext cx="8229600" cy="1935162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Mari </a:t>
            </a:r>
            <a:r>
              <a:rPr lang="en-US" sz="3200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kita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berdoa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menurut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agama </a:t>
            </a:r>
            <a:r>
              <a:rPr lang="en-US" sz="3200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kepercayaan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masing-masing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sebelum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kelas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dimulai</a:t>
            </a:r>
            <a:r>
              <a:rPr lang="en-US" sz="32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32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489960"/>
          </a:xfrm>
        </p:spPr>
        <p:txBody>
          <a:bodyPr>
            <a:normAutofit/>
          </a:bodyPr>
          <a:lstStyle/>
          <a:p>
            <a:pPr marL="137160" indent="0" algn="ctr">
              <a:buNone/>
            </a:pPr>
            <a:r>
              <a:rPr lang="en-US" sz="3600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Doa</a:t>
            </a:r>
            <a:r>
              <a:rPr lang="en-US" sz="36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dimulai</a:t>
            </a:r>
            <a:r>
              <a:rPr lang="en-US" sz="36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endParaRPr lang="en-US" sz="36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 descr="doababy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80209" y="3713162"/>
            <a:ext cx="2183582" cy="2687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82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Kebutuhan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daya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(Power Demand)</a:t>
            </a:r>
          </a:p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Aliran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daya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(Power Flow)</a:t>
            </a:r>
          </a:p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Arus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beban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 Load Current)</a:t>
            </a:r>
          </a:p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Proteksi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gangguan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(Protection on Fault)</a:t>
            </a:r>
          </a:p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Cadangan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daya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 Power  Standby)</a:t>
            </a:r>
          </a:p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Uninterruptible power supply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(UPS)</a:t>
            </a:r>
          </a:p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Harmonik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(Harmonics)</a:t>
            </a:r>
          </a:p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Pentanahan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(Grounding)</a:t>
            </a:r>
          </a:p>
          <a:p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Penangkal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petir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(Lightning rod)</a:t>
            </a:r>
          </a:p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Kapasitor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bank ( Bank Capacitor)</a:t>
            </a:r>
          </a:p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Keselamatan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(Savings)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171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Sejarah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penangkal</a:t>
            </a:r>
            <a:r>
              <a:rPr lang="en-US" dirty="0" smtClean="0"/>
              <a:t> </a:t>
            </a:r>
            <a:r>
              <a:rPr lang="en-US" dirty="0" err="1" smtClean="0"/>
              <a:t>petir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kali </a:t>
            </a:r>
            <a:r>
              <a:rPr lang="en-US" dirty="0" err="1" smtClean="0"/>
              <a:t>diperkenalkan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Benjamin Franklin </a:t>
            </a:r>
            <a:r>
              <a:rPr lang="en-US" dirty="0" err="1" smtClean="0"/>
              <a:t>dari</a:t>
            </a:r>
            <a:r>
              <a:rPr lang="en-US" dirty="0" smtClean="0"/>
              <a:t> Pennsylvania </a:t>
            </a:r>
            <a:r>
              <a:rPr lang="en-US" dirty="0" err="1" smtClean="0"/>
              <a:t>tahun</a:t>
            </a:r>
            <a:r>
              <a:rPr lang="en-US" dirty="0" smtClean="0"/>
              <a:t> 1949.</a:t>
            </a:r>
          </a:p>
          <a:p>
            <a:r>
              <a:rPr lang="en-US" dirty="0" err="1" smtClean="0"/>
              <a:t>Penggunaannya</a:t>
            </a:r>
            <a:r>
              <a:rPr lang="en-US" dirty="0" smtClean="0"/>
              <a:t> </a:t>
            </a:r>
            <a:r>
              <a:rPr lang="en-US" dirty="0" err="1" smtClean="0"/>
              <a:t>dimulai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1753.</a:t>
            </a:r>
          </a:p>
          <a:p>
            <a:r>
              <a:rPr lang="en-US" dirty="0" err="1" smtClean="0"/>
              <a:t>Perbaikan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sekitar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1760</a:t>
            </a:r>
          </a:p>
          <a:p>
            <a:r>
              <a:rPr lang="en-US" i="1" dirty="0"/>
              <a:t>"The electrical fire would, I think, be drawn out of a cloud silently, before it could come near enough to strike...."</a:t>
            </a:r>
            <a:endParaRPr lang="en-US" dirty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160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b="1" dirty="0"/>
              <a:t>Penangkal </a:t>
            </a:r>
            <a:r>
              <a:rPr lang="id-ID" b="1" dirty="0" smtClean="0"/>
              <a:t>petir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 err="1"/>
              <a:t>Penangkal</a:t>
            </a:r>
            <a:r>
              <a:rPr lang="en-US" b="1" dirty="0"/>
              <a:t> </a:t>
            </a:r>
            <a:r>
              <a:rPr lang="en-US" b="1" dirty="0" err="1"/>
              <a:t>petir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rangkaian</a:t>
            </a:r>
            <a:r>
              <a:rPr lang="en-US" dirty="0"/>
              <a:t> </a:t>
            </a:r>
            <a:r>
              <a:rPr lang="en-US" dirty="0" err="1"/>
              <a:t>jalur</a:t>
            </a:r>
            <a:r>
              <a:rPr lang="en-US" dirty="0"/>
              <a:t> yang </a:t>
            </a:r>
            <a:r>
              <a:rPr lang="en-US" dirty="0" err="1"/>
              <a:t>difungsikan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jalan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u="sng" dirty="0" err="1">
                <a:hlinkClick r:id="rId2" tooltip="Petir"/>
              </a:rPr>
              <a:t>petir</a:t>
            </a:r>
            <a:r>
              <a:rPr lang="en-US" dirty="0"/>
              <a:t> </a:t>
            </a:r>
            <a:r>
              <a:rPr lang="en-US" dirty="0" err="1"/>
              <a:t>menuju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permukaan</a:t>
            </a:r>
            <a:r>
              <a:rPr lang="en-US" dirty="0"/>
              <a:t> </a:t>
            </a:r>
            <a:r>
              <a:rPr lang="en-US" u="sng" dirty="0" err="1">
                <a:hlinkClick r:id="rId3" tooltip="Bumi"/>
              </a:rPr>
              <a:t>bumi</a:t>
            </a:r>
            <a:r>
              <a:rPr lang="en-US" dirty="0"/>
              <a:t>,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merusak</a:t>
            </a:r>
            <a:r>
              <a:rPr lang="en-US" dirty="0"/>
              <a:t> </a:t>
            </a:r>
            <a:r>
              <a:rPr lang="en-US" dirty="0" err="1"/>
              <a:t>benda-benda</a:t>
            </a:r>
            <a:r>
              <a:rPr lang="en-US" dirty="0"/>
              <a:t> yang </a:t>
            </a:r>
            <a:r>
              <a:rPr lang="en-US" dirty="0" err="1"/>
              <a:t>dilewatinya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3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penangkal</a:t>
            </a:r>
            <a:r>
              <a:rPr lang="en-US" dirty="0"/>
              <a:t> </a:t>
            </a:r>
            <a:r>
              <a:rPr lang="en-US" dirty="0" err="1"/>
              <a:t>petir</a:t>
            </a:r>
            <a:r>
              <a:rPr lang="en-US" dirty="0"/>
              <a:t>: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err="1"/>
              <a:t>Batang</a:t>
            </a:r>
            <a:r>
              <a:rPr lang="en-US" dirty="0"/>
              <a:t> </a:t>
            </a:r>
            <a:r>
              <a:rPr lang="en-US" dirty="0" err="1"/>
              <a:t>penangkal</a:t>
            </a:r>
            <a:r>
              <a:rPr lang="en-US" dirty="0"/>
              <a:t> </a:t>
            </a:r>
            <a:r>
              <a:rPr lang="en-US" dirty="0" err="1"/>
              <a:t>petir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 err="1"/>
              <a:t>Kawat</a:t>
            </a:r>
            <a:r>
              <a:rPr lang="en-US" dirty="0"/>
              <a:t> </a:t>
            </a:r>
            <a:r>
              <a:rPr lang="en-US" dirty="0" err="1"/>
              <a:t>konduktor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 smtClean="0"/>
              <a:t>pembumian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pic>
        <p:nvPicPr>
          <p:cNvPr id="8" name="Content Placeholder 7" descr="https://upload.wikimedia.org/wikipedia/commons/c/cd/Pointed_Lightning_Rod.jpg">
            <a:hlinkClick r:id="rId4"/>
          </p:cNvPr>
          <p:cNvPicPr>
            <a:picLocks noGrp="1"/>
          </p:cNvPicPr>
          <p:nvPr>
            <p:ph sz="half"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44" y="1489965"/>
            <a:ext cx="3507512" cy="47464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8785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Batang</a:t>
            </a:r>
            <a:r>
              <a:rPr lang="en-US" b="1" dirty="0"/>
              <a:t> </a:t>
            </a:r>
            <a:r>
              <a:rPr lang="en-US" b="1" dirty="0" err="1"/>
              <a:t>penangkal</a:t>
            </a:r>
            <a:r>
              <a:rPr lang="en-US" b="1" dirty="0"/>
              <a:t> </a:t>
            </a:r>
            <a:r>
              <a:rPr lang="en-US" b="1" dirty="0" err="1" smtClean="0"/>
              <a:t>petir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Batang</a:t>
            </a:r>
            <a:r>
              <a:rPr lang="en-US" dirty="0"/>
              <a:t> </a:t>
            </a:r>
            <a:r>
              <a:rPr lang="en-US" dirty="0" err="1"/>
              <a:t>penangkal</a:t>
            </a:r>
            <a:r>
              <a:rPr lang="en-US" dirty="0"/>
              <a:t> </a:t>
            </a:r>
            <a:r>
              <a:rPr lang="en-US" dirty="0" err="1"/>
              <a:t>petir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batang</a:t>
            </a:r>
            <a:r>
              <a:rPr lang="en-US" dirty="0"/>
              <a:t> </a:t>
            </a:r>
            <a:r>
              <a:rPr lang="en-US" u="sng" dirty="0" err="1">
                <a:hlinkClick r:id="rId2" tooltip="Tembaga"/>
              </a:rPr>
              <a:t>tembaga</a:t>
            </a:r>
            <a:r>
              <a:rPr lang="en-US" dirty="0"/>
              <a:t> yang </a:t>
            </a:r>
            <a:r>
              <a:rPr lang="en-US" dirty="0" err="1"/>
              <a:t>ujungnya</a:t>
            </a:r>
            <a:r>
              <a:rPr lang="en-US" dirty="0"/>
              <a:t> </a:t>
            </a:r>
            <a:r>
              <a:rPr lang="en-US" dirty="0" err="1"/>
              <a:t>runcing</a:t>
            </a:r>
            <a:r>
              <a:rPr lang="en-US" dirty="0"/>
              <a:t>.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runcing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muatan</a:t>
            </a:r>
            <a:r>
              <a:rPr lang="en-US" dirty="0"/>
              <a:t> </a:t>
            </a:r>
            <a:r>
              <a:rPr lang="en-US" u="sng" dirty="0" err="1">
                <a:hlinkClick r:id="rId3" tooltip="Listrik"/>
              </a:rPr>
              <a:t>listrik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berkumpul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lepas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ujung</a:t>
            </a:r>
            <a:r>
              <a:rPr lang="en-US" dirty="0"/>
              <a:t> </a:t>
            </a:r>
            <a:r>
              <a:rPr lang="en-US" u="sng" dirty="0" err="1">
                <a:hlinkClick r:id="rId4" tooltip="Logam"/>
              </a:rPr>
              <a:t>logam</a:t>
            </a:r>
            <a:r>
              <a:rPr lang="en-US" dirty="0"/>
              <a:t> yang </a:t>
            </a:r>
            <a:r>
              <a:rPr lang="en-US" dirty="0" err="1"/>
              <a:t>runcing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memperlancar</a:t>
            </a:r>
            <a:r>
              <a:rPr lang="en-US" dirty="0"/>
              <a:t> proses </a:t>
            </a:r>
            <a:r>
              <a:rPr lang="en-US" dirty="0" err="1"/>
              <a:t>tarik</a:t>
            </a:r>
            <a:r>
              <a:rPr lang="en-US" dirty="0"/>
              <a:t> </a:t>
            </a:r>
            <a:r>
              <a:rPr lang="en-US" dirty="0" err="1"/>
              <a:t>menarik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muatan</a:t>
            </a:r>
            <a:r>
              <a:rPr lang="en-US" dirty="0"/>
              <a:t> </a:t>
            </a:r>
            <a:r>
              <a:rPr lang="en-US" dirty="0" err="1"/>
              <a:t>listrik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di </a:t>
            </a:r>
            <a:r>
              <a:rPr lang="en-US" dirty="0" err="1"/>
              <a:t>awan</a:t>
            </a:r>
            <a:r>
              <a:rPr lang="en-US" dirty="0"/>
              <a:t>. </a:t>
            </a:r>
            <a:r>
              <a:rPr lang="en-US" dirty="0" err="1"/>
              <a:t>Batang</a:t>
            </a:r>
            <a:r>
              <a:rPr lang="en-US" dirty="0"/>
              <a:t> </a:t>
            </a:r>
            <a:r>
              <a:rPr lang="en-US" dirty="0" err="1"/>
              <a:t>runcing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dipasang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puncak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u="sng" dirty="0" err="1">
                <a:hlinkClick r:id="rId5" tooltip="Bangunan"/>
              </a:rPr>
              <a:t>bangunan</a:t>
            </a:r>
            <a:r>
              <a:rPr lang="en-US" dirty="0"/>
              <a:t>. 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9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Kabel</a:t>
            </a:r>
            <a:r>
              <a:rPr lang="en-US" b="1" dirty="0"/>
              <a:t> </a:t>
            </a:r>
            <a:r>
              <a:rPr lang="en-US" b="1" dirty="0" err="1" smtClean="0"/>
              <a:t>konduktor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/>
              <a:t>Kawat</a:t>
            </a:r>
            <a:r>
              <a:rPr lang="en-US" dirty="0"/>
              <a:t> </a:t>
            </a:r>
            <a:r>
              <a:rPr lang="en-US" dirty="0" err="1"/>
              <a:t>konduktor</a:t>
            </a:r>
            <a:r>
              <a:rPr lang="en-US" dirty="0"/>
              <a:t> </a:t>
            </a:r>
            <a:r>
              <a:rPr lang="en-US" dirty="0" err="1"/>
              <a:t>terbuat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jalinan</a:t>
            </a:r>
            <a:r>
              <a:rPr lang="en-US" dirty="0"/>
              <a:t> </a:t>
            </a:r>
            <a:r>
              <a:rPr lang="en-US" u="sng" dirty="0" err="1">
                <a:hlinkClick r:id="rId2" tooltip="Kawat tembaga (halaman belum tersedia)"/>
              </a:rPr>
              <a:t>kawat</a:t>
            </a:r>
            <a:r>
              <a:rPr lang="en-US" u="sng" dirty="0">
                <a:hlinkClick r:id="rId2" tooltip="Kawat tembaga (halaman belum tersedia)"/>
              </a:rPr>
              <a:t> </a:t>
            </a:r>
            <a:r>
              <a:rPr lang="en-US" u="sng" dirty="0" err="1">
                <a:hlinkClick r:id="rId2" tooltip="Kawat tembaga (halaman belum tersedia)"/>
              </a:rPr>
              <a:t>tembaga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Diameter </a:t>
            </a:r>
            <a:r>
              <a:rPr lang="en-US" dirty="0" err="1"/>
              <a:t>jalinan</a:t>
            </a:r>
            <a:r>
              <a:rPr lang="en-US" dirty="0"/>
              <a:t> </a:t>
            </a:r>
            <a:r>
              <a:rPr lang="en-US" u="sng" dirty="0" err="1">
                <a:hlinkClick r:id="rId3" tooltip="Kabel"/>
              </a:rPr>
              <a:t>kabel</a:t>
            </a:r>
            <a:r>
              <a:rPr lang="en-US" dirty="0"/>
              <a:t> </a:t>
            </a:r>
            <a:r>
              <a:rPr lang="en-US" dirty="0" err="1"/>
              <a:t>konduktor</a:t>
            </a:r>
            <a:r>
              <a:rPr lang="en-US" dirty="0"/>
              <a:t> </a:t>
            </a:r>
            <a:r>
              <a:rPr lang="en-US" dirty="0" err="1"/>
              <a:t>sekitar</a:t>
            </a:r>
            <a:r>
              <a:rPr lang="en-US" dirty="0"/>
              <a:t> 1 </a:t>
            </a:r>
            <a:r>
              <a:rPr lang="en-US" u="sng" dirty="0">
                <a:hlinkClick r:id="rId4" tooltip="Cm"/>
              </a:rPr>
              <a:t>cm</a:t>
            </a:r>
            <a:r>
              <a:rPr lang="en-US" dirty="0"/>
              <a:t> </a:t>
            </a:r>
            <a:r>
              <a:rPr lang="en-US" dirty="0" err="1"/>
              <a:t>hingga</a:t>
            </a:r>
            <a:r>
              <a:rPr lang="en-US" dirty="0"/>
              <a:t> 2 cm . </a:t>
            </a:r>
            <a:endParaRPr lang="en-US" dirty="0" smtClean="0"/>
          </a:p>
          <a:p>
            <a:r>
              <a:rPr lang="en-US" dirty="0" err="1" smtClean="0"/>
              <a:t>Kabel</a:t>
            </a:r>
            <a:r>
              <a:rPr lang="en-US" dirty="0" smtClean="0"/>
              <a:t> </a:t>
            </a:r>
            <a:r>
              <a:rPr lang="en-US" dirty="0" err="1"/>
              <a:t>konduktor</a:t>
            </a:r>
            <a:r>
              <a:rPr lang="en-US" dirty="0"/>
              <a:t> </a:t>
            </a:r>
            <a:r>
              <a:rPr lang="en-US" dirty="0" err="1"/>
              <a:t>berfungsi</a:t>
            </a:r>
            <a:r>
              <a:rPr lang="en-US" dirty="0"/>
              <a:t> </a:t>
            </a:r>
            <a:r>
              <a:rPr lang="en-US" dirty="0" err="1"/>
              <a:t>meneruskan</a:t>
            </a:r>
            <a:r>
              <a:rPr lang="en-US" dirty="0"/>
              <a:t> 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muatan</a:t>
            </a:r>
            <a:r>
              <a:rPr lang="en-US" dirty="0"/>
              <a:t> </a:t>
            </a:r>
            <a:r>
              <a:rPr lang="en-US" dirty="0" err="1"/>
              <a:t>listrik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batang</a:t>
            </a:r>
            <a:r>
              <a:rPr lang="en-US" dirty="0"/>
              <a:t> </a:t>
            </a:r>
            <a:r>
              <a:rPr lang="en-US" dirty="0" err="1"/>
              <a:t>muatan</a:t>
            </a:r>
            <a:r>
              <a:rPr lang="en-US" dirty="0"/>
              <a:t> </a:t>
            </a:r>
            <a:r>
              <a:rPr lang="en-US" dirty="0" err="1"/>
              <a:t>listrik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u="sng" dirty="0" err="1">
                <a:hlinkClick r:id="rId5" tooltip="Tanah"/>
              </a:rPr>
              <a:t>tanah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Kawat</a:t>
            </a:r>
            <a:r>
              <a:rPr lang="en-US" dirty="0" smtClean="0"/>
              <a:t> </a:t>
            </a:r>
            <a:r>
              <a:rPr lang="en-US" dirty="0" err="1"/>
              <a:t>konduktor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dipasang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dinding</a:t>
            </a:r>
            <a:r>
              <a:rPr lang="en-US" dirty="0"/>
              <a:t> di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bangunan</a:t>
            </a:r>
            <a:r>
              <a:rPr lang="en-US" dirty="0"/>
              <a:t>.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pic>
        <p:nvPicPr>
          <p:cNvPr id="7" name="Content Placeholder 6" descr="Statue auf dem Bayerischen Landtag 3427.JPG">
            <a:hlinkClick r:id="rId6"/>
          </p:cNvPr>
          <p:cNvPicPr>
            <a:picLocks noGrp="1"/>
          </p:cNvPicPr>
          <p:nvPr>
            <p:ph sz="half" idx="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2265" y="1600200"/>
            <a:ext cx="2528470" cy="45259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34907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pic>
        <p:nvPicPr>
          <p:cNvPr id="6" name="Content Placeholder 5" descr="A lightning rod at the highest point of a tall building, connected to a ground rod by a wire.">
            <a:hlinkClick r:id="rId2"/>
          </p:cNvPr>
          <p:cNvPicPr>
            <a:picLocks noGrp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474" y="1579802"/>
            <a:ext cx="3294053" cy="4566758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Content Placeholder 6" descr="https://upload.wikimedia.org/wikipedia/commons/thumb/8/88/Nevjansk_tower_ground_upwards_view.jpg/150px-Nevjansk_tower_ground_upwards_view.jpg">
            <a:hlinkClick r:id="rId4"/>
          </p:cNvPr>
          <p:cNvPicPr>
            <a:picLocks noGrp="1"/>
          </p:cNvPicPr>
          <p:nvPr>
            <p:ph sz="half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3355" y="1670989"/>
            <a:ext cx="3288291" cy="43843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76966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pic>
        <p:nvPicPr>
          <p:cNvPr id="6" name="Content Placeholder 5" descr="https://upload.wikimedia.org/wikipedia/commons/thumb/c/c6/Lightning_Rod_Meteora.jpg/150px-Lightning_Rod_Meteora.jpg">
            <a:hlinkClick r:id="rId2"/>
          </p:cNvPr>
          <p:cNvPicPr>
            <a:picLocks noGrp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945" y="1641190"/>
            <a:ext cx="2789111" cy="4443982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Content Placeholder 6" descr="https://upload.wikimedia.org/wikipedia/commons/thumb/9/91/Atlas_V_%28401%29%2C_No._AV-021%2C_with_SDO_on_board_before_arriving_at_Launch_Pad_41.jpg/220px-Atlas_V_%28401%29%2C_No._AV-021%2C_with_SDO_on_board_before_arriving_at_Launch_Pad_41.jpg">
            <a:hlinkClick r:id="rId4"/>
          </p:cNvPr>
          <p:cNvPicPr>
            <a:picLocks noGrp="1"/>
          </p:cNvPicPr>
          <p:nvPr>
            <p:ph sz="half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6895" y="1762359"/>
            <a:ext cx="3081211" cy="42016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51052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2579</TotalTime>
  <Words>1054</Words>
  <Application>Microsoft Office PowerPoint</Application>
  <PresentationFormat>On-screen Show (4:3)</PresentationFormat>
  <Paragraphs>105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Office Theme</vt:lpstr>
      <vt:lpstr>Perencanaan Sistem Listrik untuk Industri TEL 12072</vt:lpstr>
      <vt:lpstr>Mari kita berdoa menurut agama dan kepercayaan masing-masing sebelum kelas dimulai.</vt:lpstr>
      <vt:lpstr>Agenda</vt:lpstr>
      <vt:lpstr>Sejarah</vt:lpstr>
      <vt:lpstr>Penangkal petir</vt:lpstr>
      <vt:lpstr>Batang penangkal petir</vt:lpstr>
      <vt:lpstr>Kabel konduktor</vt:lpstr>
      <vt:lpstr>PowerPoint Presentation</vt:lpstr>
      <vt:lpstr>PowerPoint Presentation</vt:lpstr>
      <vt:lpstr>Tempat pembumian</vt:lpstr>
      <vt:lpstr>Cara kerja</vt:lpstr>
      <vt:lpstr>PowerPoint Presentation</vt:lpstr>
      <vt:lpstr>PowerPoint Presentation</vt:lpstr>
      <vt:lpstr>Standard</vt:lpstr>
      <vt:lpstr>Standard</vt:lpstr>
      <vt:lpstr>Thank you for coming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Elektronika Daya ‘Power Electronic”</dc:title>
  <dc:creator>windows</dc:creator>
  <cp:lastModifiedBy>Windows User</cp:lastModifiedBy>
  <cp:revision>336</cp:revision>
  <cp:lastPrinted>2019-07-03T04:05:33Z</cp:lastPrinted>
  <dcterms:created xsi:type="dcterms:W3CDTF">2018-02-07T14:50:42Z</dcterms:created>
  <dcterms:modified xsi:type="dcterms:W3CDTF">2019-07-03T04:05:34Z</dcterms:modified>
</cp:coreProperties>
</file>